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7997" r:id="rId1"/>
    <p:sldMasterId id="2147483648" r:id="rId2"/>
    <p:sldMasterId id="2147486985" r:id="rId3"/>
    <p:sldMasterId id="2147483653" r:id="rId4"/>
    <p:sldMasterId id="2147486973" r:id="rId5"/>
    <p:sldMasterId id="2147483654" r:id="rId6"/>
    <p:sldMasterId id="2147486971" r:id="rId7"/>
  </p:sldMasterIdLst>
  <p:notesMasterIdLst>
    <p:notesMasterId r:id="rId49"/>
  </p:notesMasterIdLst>
  <p:handoutMasterIdLst>
    <p:handoutMasterId r:id="rId50"/>
  </p:handoutMasterIdLst>
  <p:sldIdLst>
    <p:sldId id="256" r:id="rId8"/>
    <p:sldId id="344" r:id="rId9"/>
    <p:sldId id="358" r:id="rId10"/>
    <p:sldId id="343" r:id="rId11"/>
    <p:sldId id="351" r:id="rId12"/>
    <p:sldId id="337" r:id="rId13"/>
    <p:sldId id="402" r:id="rId14"/>
    <p:sldId id="331" r:id="rId15"/>
    <p:sldId id="345" r:id="rId16"/>
    <p:sldId id="361" r:id="rId17"/>
    <p:sldId id="339" r:id="rId18"/>
    <p:sldId id="341" r:id="rId19"/>
    <p:sldId id="365" r:id="rId20"/>
    <p:sldId id="366" r:id="rId21"/>
    <p:sldId id="346" r:id="rId22"/>
    <p:sldId id="326" r:id="rId23"/>
    <p:sldId id="332" r:id="rId24"/>
    <p:sldId id="324" r:id="rId25"/>
    <p:sldId id="322" r:id="rId26"/>
    <p:sldId id="401" r:id="rId27"/>
    <p:sldId id="369" r:id="rId28"/>
    <p:sldId id="371" r:id="rId29"/>
    <p:sldId id="372" r:id="rId30"/>
    <p:sldId id="374" r:id="rId31"/>
    <p:sldId id="376" r:id="rId32"/>
    <p:sldId id="396" r:id="rId33"/>
    <p:sldId id="397" r:id="rId34"/>
    <p:sldId id="378" r:id="rId35"/>
    <p:sldId id="379" r:id="rId36"/>
    <p:sldId id="356" r:id="rId37"/>
    <p:sldId id="398" r:id="rId38"/>
    <p:sldId id="403" r:id="rId39"/>
    <p:sldId id="381" r:id="rId40"/>
    <p:sldId id="382" r:id="rId41"/>
    <p:sldId id="384" r:id="rId42"/>
    <p:sldId id="399" r:id="rId43"/>
    <p:sldId id="354" r:id="rId44"/>
    <p:sldId id="400" r:id="rId45"/>
    <p:sldId id="392" r:id="rId46"/>
    <p:sldId id="395" r:id="rId47"/>
    <p:sldId id="334" r:id="rId4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E6E6E"/>
    <a:srgbClr val="989898"/>
    <a:srgbClr val="E5B752"/>
    <a:srgbClr val="9D9D9D"/>
    <a:srgbClr val="E56E58"/>
    <a:srgbClr val="886341"/>
    <a:srgbClr val="000090"/>
    <a:srgbClr val="D3A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92" autoAdjust="0"/>
  </p:normalViewPr>
  <p:slideViewPr>
    <p:cSldViewPr snapToGrid="0">
      <p:cViewPr>
        <p:scale>
          <a:sx n="75" d="100"/>
          <a:sy n="75" d="100"/>
        </p:scale>
        <p:origin x="-1400" y="-4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pitchFamily="18" charset="0"/>
              <a:buNone/>
              <a:defRPr sz="1200">
                <a:latin typeface="Arial"/>
                <a:ea typeface="ＭＳ Ｐゴシック"/>
                <a:cs typeface="ＭＳ Ｐゴシック"/>
              </a:defRPr>
            </a:lvl1pPr>
          </a:lstStyle>
          <a:p>
            <a:pPr>
              <a:defRPr/>
            </a:pPr>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defRPr>
            </a:lvl1pPr>
          </a:lstStyle>
          <a:p>
            <a:pPr>
              <a:defRPr/>
            </a:pPr>
            <a:fld id="{7966C3A4-3316-0042-9E92-C4627711AAC3}" type="datetime1">
              <a:rPr lang="en-US"/>
              <a:pPr>
                <a:defRPr/>
              </a:pPr>
              <a:t>8/25/11</a:t>
            </a:fld>
            <a:endParaRPr lang="en-US"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pitchFamily="18" charset="0"/>
              <a:buNone/>
              <a:defRPr sz="1200">
                <a:latin typeface="Arial"/>
                <a:ea typeface="ＭＳ Ｐゴシック"/>
                <a:cs typeface="ＭＳ Ｐゴシック"/>
              </a:defRPr>
            </a:lvl1pPr>
          </a:lstStyle>
          <a:p>
            <a:pPr>
              <a:defRPr/>
            </a:pPr>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defRPr>
            </a:lvl1pPr>
          </a:lstStyle>
          <a:p>
            <a:pPr>
              <a:defRPr/>
            </a:pPr>
            <a:fld id="{8ECF4431-A61B-C844-B5AB-BF321046DE6F}" type="slidenum">
              <a:rPr lang="en-US"/>
              <a:pPr>
                <a:defRPr/>
              </a:pPr>
              <a:t>‹#›</a:t>
            </a:fld>
            <a:endParaRPr lang="en-US" dirty="0"/>
          </a:p>
        </p:txBody>
      </p:sp>
    </p:spTree>
    <p:extLst>
      <p:ext uri="{BB962C8B-B14F-4D97-AF65-F5344CB8AC3E}">
        <p14:creationId xmlns:p14="http://schemas.microsoft.com/office/powerpoint/2010/main" val="2649055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sp>
        <p:nvSpPr>
          <p:cNvPr id="69635" name="Text Box 2"/>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sp>
        <p:nvSpPr>
          <p:cNvPr id="69636" name="Text Box 3"/>
          <p:cNvSpPr txBox="1">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sp>
        <p:nvSpPr>
          <p:cNvPr id="69637" name="Rectangle 4"/>
          <p:cNvSpPr>
            <a:spLocks noGrp="1" noChangeArrowheads="1"/>
          </p:cNvSpPr>
          <p:nvPr>
            <p:ph type="sldImg"/>
          </p:nvPr>
        </p:nvSpPr>
        <p:spPr bwMode="auto">
          <a:xfrm>
            <a:off x="1143000" y="685800"/>
            <a:ext cx="4570413" cy="342741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69639" name="Text Box 6"/>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sp>
        <p:nvSpPr>
          <p:cNvPr id="8199"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723900" algn="l"/>
                <a:tab pos="1447800" algn="l"/>
                <a:tab pos="2171700" algn="l"/>
                <a:tab pos="2895600" algn="l"/>
              </a:tabLst>
              <a:defRPr sz="1200">
                <a:solidFill>
                  <a:srgbClr val="000000"/>
                </a:solidFill>
                <a:latin typeface="Times New Roman" charset="0"/>
                <a:cs typeface="Arial" charset="0"/>
              </a:defRPr>
            </a:lvl1pPr>
          </a:lstStyle>
          <a:p>
            <a:pPr>
              <a:defRPr/>
            </a:pPr>
            <a:fld id="{4BA71D4D-62CC-864C-AB2F-1791056322BF}" type="slidenum">
              <a:rPr lang="en-GB"/>
              <a:pPr>
                <a:defRPr/>
              </a:pPr>
              <a:t>‹#›</a:t>
            </a:fld>
            <a:endParaRPr lang="en-GB"/>
          </a:p>
        </p:txBody>
      </p:sp>
    </p:spTree>
    <p:extLst>
      <p:ext uri="{BB962C8B-B14F-4D97-AF65-F5344CB8AC3E}">
        <p14:creationId xmlns:p14="http://schemas.microsoft.com/office/powerpoint/2010/main" val="4065287051"/>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5" charset="0"/>
        <a:ea typeface="ＭＳ Ｐゴシック" pitchFamily="-105" charset="-128"/>
        <a:cs typeface="ＭＳ Ｐゴシック" pitchFamily="-105" charset="-128"/>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5" charset="0"/>
        <a:ea typeface="ＭＳ Ｐゴシック" pitchFamily="-105" charset="-128"/>
        <a:cs typeface="ＭＳ Ｐゴシック"/>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5" charset="0"/>
        <a:ea typeface="ＭＳ Ｐゴシック" pitchFamily="-105" charset="-128"/>
        <a:cs typeface="ＭＳ Ｐゴシック"/>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5" charset="0"/>
        <a:ea typeface="ＭＳ Ｐゴシック" pitchFamily="-105" charset="-128"/>
        <a:cs typeface="ＭＳ Ｐゴシック"/>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5" charset="0"/>
        <a:ea typeface="ＭＳ Ｐゴシック" pitchFamily="-10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3D54C22A-1C0A-3149-918D-83C40872E543}" type="slidenum">
              <a:rPr lang="en-GB" sz="1200">
                <a:solidFill>
                  <a:srgbClr val="000000"/>
                </a:solidFill>
                <a:latin typeface="Times New Roman" charset="0"/>
                <a:cs typeface="Arial" charset="0"/>
              </a:rPr>
              <a:pPr eaLnBrk="1" hangingPunct="1"/>
              <a:t>1</a:t>
            </a:fld>
            <a:endParaRPr lang="en-GB" sz="1200">
              <a:solidFill>
                <a:srgbClr val="000000"/>
              </a:solidFill>
              <a:latin typeface="Times New Roman" charset="0"/>
              <a:cs typeface="Arial" charset="0"/>
            </a:endParaRPr>
          </a:p>
        </p:txBody>
      </p:sp>
      <p:sp>
        <p:nvSpPr>
          <p:cNvPr id="71683"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9pPr>
          </a:lstStyle>
          <a:p>
            <a:pPr algn="r" eaLnBrk="1" hangingPunct="1"/>
            <a:fld id="{8000E423-1B51-EF45-B14C-3E2270099E8A}" type="slidenum">
              <a:rPr lang="en-GB" sz="1200">
                <a:solidFill>
                  <a:srgbClr val="9866CC"/>
                </a:solidFill>
                <a:latin typeface="Arial" charset="0"/>
              </a:rPr>
              <a:pPr algn="r" eaLnBrk="1" hangingPunct="1"/>
              <a:t>1</a:t>
            </a:fld>
            <a:endParaRPr lang="en-GB" sz="1200">
              <a:solidFill>
                <a:srgbClr val="9866CC"/>
              </a:solidFill>
              <a:latin typeface="Arial" charset="0"/>
            </a:endParaRPr>
          </a:p>
        </p:txBody>
      </p:sp>
      <p:sp>
        <p:nvSpPr>
          <p:cNvPr id="7168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latin typeface="Arial" charset="0"/>
            </a:endParaRPr>
          </a:p>
        </p:txBody>
      </p:sp>
      <p:sp>
        <p:nvSpPr>
          <p:cNvPr id="71685" name="Text Box 3"/>
          <p:cNvSpPr>
            <a:spLocks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0D27D732-B8AF-CD4C-B35E-2189780597EA}" type="slidenum">
              <a:rPr lang="en-GB" sz="1200">
                <a:solidFill>
                  <a:srgbClr val="9866CC"/>
                </a:solidFill>
                <a:latin typeface="Arial" charset="0"/>
              </a:rPr>
              <a:pPr eaLnBrk="1" hangingPunct="1"/>
              <a:t>21</a:t>
            </a:fld>
            <a:endParaRPr lang="en-GB" sz="1200">
              <a:solidFill>
                <a:srgbClr val="9866CC"/>
              </a:solidFill>
              <a:latin typeface="Arial" charset="0"/>
            </a:endParaRPr>
          </a:p>
        </p:txBody>
      </p:sp>
      <p:sp>
        <p:nvSpPr>
          <p:cNvPr id="101378" name="Rectangle 2"/>
          <p:cNvSpPr>
            <a:spLocks noGrp="1" noRot="1" noChangeAspect="1" noChangeArrowheads="1"/>
          </p:cNvSpPr>
          <p:nvPr>
            <p:ph type="sldImg"/>
          </p:nvPr>
        </p:nvSpPr>
        <p:spPr>
          <a:xfrm>
            <a:off x="1144588" y="685800"/>
            <a:ext cx="4570412" cy="3427413"/>
          </a:xfrm>
          <a:solidFill>
            <a:srgbClr val="FFFFFF"/>
          </a:solidFill>
          <a:ln/>
        </p:spPr>
      </p:sp>
      <p:sp>
        <p:nvSpPr>
          <p:cNvPr id="101379" name="Rectangle 3"/>
          <p:cNvSpPr>
            <a:spLocks noGrp="1" noChangeArrowheads="1"/>
          </p:cNvSpPr>
          <p:nvPr>
            <p:ph type="body" idx="1"/>
          </p:nvPr>
        </p:nvSpPr>
        <p:spPr>
          <a:xfrm>
            <a:off x="914400" y="4341813"/>
            <a:ext cx="50292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1516A9F9-9539-1149-87E3-7A0AE1B8C50C}" type="slidenum">
              <a:rPr lang="en-GB" sz="1200">
                <a:solidFill>
                  <a:srgbClr val="9866CC"/>
                </a:solidFill>
                <a:latin typeface="Arial" charset="0"/>
              </a:rPr>
              <a:pPr eaLnBrk="1" hangingPunct="1"/>
              <a:t>22</a:t>
            </a:fld>
            <a:endParaRPr lang="en-GB" sz="1200">
              <a:solidFill>
                <a:srgbClr val="9866CC"/>
              </a:solidFill>
              <a:latin typeface="Arial" charset="0"/>
            </a:endParaRPr>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27186C76-EFB0-3148-9A0F-7A724F6720C2}" type="slidenum">
              <a:rPr lang="en-GB" sz="1200">
                <a:solidFill>
                  <a:srgbClr val="9866CC"/>
                </a:solidFill>
                <a:latin typeface="Arial" charset="0"/>
              </a:rPr>
              <a:pPr eaLnBrk="1" hangingPunct="1"/>
              <a:t>23</a:t>
            </a:fld>
            <a:endParaRPr lang="en-GB" sz="1200">
              <a:solidFill>
                <a:srgbClr val="9866CC"/>
              </a:solidFill>
              <a:latin typeface="Arial" charset="0"/>
            </a:endParaRPr>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C11E1823-65EE-4C41-8930-9D2260C464C7}" type="slidenum">
              <a:rPr lang="en-GB" sz="1200">
                <a:solidFill>
                  <a:srgbClr val="9866CC"/>
                </a:solidFill>
                <a:latin typeface="Arial" charset="0"/>
              </a:rPr>
              <a:pPr eaLnBrk="1" hangingPunct="1"/>
              <a:t>24</a:t>
            </a:fld>
            <a:endParaRPr lang="en-GB" sz="1200">
              <a:solidFill>
                <a:srgbClr val="9866CC"/>
              </a:solidFill>
              <a:latin typeface="Arial" charset="0"/>
            </a:endParaRPr>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9B9454D5-D080-3548-89CC-443CB80F8993}" type="slidenum">
              <a:rPr lang="en-GB" sz="1200">
                <a:solidFill>
                  <a:srgbClr val="9866CC"/>
                </a:solidFill>
                <a:latin typeface="Arial" charset="0"/>
              </a:rPr>
              <a:pPr eaLnBrk="1" hangingPunct="1"/>
              <a:t>25</a:t>
            </a:fld>
            <a:endParaRPr lang="en-GB" sz="1200">
              <a:solidFill>
                <a:srgbClr val="9866CC"/>
              </a:solidFill>
              <a:latin typeface="Arial" charset="0"/>
            </a:endParaRPr>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D1925A9B-2240-9A4C-892C-4EAEB9F553EB}" type="slidenum">
              <a:rPr lang="en-GB" sz="1200">
                <a:solidFill>
                  <a:srgbClr val="9866CC"/>
                </a:solidFill>
                <a:latin typeface="Arial" charset="0"/>
              </a:rPr>
              <a:pPr eaLnBrk="1" hangingPunct="1"/>
              <a:t>28</a:t>
            </a:fld>
            <a:endParaRPr lang="en-GB" sz="1200">
              <a:solidFill>
                <a:srgbClr val="9866CC"/>
              </a:solidFill>
              <a:latin typeface="Arial" charset="0"/>
            </a:endParaRPr>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0370EDA5-6E78-8C4F-AC7E-8510D994A817}" type="slidenum">
              <a:rPr lang="en-GB" sz="1200">
                <a:solidFill>
                  <a:srgbClr val="9866CC"/>
                </a:solidFill>
                <a:latin typeface="Arial" charset="0"/>
              </a:rPr>
              <a:pPr eaLnBrk="1" hangingPunct="1"/>
              <a:t>29</a:t>
            </a:fld>
            <a:endParaRPr lang="en-GB" sz="1200">
              <a:solidFill>
                <a:srgbClr val="9866CC"/>
              </a:solidFill>
              <a:latin typeface="Arial" charset="0"/>
            </a:endParaRPr>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F918C0F3-8263-C142-A920-5132FB16DA75}" type="slidenum">
              <a:rPr lang="en-GB" sz="1200">
                <a:solidFill>
                  <a:srgbClr val="9866CC"/>
                </a:solidFill>
                <a:latin typeface="Arial" charset="0"/>
              </a:rPr>
              <a:pPr eaLnBrk="1" hangingPunct="1"/>
              <a:t>33</a:t>
            </a:fld>
            <a:endParaRPr lang="en-GB" sz="1200">
              <a:solidFill>
                <a:srgbClr val="9866CC"/>
              </a:solidFill>
              <a:latin typeface="Arial" charset="0"/>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64DB732A-970B-7D4F-AD20-01EB4AA7927E}" type="slidenum">
              <a:rPr lang="en-GB" sz="1200">
                <a:solidFill>
                  <a:srgbClr val="9866CC"/>
                </a:solidFill>
                <a:latin typeface="Arial" charset="0"/>
              </a:rPr>
              <a:pPr eaLnBrk="1" hangingPunct="1"/>
              <a:t>34</a:t>
            </a:fld>
            <a:endParaRPr lang="en-GB" sz="1200">
              <a:solidFill>
                <a:srgbClr val="9866CC"/>
              </a:solidFill>
              <a:latin typeface="Arial" charset="0"/>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C3EF9D8D-BD43-7143-A166-ADC2F1314882}" type="slidenum">
              <a:rPr lang="en-GB" sz="1200">
                <a:solidFill>
                  <a:srgbClr val="9866CC"/>
                </a:solidFill>
                <a:latin typeface="Arial" charset="0"/>
              </a:rPr>
              <a:pPr eaLnBrk="1" hangingPunct="1"/>
              <a:t>35</a:t>
            </a:fld>
            <a:endParaRPr lang="en-GB" sz="1200">
              <a:solidFill>
                <a:srgbClr val="9866CC"/>
              </a:solidFill>
              <a:latin typeface="Arial" charset="0"/>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B30767F3-64B1-5641-A200-E365C41FF91D}" type="slidenum">
              <a:rPr lang="en-GB" sz="1200">
                <a:solidFill>
                  <a:srgbClr val="9866CC"/>
                </a:solidFill>
                <a:latin typeface="Arial" charset="0"/>
              </a:rPr>
              <a:pPr eaLnBrk="1" hangingPunct="1"/>
              <a:t>3</a:t>
            </a:fld>
            <a:endParaRPr lang="en-GB" sz="1200">
              <a:solidFill>
                <a:srgbClr val="9866CC"/>
              </a:solidFill>
              <a:latin typeface="Arial" charset="0"/>
            </a:endParaRPr>
          </a:p>
        </p:txBody>
      </p:sp>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064A29A2-C549-DD48-8800-BB202C362403}" type="slidenum">
              <a:rPr lang="en-GB" sz="1200">
                <a:solidFill>
                  <a:srgbClr val="9866CC"/>
                </a:solidFill>
                <a:latin typeface="Arial" charset="0"/>
              </a:rPr>
              <a:pPr eaLnBrk="1" hangingPunct="1"/>
              <a:t>39</a:t>
            </a:fld>
            <a:endParaRPr lang="en-GB" sz="1200">
              <a:solidFill>
                <a:srgbClr val="9866CC"/>
              </a:solidFill>
              <a:latin typeface="Arial"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16DAAD36-2B32-A54B-A01F-1B3AA3DFCDFB}" type="slidenum">
              <a:rPr lang="en-GB" sz="1200">
                <a:solidFill>
                  <a:srgbClr val="9866CC"/>
                </a:solidFill>
                <a:latin typeface="Arial" charset="0"/>
              </a:rPr>
              <a:pPr eaLnBrk="1" hangingPunct="1"/>
              <a:t>40</a:t>
            </a:fld>
            <a:endParaRPr lang="en-GB" sz="1200">
              <a:solidFill>
                <a:srgbClr val="9866CC"/>
              </a:solidFill>
              <a:latin typeface="Arial"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053F302D-4228-C34A-9AED-8DE36F1D23CA}" type="slidenum">
              <a:rPr lang="en-US" sz="1200">
                <a:solidFill>
                  <a:srgbClr val="000000"/>
                </a:solidFill>
                <a:latin typeface="Times New Roman" charset="0"/>
                <a:cs typeface="Arial" charset="0"/>
              </a:rPr>
              <a:pPr eaLnBrk="1" hangingPunct="1"/>
              <a:t>8</a:t>
            </a:fld>
            <a:endParaRPr lang="en-US" sz="1200">
              <a:solidFill>
                <a:srgbClr val="000000"/>
              </a:solidFill>
              <a:latin typeface="Times New Roman" charset="0"/>
              <a:cs typeface="Arial" charset="0"/>
            </a:endParaRPr>
          </a:p>
        </p:txBody>
      </p:sp>
      <p:sp>
        <p:nvSpPr>
          <p:cNvPr id="80898" name="Rectangle 2"/>
          <p:cNvSpPr>
            <a:spLocks noRot="1" noChangeArrowheads="1" noTextEdit="1"/>
          </p:cNvSpPr>
          <p:nvPr>
            <p:ph type="sldImg"/>
          </p:nvPr>
        </p:nvSpPr>
        <p:spPr>
          <a:xfrm>
            <a:off x="1916113" y="439738"/>
            <a:ext cx="2266950" cy="1701800"/>
          </a:xfrm>
          <a:ln/>
        </p:spPr>
      </p:sp>
      <p:sp>
        <p:nvSpPr>
          <p:cNvPr id="80899" name="Rectangle 3"/>
          <p:cNvSpPr>
            <a:spLocks noGrp="1" noChangeArrowheads="1"/>
          </p:cNvSpPr>
          <p:nvPr>
            <p:ph type="body" idx="1"/>
          </p:nvPr>
        </p:nvSpPr>
        <p:spPr>
          <a:xfrm>
            <a:off x="595313" y="2257425"/>
            <a:ext cx="5732462" cy="642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80000"/>
              </a:lnSpc>
            </a:pPr>
            <a:r>
              <a:rPr lang="en-US" sz="800">
                <a:latin typeface="Times New Roman" charset="0"/>
                <a:ea typeface="ＭＳ Ｐゴシック" charset="0"/>
                <a:cs typeface="ＭＳ Ｐゴシック" charset="0"/>
              </a:rPr>
              <a:t>Our healthcare is becoming smarter as well, and generating vast amounts of information.  For example, today not only do they provide one dimensional x-rays, and MRI images, today we do both in 4 dimensional imaging – that is full 3-D with the factor of time added in.  These ‘streaming” images are providing huge insights in improving overall healthcare, but they are also presenting huge challenges in medical record management, storage, and accessibility (i.e.., networking bandwidth).</a:t>
            </a:r>
          </a:p>
          <a:p>
            <a:pPr>
              <a:lnSpc>
                <a:spcPct val="80000"/>
              </a:lnSpc>
            </a:pPr>
            <a:r>
              <a:rPr lang="en-US" sz="800" b="1">
                <a:latin typeface="Times New Roman" charset="0"/>
                <a:ea typeface="ＭＳ Ｐゴシック" charset="0"/>
                <a:cs typeface="ＭＳ Ｐゴシック" charset="0"/>
              </a:rPr>
              <a:t>Smarter retail and smarter supply chains</a:t>
            </a:r>
            <a:r>
              <a:rPr lang="en-US" sz="800">
                <a:latin typeface="Times New Roman" charset="0"/>
                <a:ea typeface="ＭＳ Ｐゴシック" charset="0"/>
                <a:cs typeface="ＭＳ Ｐゴシック" charset="0"/>
              </a:rPr>
              <a:t> mean leveraging RFIDs and digital information to make the shopping experience better for the consumer, and making sure that what the customer wants to buy, is on the shelf. Another example is leveraging security cameras to monitor shopper behavior, or the ability to then move stock that is in high demand to more convenient places for customers to see and buy.  Or, targeting certain buyer categories based on their shopping habits.  Much is being done to improve store sales, while simultaneously improving the shoppers experience and thereby customer loyalty.</a:t>
            </a:r>
            <a:endParaRPr lang="en-US" sz="800" b="1">
              <a:latin typeface="Times New Roman" charset="0"/>
              <a:ea typeface="ＭＳ Ｐゴシック" charset="0"/>
              <a:cs typeface="ＭＳ Ｐゴシック" charset="0"/>
            </a:endParaRPr>
          </a:p>
          <a:p>
            <a:pPr>
              <a:lnSpc>
                <a:spcPct val="80000"/>
              </a:lnSpc>
            </a:pPr>
            <a:endParaRPr lang="en-US" sz="800">
              <a:latin typeface="Times New Roman" charset="0"/>
              <a:ea typeface="ＭＳ Ｐゴシック" charset="0"/>
              <a:cs typeface="ＭＳ Ｐゴシック" charset="0"/>
            </a:endParaRPr>
          </a:p>
          <a:p>
            <a:pPr>
              <a:lnSpc>
                <a:spcPct val="80000"/>
              </a:lnSpc>
            </a:pPr>
            <a:endParaRPr lang="en-US" sz="80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9080D424-5182-124F-A9DF-23C4D04E6B26}" type="slidenum">
              <a:rPr lang="en-GB" sz="1200">
                <a:solidFill>
                  <a:srgbClr val="9866CC"/>
                </a:solidFill>
                <a:latin typeface="Arial" charset="0"/>
              </a:rPr>
              <a:pPr eaLnBrk="1" hangingPunct="1"/>
              <a:t>10</a:t>
            </a:fld>
            <a:endParaRPr lang="en-GB" sz="1200">
              <a:solidFill>
                <a:srgbClr val="9866CC"/>
              </a:solidFill>
              <a:latin typeface="Arial" charset="0"/>
            </a:endParaRPr>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8237F4C9-EA4B-FD4B-A506-E34DC7418F65}" type="slidenum">
              <a:rPr lang="en-GB" sz="1200">
                <a:solidFill>
                  <a:srgbClr val="000000"/>
                </a:solidFill>
                <a:latin typeface="Arial" charset="0"/>
              </a:rPr>
              <a:pPr eaLnBrk="1" hangingPunct="1"/>
              <a:t>11</a:t>
            </a:fld>
            <a:endParaRPr lang="en-GB" sz="1200">
              <a:solidFill>
                <a:srgbClr val="000000"/>
              </a:solidFill>
              <a:latin typeface="Arial" charset="0"/>
            </a:endParaRPr>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2CD19D15-AE9E-D44D-BD51-977F2335F7E4}" type="slidenum">
              <a:rPr lang="en-GB" sz="1200">
                <a:solidFill>
                  <a:srgbClr val="000000"/>
                </a:solidFill>
                <a:latin typeface="Arial" charset="0"/>
              </a:rPr>
              <a:pPr eaLnBrk="1" hangingPunct="1"/>
              <a:t>12</a:t>
            </a:fld>
            <a:endParaRPr lang="en-GB" sz="1200">
              <a:solidFill>
                <a:srgbClr val="000000"/>
              </a:solidFill>
              <a:latin typeface="Arial" charset="0"/>
            </a:endParaRPr>
          </a:p>
        </p:txBody>
      </p:sp>
      <p:sp>
        <p:nvSpPr>
          <p:cNvPr id="88066" name="Rectangle 2"/>
          <p:cNvSpPr>
            <a:spLocks noChangeArrowheads="1"/>
          </p:cNvSpPr>
          <p:nvPr>
            <p:ph type="sldImg"/>
          </p:nvPr>
        </p:nvSpPr>
        <p:spPr>
          <a:xfrm>
            <a:off x="1219200" y="228600"/>
            <a:ext cx="4572000" cy="3429000"/>
          </a:xfrm>
          <a:solidFill>
            <a:srgbClr val="FFFFFF"/>
          </a:solidFill>
          <a:ln/>
        </p:spPr>
      </p:sp>
      <p:sp>
        <p:nvSpPr>
          <p:cNvPr id="88067" name="Rectangle 3"/>
          <p:cNvSpPr>
            <a:spLocks noChangeArrowheads="1"/>
          </p:cNvSpPr>
          <p:nvPr>
            <p:ph type="body" idx="1"/>
          </p:nvPr>
        </p:nvSpPr>
        <p:spPr>
          <a:xfrm>
            <a:off x="228600" y="3962400"/>
            <a:ext cx="6172200" cy="5029200"/>
          </a:xfrm>
          <a:solidFill>
            <a:srgbClr val="FFFFFF"/>
          </a:solidFill>
          <a:ln>
            <a:solidFill>
              <a:srgbClr val="000000"/>
            </a:solidFill>
          </a:ln>
        </p:spPr>
        <p:txBody>
          <a:bodyPr/>
          <a:lstStyle/>
          <a:p>
            <a:pPr eaLnBrk="1" hangingPunct="1"/>
            <a:r>
              <a:rPr lang="en-US" sz="900">
                <a:latin typeface="Times New Roman" charset="0"/>
                <a:ea typeface="ＭＳ Ｐゴシック" charset="0"/>
                <a:cs typeface="ＭＳ Ｐゴシック" charset="0"/>
              </a:rPr>
              <a:t>This slide captures a blueprint for SOA applications. Basically, SOA envisions support of cross-enterprise processes.</a:t>
            </a:r>
          </a:p>
          <a:p>
            <a:pPr eaLnBrk="1" hangingPunct="1"/>
            <a:r>
              <a:rPr lang="en-GB" sz="800">
                <a:latin typeface="Abadi MT Condensed Extra Bold" charset="0"/>
                <a:ea typeface="ＭＳ Ｐゴシック" charset="0"/>
                <a:cs typeface="ＭＳ Ｐゴシック" charset="0"/>
              </a:rPr>
              <a:t>A </a:t>
            </a:r>
            <a:r>
              <a:rPr lang="en-GB" sz="800" i="1" u="sng">
                <a:latin typeface="Abadi MT Condensed Extra Bold" charset="0"/>
                <a:ea typeface="ＭＳ Ｐゴシック" charset="0"/>
                <a:cs typeface="ＭＳ Ｐゴシック" charset="0"/>
              </a:rPr>
              <a:t>service domain</a:t>
            </a:r>
            <a:r>
              <a:rPr lang="en-GB" sz="800">
                <a:latin typeface="Abadi MT Condensed Extra Bold" charset="0"/>
                <a:ea typeface="ＭＳ Ｐゴシック" charset="0"/>
                <a:cs typeface="ＭＳ Ｐゴシック" charset="0"/>
              </a:rPr>
              <a:t> is a functional domain comprising a set of current and future </a:t>
            </a:r>
            <a:r>
              <a:rPr lang="en-GB" sz="800" u="sng">
                <a:latin typeface="Abadi MT Condensed Extra Bold" charset="0"/>
                <a:ea typeface="ＭＳ Ｐゴシック" charset="0"/>
                <a:cs typeface="ＭＳ Ｐゴシック" charset="0"/>
              </a:rPr>
              <a:t>business processes</a:t>
            </a:r>
            <a:r>
              <a:rPr lang="en-GB" sz="800">
                <a:latin typeface="Abadi MT Condensed Extra Bold" charset="0"/>
                <a:ea typeface="ＭＳ Ｐゴシック" charset="0"/>
                <a:cs typeface="ＭＳ Ｐゴシック" charset="0"/>
              </a:rPr>
              <a:t> that share common capabilities and functionality and can collaborate with each other to accomplish a higher-level business objective, e.g., loans, insurance, banking, finance, manufacturing, human resources, etc. In this way a business can be portioned into a set of disjoint domains. Examples of service domains include distribution, finance, manufacturing, and human resources.</a:t>
            </a:r>
          </a:p>
          <a:p>
            <a:pPr eaLnBrk="1" hangingPunct="1"/>
            <a:endParaRPr lang="en-GB" sz="800">
              <a:latin typeface="Abadi MT Condensed Extra Bold" charset="0"/>
              <a:ea typeface="ＭＳ Ｐゴシック" charset="0"/>
              <a:cs typeface="ＭＳ Ｐゴシック" charset="0"/>
            </a:endParaRPr>
          </a:p>
          <a:p>
            <a:pPr eaLnBrk="1" hangingPunct="1"/>
            <a:r>
              <a:rPr lang="en-GB" sz="800">
                <a:latin typeface="Abadi MT Condensed Extra Bold" charset="0"/>
                <a:ea typeface="ＭＳ Ｐゴシック" charset="0"/>
                <a:cs typeface="ＭＳ Ｐゴシック" charset="0"/>
              </a:rPr>
              <a:t>The order management business process performs order volume analysis, margin analysis, sales forecasting and demand forecasting across any region, product or period. It can also provide summary and transaction detail data on order fulfilment and shipment according to item, sales representative, customer, warehouse, order type, payment term, and period. Furthermore, it can track order quantities, payments, margins on past and upcoming shipments, and cancellations for each order. The purchasing process provides purchase order details (quantity, unit price and extended price) according to purchase order, vendor, buyer, authorizer, inventory item, any chart of accounts combination, and non-invoiced receipts.</a:t>
            </a:r>
            <a:r>
              <a:rPr lang="en-GB" sz="900">
                <a:latin typeface="Abadi MT Condensed Extra Bold" charset="0"/>
                <a:ea typeface="ＭＳ Ｐゴシック" charset="0"/>
                <a:cs typeface="ＭＳ Ｐゴシック" charset="0"/>
              </a:rPr>
              <a:t> </a:t>
            </a:r>
            <a:r>
              <a:rPr lang="en-GB" sz="800">
                <a:latin typeface="Abadi MT Condensed Extra Bold" charset="0"/>
                <a:ea typeface="ＭＳ Ｐゴシック" charset="0"/>
                <a:cs typeface="ＭＳ Ｐゴシック" charset="0"/>
              </a:rPr>
              <a:t>Finally, the inventory process helps track the amount of inventory on hand, expected arrival of items, and monitors the movement of physical inventory.</a:t>
            </a:r>
            <a:r>
              <a:rPr lang="en-GB" sz="900">
                <a:latin typeface="Abadi MT Condensed Extra Bold" charset="0"/>
                <a:ea typeface="ＭＳ Ｐゴシック" charset="0"/>
                <a:cs typeface="ＭＳ Ｐゴシック" charset="0"/>
              </a:rPr>
              <a:t> </a:t>
            </a:r>
          </a:p>
          <a:p>
            <a:pPr eaLnBrk="1" hangingPunct="1"/>
            <a:r>
              <a:rPr lang="en-GB" sz="800" u="sng">
                <a:latin typeface="Abadi MT Condensed Extra Bold" charset="0"/>
                <a:ea typeface="ＭＳ Ｐゴシック" charset="0"/>
                <a:cs typeface="ＭＳ Ｐゴシック" charset="0"/>
              </a:rPr>
              <a:t>Business services</a:t>
            </a:r>
            <a:r>
              <a:rPr lang="en-GB" sz="800">
                <a:latin typeface="Abadi MT Condensed Extra Bold" charset="0"/>
                <a:ea typeface="ＭＳ Ｐゴシック" charset="0"/>
                <a:cs typeface="ＭＳ Ｐゴシック" charset="0"/>
              </a:rPr>
              <a:t> are supported by </a:t>
            </a:r>
            <a:r>
              <a:rPr lang="en-GB" sz="800" u="sng">
                <a:latin typeface="Abadi MT Condensed Extra Bold" charset="0"/>
                <a:ea typeface="ＭＳ Ｐゴシック" charset="0"/>
                <a:cs typeface="ＭＳ Ｐゴシック" charset="0"/>
              </a:rPr>
              <a:t>infrastructure, management and monitoring services</a:t>
            </a:r>
            <a:r>
              <a:rPr lang="en-GB" sz="800">
                <a:latin typeface="Abadi MT Condensed Extra Bold" charset="0"/>
                <a:ea typeface="ＭＳ Ｐゴシック" charset="0"/>
                <a:cs typeface="ＭＳ Ｐゴシック" charset="0"/>
              </a:rPr>
              <a:t>. These services provide the infrastructure enabling the integration of services through the introduction of a reliable set of capabilities, such as intelligent routing, protocol mediation, and other transformation mechanisms, often considered as part of the Enterprise Service Bus.</a:t>
            </a:r>
          </a:p>
          <a:p>
            <a:pPr eaLnBrk="1" hangingPunct="1"/>
            <a:r>
              <a:rPr lang="en-GB" sz="800">
                <a:latin typeface="Abadi MT Condensed Extra Bold" charset="0"/>
                <a:ea typeface="ＭＳ Ｐゴシック" charset="0"/>
                <a:cs typeface="ＭＳ Ｐゴシック" charset="0"/>
              </a:rPr>
              <a:t>All service domains, business processes and services are automatically populated with financial and operational functions and data available from resources such as ERP, databases, CRM and other systems, which lie at the bottom of the service lifecycle development hierarchy. However, component implementation is an issue that can seriously impact the quality of available services. Both services and their implementation components need to be designed with the appropriate level of granularity</a:t>
            </a:r>
            <a:endParaRPr lang="en-US" sz="800">
              <a:latin typeface="Abadi MT Condensed Extra Bold"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0AB00B8A-20AC-024A-9446-2BC861E2125E}" type="slidenum">
              <a:rPr lang="en-US" sz="1200">
                <a:solidFill>
                  <a:srgbClr val="9866CC"/>
                </a:solidFill>
                <a:latin typeface="Arial" charset="0"/>
              </a:rPr>
              <a:pPr eaLnBrk="1" hangingPunct="1"/>
              <a:t>14</a:t>
            </a:fld>
            <a:endParaRPr lang="en-US" sz="1200">
              <a:solidFill>
                <a:srgbClr val="9866CC"/>
              </a:solidFill>
              <a:latin typeface="Arial" charset="0"/>
            </a:endParaRPr>
          </a:p>
        </p:txBody>
      </p:sp>
      <p:sp>
        <p:nvSpPr>
          <p:cNvPr id="91138" name="Rectangle 2"/>
          <p:cNvSpPr>
            <a:spLocks noGrp="1" noRot="1" noChangeAspect="1" noChangeArrowheads="1" noTextEdit="1"/>
          </p:cNvSpPr>
          <p:nvPr>
            <p:ph type="sldImg"/>
          </p:nvPr>
        </p:nvSpPr>
        <p:spPr>
          <a:xfrm>
            <a:off x="1146175" y="687388"/>
            <a:ext cx="4570413" cy="3429000"/>
          </a:xfrm>
          <a:ln/>
        </p:spPr>
      </p:sp>
      <p:sp>
        <p:nvSpPr>
          <p:cNvPr id="91139"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80000"/>
              </a:lnSpc>
            </a:pPr>
            <a:endParaRPr lang="en-US" sz="1000">
              <a:latin typeface="Times New Roman" charset="0"/>
              <a:ea typeface="ＭＳ Ｐゴシック" charset="0"/>
              <a:cs typeface="ＭＳ Ｐゴシック" charset="0"/>
            </a:endParaRPr>
          </a:p>
          <a:p>
            <a:pPr>
              <a:lnSpc>
                <a:spcPct val="80000"/>
              </a:lnSpc>
            </a:pPr>
            <a:r>
              <a:rPr lang="en-US" sz="1000">
                <a:latin typeface="Times New Roman" charset="0"/>
                <a:ea typeface="ＭＳ Ｐゴシック" charset="0"/>
                <a:cs typeface="ＭＳ Ｐゴシック" charset="0"/>
              </a:rPr>
              <a:t>As with every IT project, the Systems Analysts interview the Business Owners to understand the use cases, requirements, etc. Uniquely a business process model is used to gain understanding and agreement not just between the Business Owners and Systems Analysts, but even between individuals in the Business Owners group (we would all be surprised how often there is real disagreement about how our processes actually work).</a:t>
            </a:r>
          </a:p>
          <a:p>
            <a:pPr>
              <a:lnSpc>
                <a:spcPct val="80000"/>
              </a:lnSpc>
            </a:pPr>
            <a:endParaRPr lang="en-US" sz="1000">
              <a:latin typeface="Times New Roman" charset="0"/>
              <a:ea typeface="ＭＳ Ｐゴシック" charset="0"/>
              <a:cs typeface="ＭＳ Ｐゴシック" charset="0"/>
            </a:endParaRPr>
          </a:p>
          <a:p>
            <a:pPr>
              <a:lnSpc>
                <a:spcPct val="80000"/>
              </a:lnSpc>
            </a:pPr>
            <a:r>
              <a:rPr lang="en-US" sz="1000">
                <a:latin typeface="Times New Roman" charset="0"/>
                <a:ea typeface="ＭＳ Ｐゴシック" charset="0"/>
                <a:cs typeface="ＭＳ Ｐゴシック" charset="0"/>
              </a:rPr>
              <a:t>**</a:t>
            </a:r>
            <a:r>
              <a:rPr lang="en-US" sz="1000" b="1">
                <a:latin typeface="Times New Roman" charset="0"/>
                <a:ea typeface="ＭＳ Ｐゴシック" charset="0"/>
                <a:cs typeface="ＭＳ Ｐゴシック" charset="0"/>
              </a:rPr>
              <a:t>CLICK**</a:t>
            </a:r>
            <a:endParaRPr lang="en-US" sz="1000">
              <a:latin typeface="Times New Roman" charset="0"/>
              <a:ea typeface="ＭＳ Ｐゴシック" charset="0"/>
              <a:cs typeface="ＭＳ Ｐゴシック" charset="0"/>
            </a:endParaRPr>
          </a:p>
          <a:p>
            <a:pPr>
              <a:lnSpc>
                <a:spcPct val="80000"/>
              </a:lnSpc>
            </a:pPr>
            <a:endParaRPr lang="en-US" sz="1000">
              <a:latin typeface="Times New Roman" charset="0"/>
              <a:ea typeface="ＭＳ Ｐゴシック" charset="0"/>
              <a:cs typeface="ＭＳ Ｐゴシック" charset="0"/>
            </a:endParaRPr>
          </a:p>
          <a:p>
            <a:pPr>
              <a:lnSpc>
                <a:spcPct val="80000"/>
              </a:lnSpc>
            </a:pPr>
            <a:r>
              <a:rPr lang="en-US" sz="1000">
                <a:latin typeface="Times New Roman" charset="0"/>
                <a:ea typeface="ＭＳ Ｐゴシック" charset="0"/>
                <a:cs typeface="ＭＳ Ｐゴシック" charset="0"/>
              </a:rPr>
              <a:t>That process model (along with the documentation you embed directly within it) becomes the contract between the Business and IT. Once the Systems Analysts complete the model and future Test Cases, **</a:t>
            </a:r>
            <a:r>
              <a:rPr lang="en-US" sz="1000" b="1">
                <a:latin typeface="Times New Roman" charset="0"/>
                <a:ea typeface="ＭＳ Ｐゴシック" charset="0"/>
                <a:cs typeface="ＭＳ Ｐゴシック" charset="0"/>
              </a:rPr>
              <a:t>CLICK** </a:t>
            </a:r>
            <a:r>
              <a:rPr lang="en-US" sz="1000">
                <a:latin typeface="Times New Roman" charset="0"/>
                <a:ea typeface="ＭＳ Ｐゴシック" charset="0"/>
                <a:cs typeface="ＭＳ Ｐゴシック" charset="0"/>
              </a:rPr>
              <a:t>they share the model with the Development Team who will complete the detailed work of connecting the model to the systems and human interfaces required to complete the Process Application. As the diagram indicates, **</a:t>
            </a:r>
            <a:r>
              <a:rPr lang="en-US" sz="1000" b="1">
                <a:latin typeface="Times New Roman" charset="0"/>
                <a:ea typeface="ＭＳ Ｐゴシック" charset="0"/>
                <a:cs typeface="ＭＳ Ｐゴシック" charset="0"/>
              </a:rPr>
              <a:t>CLICK**</a:t>
            </a:r>
            <a:r>
              <a:rPr lang="en-US" sz="1000">
                <a:latin typeface="Times New Roman" charset="0"/>
                <a:ea typeface="ＭＳ Ｐゴシック" charset="0"/>
                <a:cs typeface="ＭＳ Ｐゴシック" charset="0"/>
              </a:rPr>
              <a:t> this is very often an iterative process that serves to further solidify that contract between the Business and IT. </a:t>
            </a:r>
          </a:p>
          <a:p>
            <a:pPr>
              <a:lnSpc>
                <a:spcPct val="80000"/>
              </a:lnSpc>
            </a:pPr>
            <a:endParaRPr lang="en-US" sz="1000">
              <a:latin typeface="Times New Roman" charset="0"/>
              <a:ea typeface="ＭＳ Ｐゴシック" charset="0"/>
              <a:cs typeface="ＭＳ Ｐゴシック" charset="0"/>
            </a:endParaRPr>
          </a:p>
          <a:p>
            <a:pPr>
              <a:lnSpc>
                <a:spcPct val="80000"/>
              </a:lnSpc>
            </a:pPr>
            <a:r>
              <a:rPr lang="en-US" sz="1000">
                <a:latin typeface="Times New Roman" charset="0"/>
                <a:ea typeface="ＭＳ Ｐゴシック" charset="0"/>
                <a:cs typeface="ＭＳ Ｐゴシック" charset="0"/>
              </a:rPr>
              <a:t>Once the Developers are finished, **</a:t>
            </a:r>
            <a:r>
              <a:rPr lang="en-US" sz="1000" b="1">
                <a:latin typeface="Times New Roman" charset="0"/>
                <a:ea typeface="ＭＳ Ｐゴシック" charset="0"/>
                <a:cs typeface="ＭＳ Ｐゴシック" charset="0"/>
              </a:rPr>
              <a:t>CLICK**</a:t>
            </a:r>
            <a:r>
              <a:rPr lang="en-US" sz="1000">
                <a:latin typeface="Times New Roman" charset="0"/>
                <a:ea typeface="ＭＳ Ｐゴシック" charset="0"/>
                <a:cs typeface="ＭＳ Ｐゴシック" charset="0"/>
              </a:rPr>
              <a:t> the completed Process Application is deployed in the  BPM system for execution. The BPM system manages the interaction **</a:t>
            </a:r>
            <a:r>
              <a:rPr lang="en-US" sz="1000" b="1">
                <a:latin typeface="Times New Roman" charset="0"/>
                <a:ea typeface="ＭＳ Ｐゴシック" charset="0"/>
                <a:cs typeface="ＭＳ Ｐゴシック" charset="0"/>
              </a:rPr>
              <a:t>CLICK**</a:t>
            </a:r>
            <a:r>
              <a:rPr lang="en-US" sz="1000">
                <a:latin typeface="Times New Roman" charset="0"/>
                <a:ea typeface="ＭＳ Ｐゴシック" charset="0"/>
                <a:cs typeface="ＭＳ Ｐゴシック" charset="0"/>
              </a:rPr>
              <a:t> of humans and systems in the process and stores every event in its state repository. Since this repository contains process AND business data, it provides management **</a:t>
            </a:r>
            <a:r>
              <a:rPr lang="en-US" sz="1000" b="1">
                <a:latin typeface="Times New Roman" charset="0"/>
                <a:ea typeface="ＭＳ Ｐゴシック" charset="0"/>
                <a:cs typeface="ＭＳ Ｐゴシック" charset="0"/>
              </a:rPr>
              <a:t>CLICK**</a:t>
            </a:r>
            <a:r>
              <a:rPr lang="en-US" sz="1000">
                <a:latin typeface="Times New Roman" charset="0"/>
                <a:ea typeface="ＭＳ Ｐゴシック" charset="0"/>
                <a:cs typeface="ＭＳ Ｐゴシック" charset="0"/>
              </a:rPr>
              <a:t> interfaces and dashboards to the Business Owners. These are real-time displays showing status at any level of the process. For example, one executive may be viewing a Balanced Scorecard while a business operations expert may have a dashboard depicting adherence to Service Level Agreements.</a:t>
            </a:r>
          </a:p>
          <a:p>
            <a:pPr>
              <a:lnSpc>
                <a:spcPct val="80000"/>
              </a:lnSpc>
            </a:pPr>
            <a:endParaRPr lang="en-US" sz="1000">
              <a:latin typeface="Times New Roman" charset="0"/>
              <a:ea typeface="ＭＳ Ｐゴシック" charset="0"/>
              <a:cs typeface="ＭＳ Ｐゴシック" charset="0"/>
            </a:endParaRPr>
          </a:p>
          <a:p>
            <a:pPr>
              <a:lnSpc>
                <a:spcPct val="80000"/>
              </a:lnSpc>
            </a:pPr>
            <a:r>
              <a:rPr lang="en-US" sz="1000">
                <a:latin typeface="Times New Roman" charset="0"/>
                <a:ea typeface="ＭＳ Ｐゴシック" charset="0"/>
                <a:cs typeface="ＭＳ Ｐゴシック" charset="0"/>
              </a:rPr>
              <a:t>This data provides the final link in the lifecycle chain that allows the business to further refine and improve the process. As you can see, this is an iterative lifecycle that fosters and enables Continuous Process Improvement.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GB">
                <a:latin typeface="Times New Roman" charset="0"/>
                <a:ea typeface="ＭＳ Ｐゴシック" charset="0"/>
                <a:cs typeface="ＭＳ Ｐゴシック" charset="0"/>
              </a:rPr>
              <a:t>Figure 1 shows that, for instance, in the telecommunications industry an end-to-end process constellation could compose of globally available end-to-end processes managing customer orders, billing, payment collection, purchases, new sales and service fulfilment. </a:t>
            </a:r>
            <a:endParaRPr lang="tr-TR">
              <a:latin typeface="Arial" charset="0"/>
              <a:ea typeface="ＭＳ Ｐゴシック" charset="0"/>
              <a:cs typeface="ＭＳ Ｐゴシック" charset="0"/>
            </a:endParaRPr>
          </a:p>
        </p:txBody>
      </p:sp>
      <p:sp>
        <p:nvSpPr>
          <p:cNvPr id="9421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EDAE2B2D-C4C0-6C43-B34C-BF29B9FCA57D}" type="slidenum">
              <a:rPr lang="en-GB" sz="1200">
                <a:solidFill>
                  <a:srgbClr val="000000"/>
                </a:solidFill>
                <a:latin typeface="Times New Roman" charset="0"/>
                <a:cs typeface="Arial" charset="0"/>
              </a:rPr>
              <a:pPr eaLnBrk="1" hangingPunct="1"/>
              <a:t>16</a:t>
            </a:fld>
            <a:endParaRPr lang="en-GB" sz="1200">
              <a:solidFill>
                <a:srgbClr val="000000"/>
              </a:solidFill>
              <a:latin typeface="Times New Roman"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000">
                <a:solidFill>
                  <a:schemeClr val="bg1"/>
                </a:solidFill>
                <a:latin typeface="Tahoma" charset="0"/>
                <a:ea typeface="ＭＳ Ｐゴシック" charset="0"/>
                <a:cs typeface="ＭＳ Ｐゴシック" charset="0"/>
              </a:defRPr>
            </a:lvl1pPr>
            <a:lvl2pPr eaLnBrk="0" hangingPunct="0">
              <a:tabLst>
                <a:tab pos="723900" algn="l"/>
                <a:tab pos="1447800" algn="l"/>
                <a:tab pos="2171700" algn="l"/>
                <a:tab pos="2895600" algn="l"/>
              </a:tabLst>
              <a:defRPr sz="2000">
                <a:solidFill>
                  <a:schemeClr val="bg1"/>
                </a:solidFill>
                <a:latin typeface="Tahoma" charset="0"/>
                <a:ea typeface="ＭＳ Ｐゴシック" charset="0"/>
              </a:defRPr>
            </a:lvl2pPr>
            <a:lvl3pPr eaLnBrk="0" hangingPunct="0">
              <a:tabLst>
                <a:tab pos="723900" algn="l"/>
                <a:tab pos="1447800" algn="l"/>
                <a:tab pos="2171700" algn="l"/>
                <a:tab pos="2895600" algn="l"/>
              </a:tabLst>
              <a:defRPr sz="2000">
                <a:solidFill>
                  <a:schemeClr val="bg1"/>
                </a:solidFill>
                <a:latin typeface="Tahoma" charset="0"/>
                <a:ea typeface="ＭＳ Ｐゴシック" charset="0"/>
              </a:defRPr>
            </a:lvl3pPr>
            <a:lvl4pPr eaLnBrk="0" hangingPunct="0">
              <a:tabLst>
                <a:tab pos="723900" algn="l"/>
                <a:tab pos="1447800" algn="l"/>
                <a:tab pos="2171700" algn="l"/>
                <a:tab pos="2895600" algn="l"/>
              </a:tabLst>
              <a:defRPr sz="2000">
                <a:solidFill>
                  <a:schemeClr val="bg1"/>
                </a:solidFill>
                <a:latin typeface="Tahoma" charset="0"/>
                <a:ea typeface="ＭＳ Ｐゴシック" charset="0"/>
              </a:defRPr>
            </a:lvl4pPr>
            <a:lvl5pPr eaLnBrk="0" hangingPunct="0">
              <a:tabLst>
                <a:tab pos="723900" algn="l"/>
                <a:tab pos="1447800" algn="l"/>
                <a:tab pos="2171700" algn="l"/>
                <a:tab pos="28956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000">
                <a:solidFill>
                  <a:schemeClr val="bg1"/>
                </a:solidFill>
                <a:latin typeface="Tahoma" charset="0"/>
                <a:ea typeface="ＭＳ Ｐゴシック" charset="0"/>
              </a:defRPr>
            </a:lvl9pPr>
          </a:lstStyle>
          <a:p>
            <a:pPr eaLnBrk="1" hangingPunct="1"/>
            <a:fld id="{281B93AF-EC52-6B4A-8B65-1CBCB475648F}" type="slidenum">
              <a:rPr lang="en-US" sz="1200">
                <a:solidFill>
                  <a:srgbClr val="000000"/>
                </a:solidFill>
                <a:latin typeface="Times New Roman" charset="0"/>
                <a:cs typeface="Arial" charset="0"/>
              </a:rPr>
              <a:pPr eaLnBrk="1" hangingPunct="1"/>
              <a:t>17</a:t>
            </a:fld>
            <a:endParaRPr lang="en-US" sz="1200">
              <a:solidFill>
                <a:srgbClr val="000000"/>
              </a:solidFill>
              <a:latin typeface="Times New Roman" charset="0"/>
              <a:cs typeface="Arial" charset="0"/>
            </a:endParaRPr>
          </a:p>
        </p:txBody>
      </p:sp>
      <p:sp>
        <p:nvSpPr>
          <p:cNvPr id="96259" name="Text Box 2"/>
          <p:cNvSpPr txBox="1">
            <a:spLocks noChangeArrowheads="1"/>
          </p:cNvSpPr>
          <p:nvPr/>
        </p:nvSpPr>
        <p:spPr bwMode="auto">
          <a:xfrm>
            <a:off x="3884613" y="8880475"/>
            <a:ext cx="29733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2" tIns="46410" rIns="92822" bIns="46410" anchor="b">
            <a:spAutoFit/>
          </a:bodyPr>
          <a:lstStyle>
            <a:lvl1pPr defTabSz="455613" eaLnBrk="0" hangingPunc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cs typeface="ＭＳ Ｐゴシック" charset="0"/>
              </a:defRPr>
            </a:lvl1pPr>
            <a:lvl2pPr defTabSz="455613" eaLnBrk="0" hangingPunc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2pPr>
            <a:lvl3pPr defTabSz="455613" eaLnBrk="0" hangingPunc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3pPr>
            <a:lvl4pPr defTabSz="455613" eaLnBrk="0" hangingPunc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4pPr>
            <a:lvl5pPr defTabSz="455613" eaLnBrk="0" hangingPunc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5pPr>
            <a:lvl6pPr marL="2514600" indent="-228600" defTabSz="455613" eaLnBrk="0" fontAlgn="base" hangingPunct="0">
              <a:spcBef>
                <a:spcPct val="0"/>
              </a:spcBef>
              <a:spcAft>
                <a:spcPct val="0"/>
              </a:spcAft>
              <a:buClr>
                <a:srgbClr val="000000"/>
              </a:buClr>
              <a:buSzPct val="100000"/>
              <a:buFont typeface="Times New Roman" charse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6pPr>
            <a:lvl7pPr marL="2971800" indent="-228600" defTabSz="455613" eaLnBrk="0" fontAlgn="base" hangingPunct="0">
              <a:spcBef>
                <a:spcPct val="0"/>
              </a:spcBef>
              <a:spcAft>
                <a:spcPct val="0"/>
              </a:spcAft>
              <a:buClr>
                <a:srgbClr val="000000"/>
              </a:buClr>
              <a:buSzPct val="100000"/>
              <a:buFont typeface="Times New Roman" charse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7pPr>
            <a:lvl8pPr marL="3429000" indent="-228600" defTabSz="455613" eaLnBrk="0" fontAlgn="base" hangingPunct="0">
              <a:spcBef>
                <a:spcPct val="0"/>
              </a:spcBef>
              <a:spcAft>
                <a:spcPct val="0"/>
              </a:spcAft>
              <a:buClr>
                <a:srgbClr val="000000"/>
              </a:buClr>
              <a:buSzPct val="100000"/>
              <a:buFont typeface="Times New Roman" charse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8pPr>
            <a:lvl9pPr marL="3886200" indent="-228600" defTabSz="455613" eaLnBrk="0" fontAlgn="base" hangingPunct="0">
              <a:spcBef>
                <a:spcPct val="0"/>
              </a:spcBef>
              <a:spcAft>
                <a:spcPct val="0"/>
              </a:spcAft>
              <a:buClr>
                <a:srgbClr val="000000"/>
              </a:buClr>
              <a:buSzPct val="100000"/>
              <a:buFont typeface="Times New Roman" charset="0"/>
              <a:tabLst>
                <a:tab pos="0" algn="l"/>
                <a:tab pos="455613" algn="l"/>
                <a:tab pos="914400" algn="l"/>
                <a:tab pos="1370013" algn="l"/>
                <a:tab pos="1824038" algn="l"/>
                <a:tab pos="2279650" algn="l"/>
                <a:tab pos="2743200" algn="l"/>
                <a:tab pos="3198813" algn="l"/>
                <a:tab pos="3657600" algn="l"/>
                <a:tab pos="4113213" algn="l"/>
                <a:tab pos="4570413" algn="l"/>
                <a:tab pos="5022850" algn="l"/>
                <a:tab pos="5480050" algn="l"/>
                <a:tab pos="5938838" algn="l"/>
                <a:tab pos="6394450" algn="l"/>
                <a:tab pos="6853238" algn="l"/>
                <a:tab pos="7308850" algn="l"/>
                <a:tab pos="7770813" algn="l"/>
                <a:tab pos="8223250" algn="l"/>
                <a:tab pos="8680450" algn="l"/>
                <a:tab pos="9137650" algn="l"/>
              </a:tabLst>
              <a:defRPr sz="2000">
                <a:solidFill>
                  <a:schemeClr val="bg1"/>
                </a:solidFill>
                <a:latin typeface="Tahoma" charset="0"/>
                <a:ea typeface="ＭＳ Ｐゴシック" charset="0"/>
              </a:defRPr>
            </a:lvl9pPr>
          </a:lstStyle>
          <a:p>
            <a:pPr algn="r" eaLnBrk="1" hangingPunct="1">
              <a:lnSpc>
                <a:spcPct val="90000"/>
              </a:lnSpc>
            </a:pPr>
            <a:fld id="{BA976158-2A4F-5646-8347-8355E4374F8A}" type="slidenum">
              <a:rPr lang="en-GB" sz="1200">
                <a:solidFill>
                  <a:srgbClr val="000000"/>
                </a:solidFill>
                <a:latin typeface="Arial" charset="0"/>
                <a:ea typeface="MS PGothic" charset="0"/>
                <a:cs typeface="MS PGothic" charset="0"/>
              </a:rPr>
              <a:pPr algn="r" eaLnBrk="1" hangingPunct="1">
                <a:lnSpc>
                  <a:spcPct val="90000"/>
                </a:lnSpc>
              </a:pPr>
              <a:t>17</a:t>
            </a:fld>
            <a:endParaRPr lang="en-GB" sz="1200">
              <a:solidFill>
                <a:srgbClr val="000000"/>
              </a:solidFill>
              <a:latin typeface="Arial" charset="0"/>
              <a:ea typeface="MS PGothic" charset="0"/>
              <a:cs typeface="MS PGothic" charset="0"/>
            </a:endParaRPr>
          </a:p>
        </p:txBody>
      </p:sp>
      <p:sp>
        <p:nvSpPr>
          <p:cNvPr id="96260" name="Rectangle 3"/>
          <p:cNvSpPr>
            <a:spLocks noChangeArrowheads="1" noTextEdit="1"/>
          </p:cNvSpPr>
          <p:nvPr>
            <p:ph type="sldImg"/>
          </p:nvPr>
        </p:nvSpPr>
        <p:spPr>
          <a:solidFill>
            <a:srgbClr val="FFFFFF"/>
          </a:solidFill>
          <a:ln/>
        </p:spPr>
      </p:sp>
      <p:sp>
        <p:nvSpPr>
          <p:cNvPr id="96261" name="Text Box 4"/>
          <p:cNvSpPr>
            <a:spLocks noChangeArrowheads="1"/>
          </p:cNvSpPr>
          <p:nvPr>
            <p:ph type="body" idx="1"/>
          </p:nvPr>
        </p:nvSpPr>
        <p:spPr>
          <a:xfrm>
            <a:off x="685800" y="4344988"/>
            <a:ext cx="5487988"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900">
                <a:latin typeface="Times New Roman" charset="0"/>
                <a:ea typeface="ＭＳ Ｐゴシック" charset="0"/>
                <a:cs typeface="ＭＳ Ｐゴシック" charset="0"/>
              </a:rPr>
              <a:t>Cloud computing is one answer to this crisis of complexity in the data center (caused by a Smarter Planet).</a:t>
            </a:r>
          </a:p>
          <a:p>
            <a:endParaRPr lang="en-US" sz="900">
              <a:latin typeface="Times New Roman" charset="0"/>
              <a:ea typeface="ＭＳ Ｐゴシック" charset="0"/>
              <a:cs typeface="ＭＳ Ｐゴシック" charset="0"/>
            </a:endParaRPr>
          </a:p>
          <a:p>
            <a:r>
              <a:rPr lang="en-US" altLang="ja-JP" sz="900">
                <a:latin typeface="Times New Roman" charset="0"/>
                <a:ea typeface="MS PGothic" charset="0"/>
                <a:cs typeface="MS PGothic" charset="0"/>
              </a:rPr>
              <a:t>The consumer Internet is arguably the biggest infrastructure in operation today and so it is not surprising, that consumer Internet services or consumer clouds, are informing the next generation of enterprise IT delivery.</a:t>
            </a:r>
          </a:p>
          <a:p>
            <a:r>
              <a:rPr lang="en-US" altLang="ja-JP" sz="900">
                <a:latin typeface="Times New Roman" charset="0"/>
                <a:ea typeface="MS PGothic" charset="0"/>
                <a:cs typeface="MS PGothic" charset="0"/>
              </a:rPr>
              <a:t>  </a:t>
            </a:r>
          </a:p>
          <a:p>
            <a:r>
              <a:rPr lang="en-US" altLang="ja-JP" sz="900">
                <a:latin typeface="Times New Roman" charset="0"/>
                <a:ea typeface="MS PGothic" charset="0"/>
                <a:cs typeface="MS PGothic" charset="0"/>
              </a:rPr>
              <a:t>We think of clouds primarily as a new way of consuming and delivering IT-enabled services.</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Many of us use them every day – when we upload our pictures on the Internet for sharing or we download maps for our GPS devices etc. We are not even aware of infrastructure or location.</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As we translate this approach to the enterprise, we think three aspects of the cloud model are particularly compelling:</a:t>
            </a:r>
          </a:p>
          <a:p>
            <a:r>
              <a:rPr lang="en-US" altLang="ja-JP" sz="900" b="1">
                <a:latin typeface="Times New Roman" charset="0"/>
                <a:ea typeface="MS PGothic" charset="0"/>
                <a:cs typeface="MS PGothic" charset="0"/>
              </a:rPr>
              <a:t>Self-service</a:t>
            </a:r>
            <a:r>
              <a:rPr lang="en-US" altLang="ja-JP" sz="900">
                <a:latin typeface="Times New Roman" charset="0"/>
                <a:ea typeface="MS PGothic" charset="0"/>
                <a:cs typeface="MS PGothic" charset="0"/>
              </a:rPr>
              <a:t> – a new relationship with IT, which enables the user a degree of freedom in configuring and accessing services and can dramatically reduce labor on the delivery side.</a:t>
            </a:r>
          </a:p>
          <a:p>
            <a:r>
              <a:rPr lang="en-US" altLang="ja-JP" sz="900" b="1">
                <a:latin typeface="Times New Roman" charset="0"/>
                <a:ea typeface="MS PGothic" charset="0"/>
                <a:cs typeface="MS PGothic" charset="0"/>
              </a:rPr>
              <a:t>Flexible sourcing options</a:t>
            </a:r>
            <a:r>
              <a:rPr lang="en-US" altLang="ja-JP" sz="900">
                <a:latin typeface="Times New Roman" charset="0"/>
                <a:ea typeface="MS PGothic" charset="0"/>
                <a:cs typeface="MS PGothic" charset="0"/>
              </a:rPr>
              <a:t> - the idea of more choices and, a hybrid modes of delivery that allows CIOs to optimize costs and qualities of service by work load</a:t>
            </a:r>
            <a:endParaRPr lang="hi-in" altLang="ja-JP" sz="900" b="1">
              <a:latin typeface="Times New Roman" charset="0"/>
              <a:ea typeface="ＭＳ Ｐゴシック" charset="0"/>
              <a:cs typeface="ＭＳ Ｐゴシック" charset="0"/>
            </a:endParaRPr>
          </a:p>
          <a:p>
            <a:r>
              <a:rPr lang="en-US" altLang="ja-JP" sz="900" b="1">
                <a:latin typeface="Times New Roman" charset="0"/>
                <a:ea typeface="MS PGothic" charset="0"/>
                <a:cs typeface="MS PGothic" charset="0"/>
              </a:rPr>
              <a:t>And much greater focus on scale</a:t>
            </a:r>
            <a:r>
              <a:rPr lang="en-US" altLang="ja-JP" sz="900">
                <a:latin typeface="Times New Roman" charset="0"/>
                <a:ea typeface="MS PGothic" charset="0"/>
                <a:cs typeface="MS PGothic" charset="0"/>
              </a:rPr>
              <a:t> – that enables both new economics and new capabilities</a:t>
            </a:r>
            <a:r>
              <a:rPr lang="hi-in" altLang="ja-JP" sz="900">
                <a:latin typeface="Times New Roman" charset="0"/>
                <a:ea typeface="ＭＳ Ｐゴシック" charset="0"/>
                <a:cs typeface="ＭＳ Ｐゴシック" charset="0"/>
              </a:rPr>
              <a:t>. </a:t>
            </a:r>
            <a:endParaRPr lang="en-US" altLang="ja-JP" sz="900">
              <a:latin typeface="Times New Roman" charset="0"/>
              <a:ea typeface="MS PGothic" charset="0"/>
              <a:cs typeface="MS PGothic" charset="0"/>
            </a:endParaRP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Most people think about “self-service”  from the user and user interface perspective.  But more interesting to the delivery team is the process standardization behind it…the way we enable the user interaction with a process that used to be served up by a person.  This person was someone with control of the process – access, quality of service and client satisfaction.</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But we know from a delivery perspective that this model changes a lot more then the interface.  It drives the need for a new level of discipline, codification of processes and standardization of the back-office.</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Think of the ATM in banking….it started as cash dispensing function.  This drove a level of internal standardization, but as networks got connected, it forced standards for networking and security  across the industry when you want to access money from one back through the ATM of another.   In fact, it became a platform for a whole host of retail transactions.</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We know that IT represents a broad, complex set of functions and is vastly more complex and siloed.   As a result, this evolution is equally complex.   But the opportunity is to drive operational efficiency and improve service quality and satisfaction..</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The second key area is sourcing.  The cloud model provides a set of new options.</a:t>
            </a:r>
          </a:p>
          <a:p>
            <a:r>
              <a:rPr lang="en-US" altLang="ja-JP" sz="900">
                <a:latin typeface="Times New Roman" charset="0"/>
                <a:ea typeface="MS PGothic" charset="0"/>
                <a:cs typeface="MS PGothic" charset="0"/>
              </a:rPr>
              <a:t>We have been there before – if Intranets and Extranets were about exploiting Internet technology for content, clouds are about computing infrastructure and services.</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There are criteria that inform where you compute and how you use the delivery options – Security, control, level of flexibility etc. </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One aspect that is often underestimated is the advantage in ‘time-to-market’ – a ‘ready-to-use’ service that can be plugged into an existing infrastructure, seamlessly for the user can be a great option for timing and lower risk.</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There are many considerations, but none is more important then the role of the IT organization and managing IT services on both sides of this boundary.  We know from experience the cost of letting new technologies and paradigms run wild in the enterprise. </a:t>
            </a:r>
          </a:p>
          <a:p>
            <a:endParaRPr lang="en-US" altLang="ja-JP" sz="900">
              <a:latin typeface="Times New Roman" charset="0"/>
              <a:ea typeface="MS PGothic" charset="0"/>
              <a:cs typeface="MS PGothic" charset="0"/>
            </a:endParaRPr>
          </a:p>
          <a:p>
            <a:r>
              <a:rPr lang="en-US" altLang="ja-JP" sz="900">
                <a:latin typeface="Times New Roman" charset="0"/>
                <a:ea typeface="MS PGothic" charset="0"/>
                <a:cs typeface="MS PGothic" charset="0"/>
              </a:rPr>
              <a:t>The management system and governance of this hybrid infrastructure will be critical to successfully integrating a cloud in the enterprise.</a:t>
            </a:r>
            <a:endParaRPr lang="en-US" sz="90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41983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4589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09538"/>
            <a:ext cx="2274888" cy="64023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109538"/>
            <a:ext cx="6673850" cy="64023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09949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3C7E12B9-87C7-3A45-AD51-D4464AADFAC5}" type="slidenum">
              <a:rPr lang="en-GB"/>
              <a:pPr>
                <a:defRPr/>
              </a:pPr>
              <a:t>‹#›</a:t>
            </a:fld>
            <a:endParaRPr lang="en-GB"/>
          </a:p>
        </p:txBody>
      </p:sp>
    </p:spTree>
    <p:extLst>
      <p:ext uri="{BB962C8B-B14F-4D97-AF65-F5344CB8AC3E}">
        <p14:creationId xmlns:p14="http://schemas.microsoft.com/office/powerpoint/2010/main" val="2957182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6AFA16A-A305-FB40-A9A0-7DE26B70C0FD}" type="slidenum">
              <a:rPr lang="en-GB"/>
              <a:pPr>
                <a:defRPr/>
              </a:pPr>
              <a:t>‹#›</a:t>
            </a:fld>
            <a:endParaRPr lang="en-GB"/>
          </a:p>
        </p:txBody>
      </p:sp>
    </p:spTree>
    <p:extLst>
      <p:ext uri="{BB962C8B-B14F-4D97-AF65-F5344CB8AC3E}">
        <p14:creationId xmlns:p14="http://schemas.microsoft.com/office/powerpoint/2010/main" val="427824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0"/>
          <p:cNvSpPr>
            <a:spLocks noGrp="1" noChangeArrowheads="1"/>
          </p:cNvSpPr>
          <p:nvPr>
            <p:ph type="sldNum" idx="10"/>
          </p:nvPr>
        </p:nvSpPr>
        <p:spPr>
          <a:ln/>
        </p:spPr>
        <p:txBody>
          <a:bodyPr/>
          <a:lstStyle>
            <a:lvl1pPr>
              <a:defRPr/>
            </a:lvl1pPr>
          </a:lstStyle>
          <a:p>
            <a:pPr>
              <a:defRPr/>
            </a:pPr>
            <a:fld id="{B5B3D191-028A-2B4E-B4E5-FB4F37468B45}" type="slidenum">
              <a:rPr lang="en-GB"/>
              <a:pPr>
                <a:defRPr/>
              </a:pPr>
              <a:t>‹#›</a:t>
            </a:fld>
            <a:endParaRPr lang="en-GB"/>
          </a:p>
        </p:txBody>
      </p:sp>
    </p:spTree>
    <p:extLst>
      <p:ext uri="{BB962C8B-B14F-4D97-AF65-F5344CB8AC3E}">
        <p14:creationId xmlns:p14="http://schemas.microsoft.com/office/powerpoint/2010/main" val="264659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0F53AC9E-5D8D-C84C-9310-0687B31B3F58}" type="slidenum">
              <a:rPr lang="en-GB"/>
              <a:pPr>
                <a:defRPr/>
              </a:pPr>
              <a:t>‹#›</a:t>
            </a:fld>
            <a:endParaRPr lang="en-GB"/>
          </a:p>
        </p:txBody>
      </p:sp>
    </p:spTree>
    <p:extLst>
      <p:ext uri="{BB962C8B-B14F-4D97-AF65-F5344CB8AC3E}">
        <p14:creationId xmlns:p14="http://schemas.microsoft.com/office/powerpoint/2010/main" val="332953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0"/>
          <p:cNvSpPr>
            <a:spLocks noGrp="1" noChangeArrowheads="1"/>
          </p:cNvSpPr>
          <p:nvPr>
            <p:ph type="sldNum" idx="10"/>
          </p:nvPr>
        </p:nvSpPr>
        <p:spPr>
          <a:ln/>
        </p:spPr>
        <p:txBody>
          <a:bodyPr/>
          <a:lstStyle>
            <a:lvl1pPr>
              <a:defRPr/>
            </a:lvl1pPr>
          </a:lstStyle>
          <a:p>
            <a:pPr>
              <a:defRPr/>
            </a:pPr>
            <a:fld id="{92534031-94AA-B549-AEB9-97E72CB27B74}" type="slidenum">
              <a:rPr lang="en-GB"/>
              <a:pPr>
                <a:defRPr/>
              </a:pPr>
              <a:t>‹#›</a:t>
            </a:fld>
            <a:endParaRPr lang="en-GB"/>
          </a:p>
        </p:txBody>
      </p:sp>
    </p:spTree>
    <p:extLst>
      <p:ext uri="{BB962C8B-B14F-4D97-AF65-F5344CB8AC3E}">
        <p14:creationId xmlns:p14="http://schemas.microsoft.com/office/powerpoint/2010/main" val="221409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6A0FD4E7-1FDC-A342-9707-23AA06ABB62B}" type="slidenum">
              <a:rPr lang="en-GB"/>
              <a:pPr>
                <a:defRPr/>
              </a:pPr>
              <a:t>‹#›</a:t>
            </a:fld>
            <a:endParaRPr lang="en-GB"/>
          </a:p>
        </p:txBody>
      </p:sp>
    </p:spTree>
    <p:extLst>
      <p:ext uri="{BB962C8B-B14F-4D97-AF65-F5344CB8AC3E}">
        <p14:creationId xmlns:p14="http://schemas.microsoft.com/office/powerpoint/2010/main" val="271570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FFD2A842-2385-1042-AAD9-5EF4D15F7A19}" type="slidenum">
              <a:rPr lang="en-GB"/>
              <a:pPr>
                <a:defRPr/>
              </a:pPr>
              <a:t>‹#›</a:t>
            </a:fld>
            <a:endParaRPr lang="en-GB"/>
          </a:p>
        </p:txBody>
      </p:sp>
    </p:spTree>
    <p:extLst>
      <p:ext uri="{BB962C8B-B14F-4D97-AF65-F5344CB8AC3E}">
        <p14:creationId xmlns:p14="http://schemas.microsoft.com/office/powerpoint/2010/main" val="3260891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Footer Placeholder 4"/>
          <p:cNvSpPr>
            <a:spLocks noGrp="1"/>
          </p:cNvSpPr>
          <p:nvPr>
            <p:ph type="ftr" idx="10"/>
          </p:nvPr>
        </p:nvSpPr>
        <p:spPr>
          <a:xfrm>
            <a:off x="0" y="6626225"/>
            <a:ext cx="8378825" cy="230188"/>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r>
              <a:rPr lang="en-GB"/>
              <a:t>Michael P. Papazoglou ©		             "Research Roadmap in Service Oriented Computing"     Summer School, Espoo, Finland - August 26, 2011 </a:t>
            </a:r>
            <a:endParaRPr lang="en-US"/>
          </a:p>
        </p:txBody>
      </p:sp>
      <p:sp>
        <p:nvSpPr>
          <p:cNvPr id="6" name="Slide Number Placeholder 5"/>
          <p:cNvSpPr>
            <a:spLocks noGrp="1"/>
          </p:cNvSpPr>
          <p:nvPr>
            <p:ph type="sldNum" idx="11"/>
          </p:nvPr>
        </p:nvSpPr>
        <p:spPr/>
        <p:txBody>
          <a:bodyPr/>
          <a:lstStyle>
            <a:lvl1pPr>
              <a:defRPr/>
            </a:lvl1pPr>
          </a:lstStyle>
          <a:p>
            <a:pPr>
              <a:defRPr/>
            </a:pPr>
            <a:fld id="{810D9747-74DD-8641-9B39-5B4389A61AD3}" type="slidenum">
              <a:rPr lang="en-GB"/>
              <a:pPr>
                <a:defRPr/>
              </a:pPr>
              <a:t>‹#›</a:t>
            </a:fld>
            <a:endParaRPr lang="en-GB"/>
          </a:p>
        </p:txBody>
      </p:sp>
    </p:spTree>
    <p:extLst>
      <p:ext uri="{BB962C8B-B14F-4D97-AF65-F5344CB8AC3E}">
        <p14:creationId xmlns:p14="http://schemas.microsoft.com/office/powerpoint/2010/main" val="224895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52465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Footer Placeholder 4"/>
          <p:cNvSpPr>
            <a:spLocks noGrp="1"/>
          </p:cNvSpPr>
          <p:nvPr>
            <p:ph type="ftr" idx="10"/>
          </p:nvPr>
        </p:nvSpPr>
        <p:spPr>
          <a:xfrm>
            <a:off x="0" y="6626225"/>
            <a:ext cx="8378825" cy="230188"/>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r>
              <a:rPr lang="en-GB"/>
              <a:t>Michael P. Papazoglou ©		             "Research Roadmap in Service Oriented Computing"     Summer School, Espoo, Finland - August 26, 2011 </a:t>
            </a:r>
            <a:endParaRPr lang="en-US"/>
          </a:p>
        </p:txBody>
      </p:sp>
      <p:sp>
        <p:nvSpPr>
          <p:cNvPr id="6" name="Slide Number Placeholder 5"/>
          <p:cNvSpPr>
            <a:spLocks noGrp="1"/>
          </p:cNvSpPr>
          <p:nvPr>
            <p:ph type="sldNum" idx="11"/>
          </p:nvPr>
        </p:nvSpPr>
        <p:spPr/>
        <p:txBody>
          <a:bodyPr/>
          <a:lstStyle>
            <a:lvl1pPr>
              <a:defRPr/>
            </a:lvl1pPr>
          </a:lstStyle>
          <a:p>
            <a:pPr>
              <a:defRPr/>
            </a:pPr>
            <a:fld id="{3DD430C5-88AE-7A44-84E4-209EE67B9B0D}" type="slidenum">
              <a:rPr lang="en-GB"/>
              <a:pPr>
                <a:defRPr/>
              </a:pPr>
              <a:t>‹#›</a:t>
            </a:fld>
            <a:endParaRPr lang="en-GB"/>
          </a:p>
        </p:txBody>
      </p:sp>
    </p:spTree>
    <p:extLst>
      <p:ext uri="{BB962C8B-B14F-4D97-AF65-F5344CB8AC3E}">
        <p14:creationId xmlns:p14="http://schemas.microsoft.com/office/powerpoint/2010/main" val="41354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3"/>
          <p:cNvSpPr>
            <a:spLocks noGrp="1"/>
          </p:cNvSpPr>
          <p:nvPr>
            <p:ph type="ftr" idx="10"/>
          </p:nvPr>
        </p:nvSpPr>
        <p:spPr>
          <a:xfrm>
            <a:off x="0" y="6626225"/>
            <a:ext cx="8378825" cy="230188"/>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r>
              <a:rPr lang="en-GB"/>
              <a:t>Michael P. Papazoglou ©		             "Research Roadmap in Service Oriented Computing"     Summer School, Espoo, Finland - August 26, 2011 </a:t>
            </a:r>
            <a:endParaRPr lang="en-US"/>
          </a:p>
        </p:txBody>
      </p:sp>
      <p:sp>
        <p:nvSpPr>
          <p:cNvPr id="5" name="Slide Number Placeholder 4"/>
          <p:cNvSpPr>
            <a:spLocks noGrp="1"/>
          </p:cNvSpPr>
          <p:nvPr>
            <p:ph type="sldNum" idx="11"/>
          </p:nvPr>
        </p:nvSpPr>
        <p:spPr/>
        <p:txBody>
          <a:bodyPr/>
          <a:lstStyle>
            <a:lvl1pPr>
              <a:defRPr/>
            </a:lvl1pPr>
          </a:lstStyle>
          <a:p>
            <a:pPr>
              <a:defRPr/>
            </a:pPr>
            <a:fld id="{08A62F3D-BAF7-144C-88E7-647CFD6DCCFD}" type="slidenum">
              <a:rPr lang="en-GB"/>
              <a:pPr>
                <a:defRPr/>
              </a:pPr>
              <a:t>‹#›</a:t>
            </a:fld>
            <a:endParaRPr lang="en-GB"/>
          </a:p>
        </p:txBody>
      </p:sp>
    </p:spTree>
    <p:extLst>
      <p:ext uri="{BB962C8B-B14F-4D97-AF65-F5344CB8AC3E}">
        <p14:creationId xmlns:p14="http://schemas.microsoft.com/office/powerpoint/2010/main" val="178156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C3019D95-A262-A34D-93B6-2B21956AAD7A}" type="slidenum">
              <a:rPr lang="en-GB"/>
              <a:pPr>
                <a:defRPr/>
              </a:pPr>
              <a:t>‹#›</a:t>
            </a:fld>
            <a:endParaRPr lang="en-GB"/>
          </a:p>
        </p:txBody>
      </p:sp>
    </p:spTree>
    <p:extLst>
      <p:ext uri="{BB962C8B-B14F-4D97-AF65-F5344CB8AC3E}">
        <p14:creationId xmlns:p14="http://schemas.microsoft.com/office/powerpoint/2010/main" val="210800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09538"/>
            <a:ext cx="2274888" cy="64023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109538"/>
            <a:ext cx="6673850" cy="64023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3"/>
          <p:cNvSpPr>
            <a:spLocks noGrp="1"/>
          </p:cNvSpPr>
          <p:nvPr>
            <p:ph type="ftr" idx="10"/>
          </p:nvPr>
        </p:nvSpPr>
        <p:spPr>
          <a:xfrm>
            <a:off x="0" y="6626225"/>
            <a:ext cx="8378825" cy="230188"/>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r>
              <a:rPr lang="en-GB"/>
              <a:t>Michael P. Papazoglou ©		             "Research Roadmap in Service Oriented Computing"     Summer School, Espoo, Finland - August 26, 2011 </a:t>
            </a:r>
            <a:endParaRPr lang="en-US"/>
          </a:p>
        </p:txBody>
      </p:sp>
      <p:sp>
        <p:nvSpPr>
          <p:cNvPr id="5" name="Slide Number Placeholder 4"/>
          <p:cNvSpPr>
            <a:spLocks noGrp="1"/>
          </p:cNvSpPr>
          <p:nvPr>
            <p:ph type="sldNum" idx="11"/>
          </p:nvPr>
        </p:nvSpPr>
        <p:spPr/>
        <p:txBody>
          <a:bodyPr/>
          <a:lstStyle>
            <a:lvl1pPr>
              <a:defRPr/>
            </a:lvl1pPr>
          </a:lstStyle>
          <a:p>
            <a:pPr>
              <a:defRPr/>
            </a:pPr>
            <a:fld id="{55CF4446-5FCF-D149-B744-350B8813FA20}" type="slidenum">
              <a:rPr lang="en-GB"/>
              <a:pPr>
                <a:defRPr/>
              </a:pPr>
              <a:t>‹#›</a:t>
            </a:fld>
            <a:endParaRPr lang="en-GB"/>
          </a:p>
        </p:txBody>
      </p:sp>
    </p:spTree>
    <p:extLst>
      <p:ext uri="{BB962C8B-B14F-4D97-AF65-F5344CB8AC3E}">
        <p14:creationId xmlns:p14="http://schemas.microsoft.com/office/powerpoint/2010/main" val="497540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1BEAE78E-1965-4544-B8B2-B03008B5941C}" type="slidenum">
              <a:rPr lang="en-US"/>
              <a:pPr>
                <a:defRPr/>
              </a:pPr>
              <a:t>‹#›</a:t>
            </a:fld>
            <a:endParaRPr lang="en-US"/>
          </a:p>
        </p:txBody>
      </p:sp>
    </p:spTree>
    <p:extLst>
      <p:ext uri="{BB962C8B-B14F-4D97-AF65-F5344CB8AC3E}">
        <p14:creationId xmlns:p14="http://schemas.microsoft.com/office/powerpoint/2010/main" val="359894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86FCF5F4-4EF4-D24F-83BC-E40C647E4070}" type="slidenum">
              <a:rPr lang="en-US"/>
              <a:pPr>
                <a:defRPr/>
              </a:pPr>
              <a:t>‹#›</a:t>
            </a:fld>
            <a:endParaRPr lang="en-US"/>
          </a:p>
        </p:txBody>
      </p:sp>
    </p:spTree>
    <p:extLst>
      <p:ext uri="{BB962C8B-B14F-4D97-AF65-F5344CB8AC3E}">
        <p14:creationId xmlns:p14="http://schemas.microsoft.com/office/powerpoint/2010/main" val="899837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EFB2036C-7F3D-C84C-854E-620E56C742D2}" type="slidenum">
              <a:rPr lang="en-US"/>
              <a:pPr>
                <a:defRPr/>
              </a:pPr>
              <a:t>‹#›</a:t>
            </a:fld>
            <a:endParaRPr lang="en-US"/>
          </a:p>
        </p:txBody>
      </p:sp>
    </p:spTree>
    <p:extLst>
      <p:ext uri="{BB962C8B-B14F-4D97-AF65-F5344CB8AC3E}">
        <p14:creationId xmlns:p14="http://schemas.microsoft.com/office/powerpoint/2010/main" val="1970211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B569AF2A-1E98-5F48-BC69-D7D30CCD661B}" type="slidenum">
              <a:rPr lang="en-US"/>
              <a:pPr>
                <a:defRPr/>
              </a:pPr>
              <a:t>‹#›</a:t>
            </a:fld>
            <a:endParaRPr lang="en-US"/>
          </a:p>
        </p:txBody>
      </p:sp>
    </p:spTree>
    <p:extLst>
      <p:ext uri="{BB962C8B-B14F-4D97-AF65-F5344CB8AC3E}">
        <p14:creationId xmlns:p14="http://schemas.microsoft.com/office/powerpoint/2010/main" val="1337251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DC7ECDB2-28EB-6A40-B5B2-E9C2F320CCBF}" type="slidenum">
              <a:rPr lang="en-US"/>
              <a:pPr>
                <a:defRPr/>
              </a:pPr>
              <a:t>‹#›</a:t>
            </a:fld>
            <a:endParaRPr lang="en-US"/>
          </a:p>
        </p:txBody>
      </p:sp>
    </p:spTree>
    <p:extLst>
      <p:ext uri="{BB962C8B-B14F-4D97-AF65-F5344CB8AC3E}">
        <p14:creationId xmlns:p14="http://schemas.microsoft.com/office/powerpoint/2010/main" val="1617182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E49DFA1B-515A-674A-8D33-29B6A6185C08}" type="slidenum">
              <a:rPr lang="en-US"/>
              <a:pPr>
                <a:defRPr/>
              </a:pPr>
              <a:t>‹#›</a:t>
            </a:fld>
            <a:endParaRPr lang="en-US"/>
          </a:p>
        </p:txBody>
      </p:sp>
    </p:spTree>
    <p:extLst>
      <p:ext uri="{BB962C8B-B14F-4D97-AF65-F5344CB8AC3E}">
        <p14:creationId xmlns:p14="http://schemas.microsoft.com/office/powerpoint/2010/main" val="7245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789471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6E90C25D-9389-BE41-B1C9-B1031580F0C0}" type="slidenum">
              <a:rPr lang="en-US"/>
              <a:pPr>
                <a:defRPr/>
              </a:pPr>
              <a:t>‹#›</a:t>
            </a:fld>
            <a:endParaRPr lang="en-US"/>
          </a:p>
        </p:txBody>
      </p:sp>
    </p:spTree>
    <p:extLst>
      <p:ext uri="{BB962C8B-B14F-4D97-AF65-F5344CB8AC3E}">
        <p14:creationId xmlns:p14="http://schemas.microsoft.com/office/powerpoint/2010/main" val="109187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FBC2A260-AFF2-5F4D-8900-804601A27511}" type="slidenum">
              <a:rPr lang="en-US"/>
              <a:pPr>
                <a:defRPr/>
              </a:pPr>
              <a:t>‹#›</a:t>
            </a:fld>
            <a:endParaRPr lang="en-US"/>
          </a:p>
        </p:txBody>
      </p:sp>
    </p:spTree>
    <p:extLst>
      <p:ext uri="{BB962C8B-B14F-4D97-AF65-F5344CB8AC3E}">
        <p14:creationId xmlns:p14="http://schemas.microsoft.com/office/powerpoint/2010/main" val="1670709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3E256A2C-D661-E249-A3E5-98F774E48624}" type="slidenum">
              <a:rPr lang="en-US"/>
              <a:pPr>
                <a:defRPr/>
              </a:pPr>
              <a:t>‹#›</a:t>
            </a:fld>
            <a:endParaRPr lang="en-US"/>
          </a:p>
        </p:txBody>
      </p:sp>
    </p:spTree>
    <p:extLst>
      <p:ext uri="{BB962C8B-B14F-4D97-AF65-F5344CB8AC3E}">
        <p14:creationId xmlns:p14="http://schemas.microsoft.com/office/powerpoint/2010/main" val="310669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814E7C53-3DE8-EB44-8183-F07164186EF0}" type="slidenum">
              <a:rPr lang="en-US"/>
              <a:pPr>
                <a:defRPr/>
              </a:pPr>
              <a:t>‹#›</a:t>
            </a:fld>
            <a:endParaRPr lang="en-US"/>
          </a:p>
        </p:txBody>
      </p:sp>
    </p:spTree>
    <p:extLst>
      <p:ext uri="{BB962C8B-B14F-4D97-AF65-F5344CB8AC3E}">
        <p14:creationId xmlns:p14="http://schemas.microsoft.com/office/powerpoint/2010/main" val="1113865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A7869A17-B406-714C-820A-347BC0D0CFCD}" type="slidenum">
              <a:rPr lang="en-US"/>
              <a:pPr>
                <a:defRPr/>
              </a:pPr>
              <a:t>‹#›</a:t>
            </a:fld>
            <a:endParaRPr lang="en-US"/>
          </a:p>
        </p:txBody>
      </p:sp>
    </p:spTree>
    <p:extLst>
      <p:ext uri="{BB962C8B-B14F-4D97-AF65-F5344CB8AC3E}">
        <p14:creationId xmlns:p14="http://schemas.microsoft.com/office/powerpoint/2010/main" val="984531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8BC7EA97-06FF-4B4A-893C-48FC2BF04760}" type="slidenum">
              <a:rPr lang="en-GB"/>
              <a:pPr>
                <a:defRPr/>
              </a:pPr>
              <a:t>‹#›</a:t>
            </a:fld>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829016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4B407F10-0288-6340-B6E9-3437C2E63AB7}" type="slidenum">
              <a:rPr lang="en-GB"/>
              <a:pPr>
                <a:defRPr/>
              </a:pPr>
              <a:t>‹#›</a:t>
            </a:fld>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61421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0"/>
          <p:cNvSpPr>
            <a:spLocks noGrp="1" noChangeArrowheads="1"/>
          </p:cNvSpPr>
          <p:nvPr>
            <p:ph type="sldNum" idx="10"/>
          </p:nvPr>
        </p:nvSpPr>
        <p:spPr>
          <a:ln/>
        </p:spPr>
        <p:txBody>
          <a:bodyPr/>
          <a:lstStyle>
            <a:lvl1pPr>
              <a:defRPr/>
            </a:lvl1pPr>
          </a:lstStyle>
          <a:p>
            <a:pPr>
              <a:defRPr/>
            </a:pPr>
            <a:fld id="{576E64D2-143F-9644-9DAE-63C656299E95}" type="slidenum">
              <a:rPr lang="en-GB"/>
              <a:pPr>
                <a:defRPr/>
              </a:pPr>
              <a:t>‹#›</a:t>
            </a:fld>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12122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2400" y="925513"/>
            <a:ext cx="4341813" cy="558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925513"/>
            <a:ext cx="4343400" cy="558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0"/>
          <p:cNvSpPr>
            <a:spLocks noGrp="1" noChangeArrowheads="1"/>
          </p:cNvSpPr>
          <p:nvPr>
            <p:ph type="sldNum" idx="10"/>
          </p:nvPr>
        </p:nvSpPr>
        <p:spPr>
          <a:ln/>
        </p:spPr>
        <p:txBody>
          <a:bodyPr/>
          <a:lstStyle>
            <a:lvl1pPr>
              <a:defRPr/>
            </a:lvl1pPr>
          </a:lstStyle>
          <a:p>
            <a:pPr>
              <a:defRPr/>
            </a:pPr>
            <a:fld id="{BEC730AA-3345-A247-AE43-273A7CD2B9DB}" type="slidenum">
              <a:rPr lang="en-GB"/>
              <a:pPr>
                <a:defRPr/>
              </a:pPr>
              <a:t>‹#›</a:t>
            </a:fld>
            <a:endParaRPr lang="en-GB"/>
          </a:p>
        </p:txBody>
      </p:sp>
      <p:sp>
        <p:nvSpPr>
          <p:cNvPr id="6"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111623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0"/>
          <p:cNvSpPr>
            <a:spLocks noGrp="1" noChangeArrowheads="1"/>
          </p:cNvSpPr>
          <p:nvPr>
            <p:ph type="sldNum" idx="10"/>
          </p:nvPr>
        </p:nvSpPr>
        <p:spPr>
          <a:ln/>
        </p:spPr>
        <p:txBody>
          <a:bodyPr/>
          <a:lstStyle>
            <a:lvl1pPr>
              <a:defRPr/>
            </a:lvl1pPr>
          </a:lstStyle>
          <a:p>
            <a:pPr>
              <a:defRPr/>
            </a:pPr>
            <a:fld id="{E2C6F3C3-36FE-F64F-88FC-6F47B4B77016}" type="slidenum">
              <a:rPr lang="en-GB"/>
              <a:pPr>
                <a:defRPr/>
              </a:pPr>
              <a:t>‹#›</a:t>
            </a:fld>
            <a:endParaRPr lang="en-GB"/>
          </a:p>
        </p:txBody>
      </p:sp>
      <p:sp>
        <p:nvSpPr>
          <p:cNvPr id="8"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423319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2400" y="925513"/>
            <a:ext cx="4341813" cy="558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925513"/>
            <a:ext cx="4343400" cy="558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53158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F4BE2157-FB72-3C41-A2B8-E41355843AB9}" type="slidenum">
              <a:rPr lang="en-GB"/>
              <a:pPr>
                <a:defRPr/>
              </a:pPr>
              <a:t>‹#›</a:t>
            </a:fld>
            <a:endParaRPr lang="en-GB"/>
          </a:p>
        </p:txBody>
      </p:sp>
      <p:sp>
        <p:nvSpPr>
          <p:cNvPr id="4"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267891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2CD2B1D9-88FA-2449-AE82-AD9F65FB80CA}" type="slidenum">
              <a:rPr lang="en-GB"/>
              <a:pPr>
                <a:defRPr/>
              </a:pPr>
              <a:t>‹#›</a:t>
            </a:fld>
            <a:endParaRPr lang="en-GB"/>
          </a:p>
        </p:txBody>
      </p:sp>
      <p:sp>
        <p:nvSpPr>
          <p:cNvPr id="3"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1740502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9442A8AB-EE6B-DA4A-BAB1-877BC3CDB3DD}" type="slidenum">
              <a:rPr lang="en-GB"/>
              <a:pPr>
                <a:defRPr/>
              </a:pPr>
              <a:t>‹#›</a:t>
            </a:fld>
            <a:endParaRPr lang="en-GB"/>
          </a:p>
        </p:txBody>
      </p:sp>
      <p:sp>
        <p:nvSpPr>
          <p:cNvPr id="6"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4136340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13518675-749A-3E40-B053-05C860525359}" type="slidenum">
              <a:rPr lang="en-GB"/>
              <a:pPr>
                <a:defRPr/>
              </a:pPr>
              <a:t>‹#›</a:t>
            </a:fld>
            <a:endParaRPr lang="en-GB"/>
          </a:p>
        </p:txBody>
      </p:sp>
      <p:sp>
        <p:nvSpPr>
          <p:cNvPr id="6"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1905486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E8012A57-04BF-5940-B477-61546802B53E}" type="slidenum">
              <a:rPr lang="en-GB"/>
              <a:pPr>
                <a:defRPr/>
              </a:pPr>
              <a:t>‹#›</a:t>
            </a:fld>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2793393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09538"/>
            <a:ext cx="2274888" cy="64023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109538"/>
            <a:ext cx="6673850" cy="64023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F3D57489-717D-5E40-AD4F-7DD377F6CAC6}" type="slidenum">
              <a:rPr lang="en-GB"/>
              <a:pPr>
                <a:defRPr/>
              </a:pPr>
              <a:t>‹#›</a:t>
            </a:fld>
            <a:endParaRPr lang="en-GB"/>
          </a:p>
        </p:txBody>
      </p:sp>
      <p:sp>
        <p:nvSpPr>
          <p:cNvPr id="5" name="Rectangle 11"/>
          <p:cNvSpPr>
            <a:spLocks noGrp="1" noChangeArrowheads="1"/>
          </p:cNvSpPr>
          <p:nvPr>
            <p:ph type="ftr" idx="11"/>
          </p:nvPr>
        </p:nvSpPr>
        <p:spPr>
          <a:ln/>
        </p:spPr>
        <p:txBody>
          <a:bodyPr/>
          <a:lstStyle>
            <a:lvl1pPr>
              <a:defRPr/>
            </a:lvl1pPr>
          </a:lstStyle>
          <a:p>
            <a:pPr>
              <a:defRPr/>
            </a:pPr>
            <a:r>
              <a:rPr lang="en-GB"/>
              <a:t>Michael P. Papazoglou ©		             "Research Roadmap in Service Oriented Computing"     Summer School, Espoo, Finland - August 26, 2011 </a:t>
            </a:r>
            <a:endParaRPr lang="en-US"/>
          </a:p>
        </p:txBody>
      </p:sp>
    </p:spTree>
    <p:extLst>
      <p:ext uri="{BB962C8B-B14F-4D97-AF65-F5344CB8AC3E}">
        <p14:creationId xmlns:p14="http://schemas.microsoft.com/office/powerpoint/2010/main" val="3286288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06052323-2D62-844B-B268-1A55C475FD3F}" type="slidenum">
              <a:rPr lang="en-US"/>
              <a:pPr>
                <a:defRPr/>
              </a:pPr>
              <a:t>‹#›</a:t>
            </a:fld>
            <a:endParaRPr lang="en-US" dirty="0"/>
          </a:p>
        </p:txBody>
      </p:sp>
    </p:spTree>
    <p:extLst>
      <p:ext uri="{BB962C8B-B14F-4D97-AF65-F5344CB8AC3E}">
        <p14:creationId xmlns:p14="http://schemas.microsoft.com/office/powerpoint/2010/main" val="509652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E6669D17-7B9B-8E4D-8C76-9CD2440782D0}" type="slidenum">
              <a:rPr lang="en-US"/>
              <a:pPr>
                <a:defRPr/>
              </a:pPr>
              <a:t>‹#›</a:t>
            </a:fld>
            <a:endParaRPr lang="en-US" dirty="0"/>
          </a:p>
        </p:txBody>
      </p:sp>
    </p:spTree>
    <p:extLst>
      <p:ext uri="{BB962C8B-B14F-4D97-AF65-F5344CB8AC3E}">
        <p14:creationId xmlns:p14="http://schemas.microsoft.com/office/powerpoint/2010/main" val="1954551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58E282F1-6D91-DF43-80D4-AACFBB2D0692}" type="slidenum">
              <a:rPr lang="en-US"/>
              <a:pPr>
                <a:defRPr/>
              </a:pPr>
              <a:t>‹#›</a:t>
            </a:fld>
            <a:endParaRPr lang="en-US" dirty="0"/>
          </a:p>
        </p:txBody>
      </p:sp>
    </p:spTree>
    <p:extLst>
      <p:ext uri="{BB962C8B-B14F-4D97-AF65-F5344CB8AC3E}">
        <p14:creationId xmlns:p14="http://schemas.microsoft.com/office/powerpoint/2010/main" val="3655124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8E000060-F5F6-EF46-8452-D1EF279C7D66}" type="slidenum">
              <a:rPr lang="en-US"/>
              <a:pPr>
                <a:defRPr/>
              </a:pPr>
              <a:t>‹#›</a:t>
            </a:fld>
            <a:endParaRPr lang="en-US" dirty="0"/>
          </a:p>
        </p:txBody>
      </p:sp>
    </p:spTree>
    <p:extLst>
      <p:ext uri="{BB962C8B-B14F-4D97-AF65-F5344CB8AC3E}">
        <p14:creationId xmlns:p14="http://schemas.microsoft.com/office/powerpoint/2010/main" val="33345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51936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57CC16CD-5984-7943-8D03-B9CF012F2816}" type="slidenum">
              <a:rPr lang="en-US"/>
              <a:pPr>
                <a:defRPr/>
              </a:pPr>
              <a:t>‹#›</a:t>
            </a:fld>
            <a:endParaRPr lang="en-US" dirty="0"/>
          </a:p>
        </p:txBody>
      </p:sp>
    </p:spTree>
    <p:extLst>
      <p:ext uri="{BB962C8B-B14F-4D97-AF65-F5344CB8AC3E}">
        <p14:creationId xmlns:p14="http://schemas.microsoft.com/office/powerpoint/2010/main" val="2322967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BD1E00FC-AA99-3F48-97EE-0CC11136A3C3}" type="slidenum">
              <a:rPr lang="en-US"/>
              <a:pPr>
                <a:defRPr/>
              </a:pPr>
              <a:t>‹#›</a:t>
            </a:fld>
            <a:endParaRPr lang="en-US" dirty="0"/>
          </a:p>
        </p:txBody>
      </p:sp>
    </p:spTree>
    <p:extLst>
      <p:ext uri="{BB962C8B-B14F-4D97-AF65-F5344CB8AC3E}">
        <p14:creationId xmlns:p14="http://schemas.microsoft.com/office/powerpoint/2010/main" val="2043773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9C4D3A67-6E65-6843-A436-34040A62ED81}" type="slidenum">
              <a:rPr lang="en-US"/>
              <a:pPr>
                <a:defRPr/>
              </a:pPr>
              <a:t>‹#›</a:t>
            </a:fld>
            <a:endParaRPr lang="en-US" dirty="0"/>
          </a:p>
        </p:txBody>
      </p:sp>
    </p:spTree>
    <p:extLst>
      <p:ext uri="{BB962C8B-B14F-4D97-AF65-F5344CB8AC3E}">
        <p14:creationId xmlns:p14="http://schemas.microsoft.com/office/powerpoint/2010/main" val="951680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C9A9A696-9D74-6646-9013-6A78ED1D7213}" type="slidenum">
              <a:rPr lang="en-US"/>
              <a:pPr>
                <a:defRPr/>
              </a:pPr>
              <a:t>‹#›</a:t>
            </a:fld>
            <a:endParaRPr lang="en-US" dirty="0"/>
          </a:p>
        </p:txBody>
      </p:sp>
    </p:spTree>
    <p:extLst>
      <p:ext uri="{BB962C8B-B14F-4D97-AF65-F5344CB8AC3E}">
        <p14:creationId xmlns:p14="http://schemas.microsoft.com/office/powerpoint/2010/main" val="2754823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7F5BB8BD-44B1-8D4F-9DE0-DF03A0663F36}" type="slidenum">
              <a:rPr lang="en-US"/>
              <a:pPr>
                <a:defRPr/>
              </a:pPr>
              <a:t>‹#›</a:t>
            </a:fld>
            <a:endParaRPr lang="en-US" dirty="0"/>
          </a:p>
        </p:txBody>
      </p:sp>
    </p:spTree>
    <p:extLst>
      <p:ext uri="{BB962C8B-B14F-4D97-AF65-F5344CB8AC3E}">
        <p14:creationId xmlns:p14="http://schemas.microsoft.com/office/powerpoint/2010/main" val="3343512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F27C1E3B-F609-5042-8130-EE405FDA68DD}" type="slidenum">
              <a:rPr lang="en-US"/>
              <a:pPr>
                <a:defRPr/>
              </a:pPr>
              <a:t>‹#›</a:t>
            </a:fld>
            <a:endParaRPr lang="en-US" dirty="0"/>
          </a:p>
        </p:txBody>
      </p:sp>
    </p:spTree>
    <p:extLst>
      <p:ext uri="{BB962C8B-B14F-4D97-AF65-F5344CB8AC3E}">
        <p14:creationId xmlns:p14="http://schemas.microsoft.com/office/powerpoint/2010/main" val="3182668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a:defRPr>
            </a:lvl1pPr>
          </a:lstStyle>
          <a:p>
            <a:pPr>
              <a:defRPr/>
            </a:pPr>
            <a:fld id="{4FA208BA-2A70-F84A-A299-A9893073A7C8}" type="slidenum">
              <a:rPr lang="en-US"/>
              <a:pPr>
                <a:defRPr/>
              </a:pPr>
              <a:t>‹#›</a:t>
            </a:fld>
            <a:endParaRPr lang="en-US" dirty="0"/>
          </a:p>
        </p:txBody>
      </p:sp>
    </p:spTree>
    <p:extLst>
      <p:ext uri="{BB962C8B-B14F-4D97-AF65-F5344CB8AC3E}">
        <p14:creationId xmlns:p14="http://schemas.microsoft.com/office/powerpoint/2010/main" val="3464904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12"/>
          <p:cNvSpPr>
            <a:spLocks noGrp="1" noChangeArrowheads="1"/>
          </p:cNvSpPr>
          <p:nvPr>
            <p:ph type="sldNum" idx="10"/>
          </p:nvPr>
        </p:nvSpPr>
        <p:spPr>
          <a:ln/>
        </p:spPr>
        <p:txBody>
          <a:bodyPr/>
          <a:lstStyle>
            <a:lvl1pPr>
              <a:defRPr/>
            </a:lvl1pPr>
          </a:lstStyle>
          <a:p>
            <a:pPr>
              <a:defRPr/>
            </a:pPr>
            <a:fld id="{C34B2982-4DEA-A44C-8721-ECEE6B24535C}" type="slidenum">
              <a:rPr lang="en-GB"/>
              <a:pPr>
                <a:defRPr/>
              </a:pPr>
              <a:t>‹#›</a:t>
            </a:fld>
            <a:endParaRPr lang="en-GB"/>
          </a:p>
        </p:txBody>
      </p:sp>
    </p:spTree>
    <p:extLst>
      <p:ext uri="{BB962C8B-B14F-4D97-AF65-F5344CB8AC3E}">
        <p14:creationId xmlns:p14="http://schemas.microsoft.com/office/powerpoint/2010/main" val="4215493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2"/>
          <p:cNvSpPr>
            <a:spLocks noGrp="1" noChangeArrowheads="1"/>
          </p:cNvSpPr>
          <p:nvPr>
            <p:ph type="sldNum" idx="10"/>
          </p:nvPr>
        </p:nvSpPr>
        <p:spPr>
          <a:ln/>
        </p:spPr>
        <p:txBody>
          <a:bodyPr/>
          <a:lstStyle>
            <a:lvl1pPr>
              <a:defRPr/>
            </a:lvl1pPr>
          </a:lstStyle>
          <a:p>
            <a:pPr>
              <a:defRPr/>
            </a:pPr>
            <a:fld id="{AB4CBE93-C18C-A044-BCEC-02CD3764630F}" type="slidenum">
              <a:rPr lang="en-GB"/>
              <a:pPr>
                <a:defRPr/>
              </a:pPr>
              <a:t>‹#›</a:t>
            </a:fld>
            <a:endParaRPr lang="en-GB"/>
          </a:p>
        </p:txBody>
      </p:sp>
    </p:spTree>
    <p:extLst>
      <p:ext uri="{BB962C8B-B14F-4D97-AF65-F5344CB8AC3E}">
        <p14:creationId xmlns:p14="http://schemas.microsoft.com/office/powerpoint/2010/main" val="267877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2"/>
          <p:cNvSpPr>
            <a:spLocks noGrp="1" noChangeArrowheads="1"/>
          </p:cNvSpPr>
          <p:nvPr>
            <p:ph type="sldNum" idx="10"/>
          </p:nvPr>
        </p:nvSpPr>
        <p:spPr>
          <a:ln/>
        </p:spPr>
        <p:txBody>
          <a:bodyPr/>
          <a:lstStyle>
            <a:lvl1pPr>
              <a:defRPr/>
            </a:lvl1pPr>
          </a:lstStyle>
          <a:p>
            <a:pPr>
              <a:defRPr/>
            </a:pPr>
            <a:fld id="{CCCABED3-5CFC-B14B-B3DE-2FA36A963CCF}" type="slidenum">
              <a:rPr lang="en-GB"/>
              <a:pPr>
                <a:defRPr/>
              </a:pPr>
              <a:t>‹#›</a:t>
            </a:fld>
            <a:endParaRPr lang="en-GB"/>
          </a:p>
        </p:txBody>
      </p:sp>
    </p:spTree>
    <p:extLst>
      <p:ext uri="{BB962C8B-B14F-4D97-AF65-F5344CB8AC3E}">
        <p14:creationId xmlns:p14="http://schemas.microsoft.com/office/powerpoint/2010/main" val="143344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9307561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2400" y="925513"/>
            <a:ext cx="4341813" cy="558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925513"/>
            <a:ext cx="4343400" cy="558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2"/>
          <p:cNvSpPr>
            <a:spLocks noGrp="1" noChangeArrowheads="1"/>
          </p:cNvSpPr>
          <p:nvPr>
            <p:ph type="sldNum" idx="10"/>
          </p:nvPr>
        </p:nvSpPr>
        <p:spPr>
          <a:ln/>
        </p:spPr>
        <p:txBody>
          <a:bodyPr/>
          <a:lstStyle>
            <a:lvl1pPr>
              <a:defRPr/>
            </a:lvl1pPr>
          </a:lstStyle>
          <a:p>
            <a:pPr>
              <a:defRPr/>
            </a:pPr>
            <a:fld id="{B191617C-86D3-2640-A84D-B5AE13AD9F7D}" type="slidenum">
              <a:rPr lang="en-GB"/>
              <a:pPr>
                <a:defRPr/>
              </a:pPr>
              <a:t>‹#›</a:t>
            </a:fld>
            <a:endParaRPr lang="en-GB"/>
          </a:p>
        </p:txBody>
      </p:sp>
    </p:spTree>
    <p:extLst>
      <p:ext uri="{BB962C8B-B14F-4D97-AF65-F5344CB8AC3E}">
        <p14:creationId xmlns:p14="http://schemas.microsoft.com/office/powerpoint/2010/main" val="2042617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2"/>
          <p:cNvSpPr>
            <a:spLocks noGrp="1" noChangeArrowheads="1"/>
          </p:cNvSpPr>
          <p:nvPr>
            <p:ph type="sldNum" idx="10"/>
          </p:nvPr>
        </p:nvSpPr>
        <p:spPr>
          <a:ln/>
        </p:spPr>
        <p:txBody>
          <a:bodyPr/>
          <a:lstStyle>
            <a:lvl1pPr>
              <a:defRPr/>
            </a:lvl1pPr>
          </a:lstStyle>
          <a:p>
            <a:pPr>
              <a:defRPr/>
            </a:pPr>
            <a:fld id="{668FE335-E6D3-3D4D-8C69-5FB89C8E0B17}" type="slidenum">
              <a:rPr lang="en-GB"/>
              <a:pPr>
                <a:defRPr/>
              </a:pPr>
              <a:t>‹#›</a:t>
            </a:fld>
            <a:endParaRPr lang="en-GB"/>
          </a:p>
        </p:txBody>
      </p:sp>
    </p:spTree>
    <p:extLst>
      <p:ext uri="{BB962C8B-B14F-4D97-AF65-F5344CB8AC3E}">
        <p14:creationId xmlns:p14="http://schemas.microsoft.com/office/powerpoint/2010/main" val="4243333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2"/>
          <p:cNvSpPr>
            <a:spLocks noGrp="1" noChangeArrowheads="1"/>
          </p:cNvSpPr>
          <p:nvPr>
            <p:ph type="sldNum" idx="10"/>
          </p:nvPr>
        </p:nvSpPr>
        <p:spPr>
          <a:ln/>
        </p:spPr>
        <p:txBody>
          <a:bodyPr/>
          <a:lstStyle>
            <a:lvl1pPr>
              <a:defRPr/>
            </a:lvl1pPr>
          </a:lstStyle>
          <a:p>
            <a:pPr>
              <a:defRPr/>
            </a:pPr>
            <a:fld id="{2373A925-C305-AC42-8F0C-DA8928B5307B}" type="slidenum">
              <a:rPr lang="en-GB"/>
              <a:pPr>
                <a:defRPr/>
              </a:pPr>
              <a:t>‹#›</a:t>
            </a:fld>
            <a:endParaRPr lang="en-GB"/>
          </a:p>
        </p:txBody>
      </p:sp>
    </p:spTree>
    <p:extLst>
      <p:ext uri="{BB962C8B-B14F-4D97-AF65-F5344CB8AC3E}">
        <p14:creationId xmlns:p14="http://schemas.microsoft.com/office/powerpoint/2010/main" val="362958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idx="10"/>
          </p:nvPr>
        </p:nvSpPr>
        <p:spPr>
          <a:ln/>
        </p:spPr>
        <p:txBody>
          <a:bodyPr/>
          <a:lstStyle>
            <a:lvl1pPr>
              <a:defRPr/>
            </a:lvl1pPr>
          </a:lstStyle>
          <a:p>
            <a:pPr>
              <a:defRPr/>
            </a:pPr>
            <a:fld id="{19410E23-4372-0A45-8F2C-9009BA15761B}" type="slidenum">
              <a:rPr lang="en-GB"/>
              <a:pPr>
                <a:defRPr/>
              </a:pPr>
              <a:t>‹#›</a:t>
            </a:fld>
            <a:endParaRPr lang="en-GB"/>
          </a:p>
        </p:txBody>
      </p:sp>
    </p:spTree>
    <p:extLst>
      <p:ext uri="{BB962C8B-B14F-4D97-AF65-F5344CB8AC3E}">
        <p14:creationId xmlns:p14="http://schemas.microsoft.com/office/powerpoint/2010/main" val="1115793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2"/>
          <p:cNvSpPr>
            <a:spLocks noGrp="1" noChangeArrowheads="1"/>
          </p:cNvSpPr>
          <p:nvPr>
            <p:ph type="sldNum" idx="10"/>
          </p:nvPr>
        </p:nvSpPr>
        <p:spPr>
          <a:ln/>
        </p:spPr>
        <p:txBody>
          <a:bodyPr/>
          <a:lstStyle>
            <a:lvl1pPr>
              <a:defRPr/>
            </a:lvl1pPr>
          </a:lstStyle>
          <a:p>
            <a:pPr>
              <a:defRPr/>
            </a:pPr>
            <a:fld id="{717E1F30-DE83-C14A-B759-A76CE885C835}" type="slidenum">
              <a:rPr lang="en-GB"/>
              <a:pPr>
                <a:defRPr/>
              </a:pPr>
              <a:t>‹#›</a:t>
            </a:fld>
            <a:endParaRPr lang="en-GB"/>
          </a:p>
        </p:txBody>
      </p:sp>
    </p:spTree>
    <p:extLst>
      <p:ext uri="{BB962C8B-B14F-4D97-AF65-F5344CB8AC3E}">
        <p14:creationId xmlns:p14="http://schemas.microsoft.com/office/powerpoint/2010/main" val="2482951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2"/>
          <p:cNvSpPr>
            <a:spLocks noGrp="1" noChangeArrowheads="1"/>
          </p:cNvSpPr>
          <p:nvPr>
            <p:ph type="sldNum" idx="10"/>
          </p:nvPr>
        </p:nvSpPr>
        <p:spPr>
          <a:ln/>
        </p:spPr>
        <p:txBody>
          <a:bodyPr/>
          <a:lstStyle>
            <a:lvl1pPr>
              <a:defRPr/>
            </a:lvl1pPr>
          </a:lstStyle>
          <a:p>
            <a:pPr>
              <a:defRPr/>
            </a:pPr>
            <a:fld id="{AC5DCB9B-3D8A-F14B-8FBA-C8A62B0A006D}" type="slidenum">
              <a:rPr lang="en-GB"/>
              <a:pPr>
                <a:defRPr/>
              </a:pPr>
              <a:t>‹#›</a:t>
            </a:fld>
            <a:endParaRPr lang="en-GB"/>
          </a:p>
        </p:txBody>
      </p:sp>
    </p:spTree>
    <p:extLst>
      <p:ext uri="{BB962C8B-B14F-4D97-AF65-F5344CB8AC3E}">
        <p14:creationId xmlns:p14="http://schemas.microsoft.com/office/powerpoint/2010/main" val="2339088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2"/>
          <p:cNvSpPr>
            <a:spLocks noGrp="1" noChangeArrowheads="1"/>
          </p:cNvSpPr>
          <p:nvPr>
            <p:ph type="sldNum" idx="10"/>
          </p:nvPr>
        </p:nvSpPr>
        <p:spPr>
          <a:ln/>
        </p:spPr>
        <p:txBody>
          <a:bodyPr/>
          <a:lstStyle>
            <a:lvl1pPr>
              <a:defRPr/>
            </a:lvl1pPr>
          </a:lstStyle>
          <a:p>
            <a:pPr>
              <a:defRPr/>
            </a:pPr>
            <a:fld id="{96DE4CBF-DD47-7649-81CC-35CC480A44C5}" type="slidenum">
              <a:rPr lang="en-GB"/>
              <a:pPr>
                <a:defRPr/>
              </a:pPr>
              <a:t>‹#›</a:t>
            </a:fld>
            <a:endParaRPr lang="en-GB"/>
          </a:p>
        </p:txBody>
      </p:sp>
    </p:spTree>
    <p:extLst>
      <p:ext uri="{BB962C8B-B14F-4D97-AF65-F5344CB8AC3E}">
        <p14:creationId xmlns:p14="http://schemas.microsoft.com/office/powerpoint/2010/main" val="482527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09538"/>
            <a:ext cx="2274888" cy="64023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109538"/>
            <a:ext cx="6673850" cy="64023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2"/>
          <p:cNvSpPr>
            <a:spLocks noGrp="1" noChangeArrowheads="1"/>
          </p:cNvSpPr>
          <p:nvPr>
            <p:ph type="sldNum" idx="10"/>
          </p:nvPr>
        </p:nvSpPr>
        <p:spPr>
          <a:ln/>
        </p:spPr>
        <p:txBody>
          <a:bodyPr/>
          <a:lstStyle>
            <a:lvl1pPr>
              <a:defRPr/>
            </a:lvl1pPr>
          </a:lstStyle>
          <a:p>
            <a:pPr>
              <a:defRPr/>
            </a:pPr>
            <a:fld id="{B058F589-2D4A-1640-9674-56049C25D407}" type="slidenum">
              <a:rPr lang="en-GB"/>
              <a:pPr>
                <a:defRPr/>
              </a:pPr>
              <a:t>‹#›</a:t>
            </a:fld>
            <a:endParaRPr lang="en-GB"/>
          </a:p>
        </p:txBody>
      </p:sp>
    </p:spTree>
    <p:extLst>
      <p:ext uri="{BB962C8B-B14F-4D97-AF65-F5344CB8AC3E}">
        <p14:creationId xmlns:p14="http://schemas.microsoft.com/office/powerpoint/2010/main" val="3042386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986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871538"/>
            <a:ext cx="8245475" cy="498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76413"/>
            <a:ext cx="3811588"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776413"/>
            <a:ext cx="3811587"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53988" y="6500813"/>
            <a:ext cx="1006475" cy="320675"/>
          </a:xfrm>
        </p:spPr>
        <p:txBody>
          <a:bodyPr/>
          <a:lstStyle>
            <a:lvl1pPr>
              <a:defRPr/>
            </a:lvl1pPr>
          </a:lstStyle>
          <a:p>
            <a:pPr>
              <a:defRPr/>
            </a:pPr>
            <a:fld id="{538FD308-F268-B446-A170-1E2B2597ECCB}" type="slidenum">
              <a:rPr lang="en-US"/>
              <a:pPr>
                <a:defRPr/>
              </a:pPr>
              <a:t>‹#›</a:t>
            </a:fld>
            <a:endParaRPr lang="en-US"/>
          </a:p>
        </p:txBody>
      </p:sp>
      <p:sp>
        <p:nvSpPr>
          <p:cNvPr id="6" name="Footer Placeholder 5"/>
          <p:cNvSpPr>
            <a:spLocks noGrp="1"/>
          </p:cNvSpPr>
          <p:nvPr>
            <p:ph type="ftr" sz="quarter" idx="11"/>
          </p:nvPr>
        </p:nvSpPr>
        <p:spPr>
          <a:xfrm>
            <a:off x="990600" y="6500813"/>
            <a:ext cx="3811588" cy="246062"/>
          </a:xfrm>
          <a:prstGeom prst="rect">
            <a:avLst/>
          </a:prstGeom>
        </p:spPr>
        <p:txBody>
          <a:bodyPr/>
          <a:lstStyle>
            <a:lvl1pPr>
              <a:defRPr>
                <a:latin typeface="Arial"/>
                <a:ea typeface="ＭＳ Ｐゴシック" charset="-128"/>
                <a:cs typeface="ＭＳ Ｐゴシック" charset="-128"/>
              </a:defRPr>
            </a:lvl1pPr>
          </a:lstStyle>
          <a:p>
            <a:pPr>
              <a:defRPr/>
            </a:pPr>
            <a:r>
              <a:rPr lang="en-US"/>
              <a:t>Michael P. Papazoglou ©		             "Research Roadmap in Service Oriented Computing"     Summer School, Espoo, Finland - August 26, 2011 </a:t>
            </a:r>
          </a:p>
        </p:txBody>
      </p:sp>
      <p:sp>
        <p:nvSpPr>
          <p:cNvPr id="7" name="Date Placeholder 6"/>
          <p:cNvSpPr>
            <a:spLocks noGrp="1"/>
          </p:cNvSpPr>
          <p:nvPr>
            <p:ph type="dt" sz="half" idx="12"/>
          </p:nvPr>
        </p:nvSpPr>
        <p:spPr>
          <a:xfrm>
            <a:off x="5456238" y="6500813"/>
            <a:ext cx="1946275" cy="246062"/>
          </a:xfrm>
          <a:prstGeom prst="rect">
            <a:avLst/>
          </a:prstGeom>
        </p:spPr>
        <p:txBody>
          <a:bodyPr/>
          <a:lstStyle>
            <a:lvl1pPr>
              <a:defRPr>
                <a:latin typeface="Arial"/>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98084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386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a:defRPr/>
            </a:pPr>
            <a:fld id="{1A84525F-E85C-FB41-83CF-3C45BE94BB5B}" type="slidenum">
              <a:rPr lang="en-US"/>
              <a:pPr>
                <a:defRPr/>
              </a:pPr>
              <a:t>‹#›</a:t>
            </a:fld>
            <a:endParaRPr lang="en-US"/>
          </a:p>
        </p:txBody>
      </p:sp>
    </p:spTree>
    <p:extLst>
      <p:ext uri="{BB962C8B-B14F-4D97-AF65-F5344CB8AC3E}">
        <p14:creationId xmlns:p14="http://schemas.microsoft.com/office/powerpoint/2010/main" val="855249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GB"/>
              <a:t>Michael P. Papazoglou ©		             "Research Roadmap in Service Oriented Computing"     Summer School, Espoo, Finland - August 26, 2011 </a:t>
            </a:r>
          </a:p>
        </p:txBody>
      </p:sp>
      <p:sp>
        <p:nvSpPr>
          <p:cNvPr id="4" name="Rectangle 7"/>
          <p:cNvSpPr>
            <a:spLocks noGrp="1" noChangeArrowheads="1"/>
          </p:cNvSpPr>
          <p:nvPr>
            <p:ph type="sldNum" sz="quarter" idx="11"/>
          </p:nvPr>
        </p:nvSpPr>
        <p:spPr>
          <a:ln/>
        </p:spPr>
        <p:txBody>
          <a:bodyPr/>
          <a:lstStyle>
            <a:lvl1pPr>
              <a:defRPr/>
            </a:lvl1pPr>
          </a:lstStyle>
          <a:p>
            <a:pPr>
              <a:defRPr/>
            </a:pPr>
            <a:fld id="{0C8B4F2A-8E8F-A448-9452-9F7E815921B9}" type="slidenum">
              <a:rPr lang="en-GB"/>
              <a:pPr>
                <a:defRPr/>
              </a:pPr>
              <a:t>‹#›</a:t>
            </a:fld>
            <a:endParaRPr lang="en-GB" sz="1200">
              <a:solidFill>
                <a:schemeClr val="tx1"/>
              </a:solidFill>
            </a:endParaRPr>
          </a:p>
        </p:txBody>
      </p:sp>
    </p:spTree>
    <p:extLst>
      <p:ext uri="{BB962C8B-B14F-4D97-AF65-F5344CB8AC3E}">
        <p14:creationId xmlns:p14="http://schemas.microsoft.com/office/powerpoint/2010/main" val="373804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9863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634386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5.png"/><Relationship Id="rId15" Type="http://schemas.openxmlformats.org/officeDocument/2006/relationships/image" Target="../media/image2.png"/><Relationship Id="rId1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png"/><Relationship Id="rId1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5.png"/><Relationship Id="rId14" Type="http://schemas.openxmlformats.org/officeDocument/2006/relationships/image" Target="../media/image2.png"/><Relationship Id="rId15"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6.xml"/><Relationship Id="rId16" Type="http://schemas.openxmlformats.org/officeDocument/2006/relationships/image" Target="../media/image5.png"/><Relationship Id="rId17" Type="http://schemas.openxmlformats.org/officeDocument/2006/relationships/image" Target="../media/image2.png"/><Relationship Id="rId18" Type="http://schemas.openxmlformats.org/officeDocument/2006/relationships/image" Target="../media/image6.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71.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19800"/>
            <a:ext cx="3048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027" name="Group 2"/>
          <p:cNvGrpSpPr>
            <a:grpSpLocks/>
          </p:cNvGrpSpPr>
          <p:nvPr/>
        </p:nvGrpSpPr>
        <p:grpSpPr bwMode="auto">
          <a:xfrm>
            <a:off x="-12700" y="6619875"/>
            <a:ext cx="9167813" cy="65088"/>
            <a:chOff x="-8" y="4170"/>
            <a:chExt cx="5775" cy="41"/>
          </a:xfrm>
        </p:grpSpPr>
        <p:pic>
          <p:nvPicPr>
            <p:cNvPr id="103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 y="4170"/>
              <a:ext cx="577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3" name="Text Box 4"/>
            <p:cNvSpPr txBox="1">
              <a:spLocks noChangeArrowheads="1"/>
            </p:cNvSpPr>
            <p:nvPr/>
          </p:nvSpPr>
          <p:spPr bwMode="auto">
            <a:xfrm rot="10800000">
              <a:off x="0" y="4178"/>
              <a:ext cx="576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pic>
        <p:nvPicPr>
          <p:cNvPr id="1028"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700" y="120650"/>
            <a:ext cx="7162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9"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4850" y="4394200"/>
            <a:ext cx="16383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0" name="Rectangle 7"/>
          <p:cNvSpPr>
            <a:spLocks noGrp="1" noChangeArrowheads="1"/>
          </p:cNvSpPr>
          <p:nvPr>
            <p:ph type="title"/>
          </p:nvPr>
        </p:nvSpPr>
        <p:spPr bwMode="auto">
          <a:xfrm>
            <a:off x="0" y="109538"/>
            <a:ext cx="91011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31" name="Rectangle 8"/>
          <p:cNvSpPr>
            <a:spLocks noGrp="1" noChangeArrowheads="1"/>
          </p:cNvSpPr>
          <p:nvPr>
            <p:ph type="body" idx="1"/>
          </p:nvPr>
        </p:nvSpPr>
        <p:spPr bwMode="auto">
          <a:xfrm>
            <a:off x="2371241" y="548681"/>
            <a:ext cx="8837613"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3521111921"/>
      </p:ext>
    </p:extLst>
  </p:cSld>
  <p:clrMap bg1="lt1" tx1="dk1" bg2="lt2" tx2="dk2" accent1="accent1" accent2="accent2" accent3="accent3" accent4="accent4" accent5="accent5" accent6="accent6" hlink="hlink" folHlink="folHlink"/>
  <p:sldLayoutIdLst>
    <p:sldLayoutId id="2147487998" r:id="rId1"/>
    <p:sldLayoutId id="2147487999" r:id="rId2"/>
    <p:sldLayoutId id="2147488000" r:id="rId3"/>
    <p:sldLayoutId id="2147488001" r:id="rId4"/>
    <p:sldLayoutId id="2147488002" r:id="rId5"/>
    <p:sldLayoutId id="2147488003" r:id="rId6"/>
    <p:sldLayoutId id="2147488004" r:id="rId7"/>
    <p:sldLayoutId id="2147488005" r:id="rId8"/>
    <p:sldLayoutId id="2147488006" r:id="rId9"/>
    <p:sldLayoutId id="2147488007" r:id="rId10"/>
    <p:sldLayoutId id="2147488008" r:id="rId11"/>
  </p:sldLayoutIdLst>
  <p:hf hdr="0" dt="0"/>
  <p:txStyles>
    <p:titleStyle>
      <a:lvl1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Unicode MS" pitchFamily="-105" charset="0"/>
          <a:ea typeface="ＭＳ Ｐゴシック" pitchFamily="-105" charset="-128"/>
          <a:cs typeface="ＭＳ Ｐゴシック" pitchFamily="-105" charset="-128"/>
        </a:defRPr>
      </a:lvl2pPr>
      <a:lvl3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Unicode MS" pitchFamily="-105" charset="0"/>
          <a:ea typeface="ＭＳ Ｐゴシック" pitchFamily="-105" charset="-128"/>
          <a:cs typeface="ＭＳ Ｐゴシック" pitchFamily="-105" charset="-128"/>
        </a:defRPr>
      </a:lvl3pPr>
      <a:lvl4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Unicode MS" pitchFamily="-105" charset="0"/>
          <a:ea typeface="ＭＳ Ｐゴシック" pitchFamily="-105" charset="-128"/>
          <a:cs typeface="ＭＳ Ｐゴシック" pitchFamily="-105" charset="-128"/>
        </a:defRPr>
      </a:lvl4pPr>
      <a:lvl5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Unicode MS" pitchFamily="-105" charset="0"/>
          <a:ea typeface="ＭＳ Ｐゴシック" pitchFamily="-105" charset="-128"/>
          <a:cs typeface="ＭＳ Ｐゴシック" pitchFamily="-105" charset="-128"/>
        </a:defRPr>
      </a:lvl5pPr>
      <a:lvl6pPr marL="25146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6pPr>
      <a:lvl7pPr marL="29718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7pPr>
      <a:lvl8pPr marL="34290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8pPr>
      <a:lvl9pPr marL="38862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charset="0"/>
        <a:defRPr sz="2800">
          <a:solidFill>
            <a:srgbClr val="29143C"/>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sz="2400">
          <a:solidFill>
            <a:srgbClr val="29143C"/>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charset="0"/>
        <a:defRPr sz="2000">
          <a:solidFill>
            <a:srgbClr val="29143C"/>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29143C"/>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29143C"/>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146050" y="-146050"/>
            <a:ext cx="9490075" cy="1187450"/>
            <a:chOff x="-92" y="-92"/>
            <a:chExt cx="5978" cy="748"/>
          </a:xfrm>
        </p:grpSpPr>
        <p:pic>
          <p:nvPicPr>
            <p:cNvPr id="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 y="-92"/>
              <a:ext cx="5979"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5" name="Text Box 3"/>
            <p:cNvSpPr txBox="1">
              <a:spLocks noChangeArrowheads="1"/>
            </p:cNvSpPr>
            <p:nvPr/>
          </p:nvSpPr>
          <p:spPr bwMode="auto">
            <a:xfrm>
              <a:off x="0" y="0"/>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grpSp>
      <p:grpSp>
        <p:nvGrpSpPr>
          <p:cNvPr id="1027" name="Group 4"/>
          <p:cNvGrpSpPr>
            <a:grpSpLocks/>
          </p:cNvGrpSpPr>
          <p:nvPr/>
        </p:nvGrpSpPr>
        <p:grpSpPr bwMode="auto">
          <a:xfrm>
            <a:off x="-12700" y="6619875"/>
            <a:ext cx="9167813" cy="65088"/>
            <a:chOff x="-8" y="4170"/>
            <a:chExt cx="5775" cy="41"/>
          </a:xfrm>
        </p:grpSpPr>
        <p:pic>
          <p:nvPicPr>
            <p:cNvPr id="1032"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 y="4170"/>
              <a:ext cx="577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3" name="Text Box 6"/>
            <p:cNvSpPr txBox="1">
              <a:spLocks noChangeArrowheads="1"/>
            </p:cNvSpPr>
            <p:nvPr/>
          </p:nvSpPr>
          <p:spPr bwMode="auto">
            <a:xfrm rot="10800000">
              <a:off x="0" y="4178"/>
              <a:ext cx="576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latin typeface="Arial" charset="0"/>
              </a:endParaRPr>
            </a:p>
          </p:txBody>
        </p:sp>
      </p:grpSp>
      <p:sp>
        <p:nvSpPr>
          <p:cNvPr id="1028" name="Rectangle 7"/>
          <p:cNvSpPr>
            <a:spLocks noGrp="1" noChangeArrowheads="1"/>
          </p:cNvSpPr>
          <p:nvPr>
            <p:ph type="title"/>
          </p:nvPr>
        </p:nvSpPr>
        <p:spPr bwMode="auto">
          <a:xfrm>
            <a:off x="0" y="109538"/>
            <a:ext cx="91011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9" name="Rectangle 8"/>
          <p:cNvSpPr>
            <a:spLocks noGrp="1" noChangeArrowheads="1"/>
          </p:cNvSpPr>
          <p:nvPr>
            <p:ph type="body" idx="1"/>
          </p:nvPr>
        </p:nvSpPr>
        <p:spPr bwMode="auto">
          <a:xfrm>
            <a:off x="152400" y="925513"/>
            <a:ext cx="8837613"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34" name="Rectangle 10"/>
          <p:cNvSpPr>
            <a:spLocks noGrp="1" noChangeArrowheads="1"/>
          </p:cNvSpPr>
          <p:nvPr>
            <p:ph type="sldNum"/>
          </p:nvPr>
        </p:nvSpPr>
        <p:spPr bwMode="auto">
          <a:xfrm>
            <a:off x="8672513" y="6618288"/>
            <a:ext cx="469900" cy="2317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defRPr sz="900">
                <a:solidFill>
                  <a:srgbClr val="000000"/>
                </a:solidFill>
                <a:latin typeface="Verdana" charset="0"/>
              </a:defRPr>
            </a:lvl1pPr>
          </a:lstStyle>
          <a:p>
            <a:pPr>
              <a:defRPr/>
            </a:pPr>
            <a:fld id="{FAEB272B-4861-C848-801C-C285F9E27FD9}" type="slidenum">
              <a:rPr lang="en-GB"/>
              <a:pPr>
                <a:defRPr/>
              </a:pPr>
              <a:t>‹#›</a:t>
            </a:fld>
            <a:endParaRPr lang="en-GB"/>
          </a:p>
        </p:txBody>
      </p:sp>
      <p:pic>
        <p:nvPicPr>
          <p:cNvPr id="1031"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7926" r:id="rId1"/>
    <p:sldLayoutId id="2147487927" r:id="rId2"/>
    <p:sldLayoutId id="2147487928" r:id="rId3"/>
    <p:sldLayoutId id="2147487929" r:id="rId4"/>
    <p:sldLayoutId id="2147487930" r:id="rId5"/>
    <p:sldLayoutId id="2147487931" r:id="rId6"/>
    <p:sldLayoutId id="2147487932" r:id="rId7"/>
    <p:sldLayoutId id="2147487968" r:id="rId8"/>
    <p:sldLayoutId id="2147487969" r:id="rId9"/>
    <p:sldLayoutId id="2147487970" r:id="rId10"/>
    <p:sldLayoutId id="2147487933" r:id="rId11"/>
    <p:sldLayoutId id="2147487971" r:id="rId12"/>
  </p:sldLayoutIdLst>
  <p:hf hdr="0" dt="0"/>
  <p:txStyles>
    <p:titleStyle>
      <a:lvl1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a:ea typeface="+mj-ea"/>
          <a:cs typeface="+mj-cs"/>
        </a:defRPr>
      </a:lvl1pPr>
      <a:lvl2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2pPr>
      <a:lvl3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3pPr>
      <a:lvl4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4pPr>
      <a:lvl5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5pPr>
      <a:lvl6pPr marL="25146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6pPr>
      <a:lvl7pPr marL="29718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7pPr>
      <a:lvl8pPr marL="34290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8pPr>
      <a:lvl9pPr marL="38862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charset="0"/>
        <a:buChar char="•"/>
        <a:defRPr sz="2800">
          <a:solidFill>
            <a:srgbClr val="29143C"/>
          </a:solidFill>
          <a:latin typeface="Arial"/>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buChar char="–"/>
        <a:defRPr sz="2400">
          <a:solidFill>
            <a:srgbClr val="29143C"/>
          </a:solidFill>
          <a:latin typeface="Arial"/>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338" name="Group 4"/>
          <p:cNvGrpSpPr>
            <a:grpSpLocks/>
          </p:cNvGrpSpPr>
          <p:nvPr userDrawn="1"/>
        </p:nvGrpSpPr>
        <p:grpSpPr bwMode="auto">
          <a:xfrm>
            <a:off x="-12700" y="6619875"/>
            <a:ext cx="9167813" cy="65088"/>
            <a:chOff x="-8" y="4170"/>
            <a:chExt cx="5775" cy="41"/>
          </a:xfrm>
        </p:grpSpPr>
        <p:pic>
          <p:nvPicPr>
            <p:cNvPr id="14341"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 y="4170"/>
              <a:ext cx="577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2" name="Text Box 6"/>
            <p:cNvSpPr txBox="1">
              <a:spLocks noChangeArrowheads="1"/>
            </p:cNvSpPr>
            <p:nvPr/>
          </p:nvSpPr>
          <p:spPr bwMode="auto">
            <a:xfrm rot="10800000">
              <a:off x="0" y="4178"/>
              <a:ext cx="576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latin typeface="Arial" charset="0"/>
              </a:endParaRPr>
            </a:p>
          </p:txBody>
        </p:sp>
      </p:grpSp>
      <p:sp>
        <p:nvSpPr>
          <p:cNvPr id="10" name="Rectangle 10"/>
          <p:cNvSpPr>
            <a:spLocks noGrp="1" noChangeArrowheads="1"/>
          </p:cNvSpPr>
          <p:nvPr>
            <p:ph type="sldNum" idx="4"/>
          </p:nvPr>
        </p:nvSpPr>
        <p:spPr bwMode="auto">
          <a:xfrm>
            <a:off x="8672513" y="6618288"/>
            <a:ext cx="469900" cy="2317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defRPr sz="900">
                <a:solidFill>
                  <a:srgbClr val="000000"/>
                </a:solidFill>
                <a:latin typeface="Verdana" charset="0"/>
              </a:defRPr>
            </a:lvl1pPr>
          </a:lstStyle>
          <a:p>
            <a:pPr>
              <a:defRPr/>
            </a:pPr>
            <a:fld id="{99B7B09C-F613-554E-A3C3-941E3CD8D38C}" type="slidenum">
              <a:rPr lang="en-GB"/>
              <a:pPr>
                <a:defRPr/>
              </a:pPr>
              <a:t>‹#›</a:t>
            </a:fld>
            <a:endParaRPr lang="en-GB"/>
          </a:p>
        </p:txBody>
      </p:sp>
      <p:pic>
        <p:nvPicPr>
          <p:cNvPr id="14340" name="Picture 1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7972" r:id="rId1"/>
    <p:sldLayoutId id="2147487973" r:id="rId2"/>
    <p:sldLayoutId id="2147487974" r:id="rId3"/>
    <p:sldLayoutId id="2147487975" r:id="rId4"/>
    <p:sldLayoutId id="2147487976" r:id="rId5"/>
    <p:sldLayoutId id="2147487977" r:id="rId6"/>
    <p:sldLayoutId id="2147487978" r:id="rId7"/>
    <p:sldLayoutId id="2147487979" r:id="rId8"/>
    <p:sldLayoutId id="2147487980" r:id="rId9"/>
    <p:sldLayoutId id="2147487981" r:id="rId10"/>
    <p:sldLayoutId id="2147487982"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650" name="Group 1"/>
          <p:cNvGrpSpPr>
            <a:grpSpLocks/>
          </p:cNvGrpSpPr>
          <p:nvPr/>
        </p:nvGrpSpPr>
        <p:grpSpPr bwMode="auto">
          <a:xfrm>
            <a:off x="-146050" y="-146050"/>
            <a:ext cx="9490075" cy="1187450"/>
            <a:chOff x="-92" y="-92"/>
            <a:chExt cx="5978" cy="748"/>
          </a:xfrm>
        </p:grpSpPr>
        <p:pic>
          <p:nvPicPr>
            <p:cNvPr id="2765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 y="-92"/>
              <a:ext cx="5979"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60" name="Text Box 3"/>
            <p:cNvSpPr txBox="1">
              <a:spLocks noChangeArrowheads="1"/>
            </p:cNvSpPr>
            <p:nvPr/>
          </p:nvSpPr>
          <p:spPr bwMode="auto">
            <a:xfrm>
              <a:off x="0" y="0"/>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grpSp>
      <p:grpSp>
        <p:nvGrpSpPr>
          <p:cNvPr id="27651" name="Group 4"/>
          <p:cNvGrpSpPr>
            <a:grpSpLocks/>
          </p:cNvGrpSpPr>
          <p:nvPr/>
        </p:nvGrpSpPr>
        <p:grpSpPr bwMode="auto">
          <a:xfrm>
            <a:off x="-12700" y="6619875"/>
            <a:ext cx="9167813" cy="65088"/>
            <a:chOff x="-8" y="4170"/>
            <a:chExt cx="5775" cy="41"/>
          </a:xfrm>
        </p:grpSpPr>
        <p:pic>
          <p:nvPicPr>
            <p:cNvPr id="2765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 y="4170"/>
              <a:ext cx="577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8" name="Text Box 6"/>
            <p:cNvSpPr txBox="1">
              <a:spLocks noChangeArrowheads="1"/>
            </p:cNvSpPr>
            <p:nvPr/>
          </p:nvSpPr>
          <p:spPr bwMode="auto">
            <a:xfrm rot="10800000">
              <a:off x="0" y="4178"/>
              <a:ext cx="576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latin typeface="Arial" charset="0"/>
              </a:endParaRPr>
            </a:p>
          </p:txBody>
        </p:sp>
      </p:grpSp>
      <p:pic>
        <p:nvPicPr>
          <p:cNvPr id="27652"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3" name="Rectangle 8"/>
          <p:cNvSpPr>
            <a:spLocks noGrp="1" noChangeArrowheads="1"/>
          </p:cNvSpPr>
          <p:nvPr>
            <p:ph type="title"/>
          </p:nvPr>
        </p:nvSpPr>
        <p:spPr bwMode="auto">
          <a:xfrm>
            <a:off x="0" y="109538"/>
            <a:ext cx="91011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27654" name="Rectangle 9"/>
          <p:cNvSpPr>
            <a:spLocks noGrp="1" noChangeArrowheads="1"/>
          </p:cNvSpPr>
          <p:nvPr>
            <p:ph type="body" idx="1"/>
          </p:nvPr>
        </p:nvSpPr>
        <p:spPr bwMode="auto">
          <a:xfrm>
            <a:off x="152400" y="925513"/>
            <a:ext cx="8837613"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4" name="Rectangle 10"/>
          <p:cNvSpPr>
            <a:spLocks noGrp="1" noChangeArrowheads="1"/>
          </p:cNvSpPr>
          <p:nvPr>
            <p:ph type="sldNum"/>
          </p:nvPr>
        </p:nvSpPr>
        <p:spPr bwMode="auto">
          <a:xfrm>
            <a:off x="8675688" y="6626225"/>
            <a:ext cx="469900" cy="2317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defRPr sz="900">
                <a:solidFill>
                  <a:srgbClr val="000000"/>
                </a:solidFill>
                <a:latin typeface="Verdana" charset="0"/>
                <a:cs typeface="Arial" charset="0"/>
              </a:defRPr>
            </a:lvl1pPr>
          </a:lstStyle>
          <a:p>
            <a:pPr>
              <a:defRPr/>
            </a:pPr>
            <a:fld id="{DED18533-AE8D-6E4E-BD10-A9CC8D27BDAC}" type="slidenum">
              <a:rPr lang="en-GB"/>
              <a:pPr>
                <a:defRPr/>
              </a:pPr>
              <a:t>‹#›</a:t>
            </a:fld>
            <a:endParaRPr lang="en-GB"/>
          </a:p>
        </p:txBody>
      </p:sp>
      <p:sp>
        <p:nvSpPr>
          <p:cNvPr id="6155" name="Rectangle 11"/>
          <p:cNvSpPr>
            <a:spLocks noGrp="1" noChangeArrowheads="1"/>
          </p:cNvSpPr>
          <p:nvPr>
            <p:ph type="ftr"/>
          </p:nvPr>
        </p:nvSpPr>
        <p:spPr bwMode="auto">
          <a:xfrm>
            <a:off x="0" y="6626225"/>
            <a:ext cx="8378825" cy="23018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defRPr sz="900" i="1">
                <a:solidFill>
                  <a:srgbClr val="000000"/>
                </a:solidFill>
                <a:effectLst>
                  <a:outerShdw blurRad="38100" dist="38100" dir="2700000" algn="tl">
                    <a:srgbClr val="DDDDDD"/>
                  </a:outerShdw>
                </a:effectLst>
                <a:latin typeface="Arial" charset="0"/>
                <a:cs typeface="Arial" charset="0"/>
              </a:defRPr>
            </a:lvl1pPr>
          </a:lstStyle>
          <a:p>
            <a:pPr>
              <a:defRPr/>
            </a:pPr>
            <a:r>
              <a:rPr lang="en-GB"/>
              <a:t>Michael P. Papazoglou ©		             "Research Roadmap in Service Oriented Computing"     Summer School, Espoo, Finland - August 26, 2011 </a:t>
            </a:r>
            <a:endParaRPr lang="en-US"/>
          </a:p>
        </p:txBody>
      </p:sp>
    </p:spTree>
  </p:cSld>
  <p:clrMap bg1="lt1" tx1="dk1" bg2="lt2" tx2="dk2" accent1="accent1" accent2="accent2" accent3="accent3" accent4="accent4" accent5="accent5" accent6="accent6" hlink="hlink" folHlink="folHlink"/>
  <p:sldLayoutIdLst>
    <p:sldLayoutId id="2147487945" r:id="rId1"/>
    <p:sldLayoutId id="2147487946" r:id="rId2"/>
    <p:sldLayoutId id="2147487947" r:id="rId3"/>
    <p:sldLayoutId id="2147487948" r:id="rId4"/>
    <p:sldLayoutId id="2147487949" r:id="rId5"/>
    <p:sldLayoutId id="2147487950" r:id="rId6"/>
    <p:sldLayoutId id="2147487951" r:id="rId7"/>
    <p:sldLayoutId id="2147487952" r:id="rId8"/>
    <p:sldLayoutId id="2147487953" r:id="rId9"/>
    <p:sldLayoutId id="2147487954" r:id="rId10"/>
    <p:sldLayoutId id="2147487955" r:id="rId11"/>
  </p:sldLayoutIdLst>
  <p:hf hdr="0" dt="0"/>
  <p:txStyles>
    <p:titleStyle>
      <a:lvl1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a:ea typeface="+mj-ea"/>
          <a:cs typeface="+mj-cs"/>
        </a:defRPr>
      </a:lvl1pPr>
      <a:lvl2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2pPr>
      <a:lvl3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3pPr>
      <a:lvl4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4pPr>
      <a:lvl5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5pPr>
      <a:lvl6pPr marL="25146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6pPr>
      <a:lvl7pPr marL="29718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7pPr>
      <a:lvl8pPr marL="34290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8pPr>
      <a:lvl9pPr marL="38862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charset="0"/>
        <a:buChar char="•"/>
        <a:defRPr sz="2800">
          <a:solidFill>
            <a:srgbClr val="29143C"/>
          </a:solidFill>
          <a:latin typeface="Arial"/>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buChar char="–"/>
        <a:defRPr sz="2400">
          <a:solidFill>
            <a:srgbClr val="29143C"/>
          </a:solidFill>
          <a:latin typeface="Arial"/>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983" r:id="rId1"/>
    <p:sldLayoutId id="2147487984" r:id="rId2"/>
    <p:sldLayoutId id="2147487985" r:id="rId3"/>
    <p:sldLayoutId id="2147487986" r:id="rId4"/>
    <p:sldLayoutId id="2147487987" r:id="rId5"/>
    <p:sldLayoutId id="2147487988" r:id="rId6"/>
    <p:sldLayoutId id="2147487989" r:id="rId7"/>
    <p:sldLayoutId id="2147487990" r:id="rId8"/>
    <p:sldLayoutId id="2147487991" r:id="rId9"/>
    <p:sldLayoutId id="2147487992" r:id="rId10"/>
    <p:sldLayoutId id="2147487993"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2226" name="Group 1"/>
          <p:cNvGrpSpPr>
            <a:grpSpLocks/>
          </p:cNvGrpSpPr>
          <p:nvPr userDrawn="1"/>
        </p:nvGrpSpPr>
        <p:grpSpPr bwMode="auto">
          <a:xfrm>
            <a:off x="-169863" y="-152400"/>
            <a:ext cx="9520238" cy="1116013"/>
            <a:chOff x="-92" y="-92"/>
            <a:chExt cx="5978" cy="748"/>
          </a:xfrm>
        </p:grpSpPr>
        <p:pic>
          <p:nvPicPr>
            <p:cNvPr id="5223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 y="-92"/>
              <a:ext cx="5979"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35" name="Text Box 3"/>
            <p:cNvSpPr txBox="1">
              <a:spLocks noChangeArrowheads="1"/>
            </p:cNvSpPr>
            <p:nvPr/>
          </p:nvSpPr>
          <p:spPr bwMode="auto">
            <a:xfrm>
              <a:off x="0" y="0"/>
              <a:ext cx="5801"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charset="0"/>
              </a:endParaRPr>
            </a:p>
          </p:txBody>
        </p:sp>
      </p:grpSp>
      <p:grpSp>
        <p:nvGrpSpPr>
          <p:cNvPr id="52227" name="Group 4"/>
          <p:cNvGrpSpPr>
            <a:grpSpLocks/>
          </p:cNvGrpSpPr>
          <p:nvPr/>
        </p:nvGrpSpPr>
        <p:grpSpPr bwMode="auto">
          <a:xfrm>
            <a:off x="-12700" y="6619875"/>
            <a:ext cx="9167813" cy="65088"/>
            <a:chOff x="-8" y="4170"/>
            <a:chExt cx="5775" cy="41"/>
          </a:xfrm>
        </p:grpSpPr>
        <p:pic>
          <p:nvPicPr>
            <p:cNvPr id="52232"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 y="4170"/>
              <a:ext cx="577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33" name="Text Box 6"/>
            <p:cNvSpPr txBox="1">
              <a:spLocks noChangeArrowheads="1"/>
            </p:cNvSpPr>
            <p:nvPr/>
          </p:nvSpPr>
          <p:spPr bwMode="auto">
            <a:xfrm rot="10800000">
              <a:off x="0" y="4178"/>
              <a:ext cx="576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latin typeface="Arial" charset="0"/>
              </a:endParaRPr>
            </a:p>
          </p:txBody>
        </p:sp>
      </p:grpSp>
      <p:pic>
        <p:nvPicPr>
          <p:cNvPr id="52228"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9" name="Rectangle 8"/>
          <p:cNvSpPr>
            <a:spLocks noGrp="1" noChangeArrowheads="1"/>
          </p:cNvSpPr>
          <p:nvPr>
            <p:ph type="title"/>
          </p:nvPr>
        </p:nvSpPr>
        <p:spPr bwMode="auto">
          <a:xfrm>
            <a:off x="42863" y="0"/>
            <a:ext cx="91011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52230" name="Rectangle 9"/>
          <p:cNvSpPr>
            <a:spLocks noGrp="1" noChangeArrowheads="1"/>
          </p:cNvSpPr>
          <p:nvPr>
            <p:ph type="body" idx="1"/>
          </p:nvPr>
        </p:nvSpPr>
        <p:spPr bwMode="auto">
          <a:xfrm>
            <a:off x="152400" y="925513"/>
            <a:ext cx="8837613"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80" name="Rectangle 12"/>
          <p:cNvSpPr>
            <a:spLocks noGrp="1" noChangeArrowheads="1"/>
          </p:cNvSpPr>
          <p:nvPr>
            <p:ph type="sldNum"/>
          </p:nvPr>
        </p:nvSpPr>
        <p:spPr bwMode="auto">
          <a:xfrm>
            <a:off x="8672513" y="6618288"/>
            <a:ext cx="469900" cy="2317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defRPr sz="900">
                <a:solidFill>
                  <a:srgbClr val="000000"/>
                </a:solidFill>
                <a:latin typeface="Verdana" charset="0"/>
                <a:cs typeface="Arial" charset="0"/>
              </a:defRPr>
            </a:lvl1pPr>
          </a:lstStyle>
          <a:p>
            <a:pPr>
              <a:defRPr/>
            </a:pPr>
            <a:fld id="{34566EF8-1EC4-1C47-B827-F22A75FBB67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956" r:id="rId1"/>
    <p:sldLayoutId id="2147487957" r:id="rId2"/>
    <p:sldLayoutId id="2147487958" r:id="rId3"/>
    <p:sldLayoutId id="2147487959" r:id="rId4"/>
    <p:sldLayoutId id="2147487960" r:id="rId5"/>
    <p:sldLayoutId id="2147487961" r:id="rId6"/>
    <p:sldLayoutId id="2147487962" r:id="rId7"/>
    <p:sldLayoutId id="2147487963" r:id="rId8"/>
    <p:sldLayoutId id="2147487964" r:id="rId9"/>
    <p:sldLayoutId id="2147487965" r:id="rId10"/>
    <p:sldLayoutId id="2147487966" r:id="rId11"/>
    <p:sldLayoutId id="2147487994" r:id="rId12"/>
    <p:sldLayoutId id="2147487995" r:id="rId13"/>
    <p:sldLayoutId id="2147487996" r:id="rId14"/>
  </p:sldLayoutIdLst>
  <p:hf hdr="0" dt="0"/>
  <p:txStyles>
    <p:titleStyle>
      <a:lvl1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a:ea typeface="+mj-ea"/>
          <a:cs typeface="+mj-cs"/>
        </a:defRPr>
      </a:lvl1pPr>
      <a:lvl2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2pPr>
      <a:lvl3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3pPr>
      <a:lvl4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4pPr>
      <a:lvl5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5pPr>
      <a:lvl6pPr marL="25146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6pPr>
      <a:lvl7pPr marL="29718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7pPr>
      <a:lvl8pPr marL="34290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8pPr>
      <a:lvl9pPr marL="38862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charset="0"/>
        <a:buChar char="•"/>
        <a:defRPr sz="2800">
          <a:solidFill>
            <a:srgbClr val="29143C"/>
          </a:solidFill>
          <a:latin typeface="Arial"/>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buChar char="–"/>
        <a:defRPr sz="2400">
          <a:solidFill>
            <a:srgbClr val="29143C"/>
          </a:solidFill>
          <a:latin typeface="Arial"/>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buChar char="»"/>
        <a:defRPr sz="2000">
          <a:solidFill>
            <a:srgbClr val="29143C"/>
          </a:solidFill>
          <a:latin typeface="Arial"/>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05" charset="0"/>
        <a:defRPr sz="2000">
          <a:solidFill>
            <a:srgbClr val="29143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6562"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0" tIns="45720" rIns="274320" bIns="45720" numCol="1" anchor="ctr" anchorCtr="0" compatLnSpc="1">
            <a:prstTxWarp prst="textNoShape">
              <a:avLst/>
            </a:prstTxWarp>
          </a:bodyPr>
          <a:lstStyle/>
          <a:p>
            <a:pPr lvl="0"/>
            <a:r>
              <a:rPr lang="en-US"/>
              <a:t>Click to edit Master title style</a:t>
            </a:r>
            <a:endParaRPr lang="en-GB"/>
          </a:p>
        </p:txBody>
      </p:sp>
      <p:pic>
        <p:nvPicPr>
          <p:cNvPr id="6656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0" y="3581400"/>
            <a:ext cx="863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userDrawn="1"/>
        </p:nvSpPr>
        <p:spPr bwMode="gray">
          <a:xfrm flipV="1">
            <a:off x="-1588" y="6629400"/>
            <a:ext cx="9145588" cy="46038"/>
          </a:xfrm>
          <a:prstGeom prst="rect">
            <a:avLst/>
          </a:prstGeom>
          <a:gradFill flip="none" rotWithShape="1">
            <a:gsLst>
              <a:gs pos="36000">
                <a:srgbClr val="800000">
                  <a:alpha val="85000"/>
                </a:srgbClr>
              </a:gs>
              <a:gs pos="100000">
                <a:srgbClr val="FFFFFF">
                  <a:alpha val="83000"/>
                </a:srgbClr>
              </a:gs>
            </a:gsLst>
            <a:lin ang="0" scaled="1"/>
            <a:tileRect/>
          </a:gradFill>
          <a:ln w="9525">
            <a:gradFill flip="none" rotWithShape="1">
              <a:gsLst>
                <a:gs pos="0">
                  <a:srgbClr val="800000"/>
                </a:gs>
                <a:gs pos="69000">
                  <a:srgbClr val="FFFFFF"/>
                </a:gs>
              </a:gsLst>
              <a:lin ang="0" scaled="1"/>
              <a:tileRect/>
            </a:gradFill>
            <a:miter lim="800000"/>
            <a:headEnd/>
            <a:tailEnd/>
          </a:ln>
          <a:effectLst/>
        </p:spPr>
        <p:txBody>
          <a:bodyPr rot="10800000" wrap="none" anchor="ctr"/>
          <a:lstStyle/>
          <a:p>
            <a:pPr algn="ctr">
              <a:defRPr/>
            </a:pPr>
            <a:endParaRPr kumimoji="1" lang="en-US" sz="2400" dirty="0">
              <a:solidFill>
                <a:schemeClr val="tx1"/>
              </a:solidFill>
              <a:latin typeface="Arial"/>
              <a:ea typeface="ＭＳ Ｐゴシック" pitchFamily="-106" charset="-128"/>
              <a:cs typeface="ＭＳ Ｐゴシック" pitchFamily="-106" charset="-128"/>
            </a:endParaRPr>
          </a:p>
        </p:txBody>
      </p:sp>
      <p:sp>
        <p:nvSpPr>
          <p:cNvPr id="13" name="Rectangle 6"/>
          <p:cNvSpPr>
            <a:spLocks noGrp="1" noChangeArrowheads="1"/>
          </p:cNvSpPr>
          <p:nvPr>
            <p:ph type="ftr" sz="quarter" idx="3"/>
          </p:nvPr>
        </p:nvSpPr>
        <p:spPr bwMode="auto">
          <a:xfrm>
            <a:off x="0" y="6629400"/>
            <a:ext cx="8380413"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i="1">
                <a:solidFill>
                  <a:srgbClr val="000000"/>
                </a:solidFill>
                <a:effectLst>
                  <a:outerShdw blurRad="38100" dist="38100" dir="2700000" algn="tl">
                    <a:srgbClr val="DDDDDD"/>
                  </a:outerShdw>
                </a:effectLst>
                <a:latin typeface="Century Gothic" charset="0"/>
              </a:defRPr>
            </a:lvl1pPr>
          </a:lstStyle>
          <a:p>
            <a:pPr>
              <a:defRPr/>
            </a:pPr>
            <a:r>
              <a:rPr lang="en-GB"/>
              <a:t>Michael P. Papazoglou ©		             "Research Roadmap in Service Oriented Computing"     Summer School, Espoo, Finland - August 26, 2011 </a:t>
            </a:r>
          </a:p>
        </p:txBody>
      </p:sp>
      <p:sp>
        <p:nvSpPr>
          <p:cNvPr id="14" name="Rectangle 7"/>
          <p:cNvSpPr>
            <a:spLocks noGrp="1" noChangeArrowheads="1"/>
          </p:cNvSpPr>
          <p:nvPr>
            <p:ph type="sldNum" sz="quarter" idx="4"/>
          </p:nvPr>
        </p:nvSpPr>
        <p:spPr bwMode="auto">
          <a:xfrm>
            <a:off x="8672513" y="6634163"/>
            <a:ext cx="471487"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chemeClr val="folHlink"/>
                </a:solidFill>
                <a:latin typeface="Century Gothic" charset="0"/>
              </a:defRPr>
            </a:lvl1pPr>
          </a:lstStyle>
          <a:p>
            <a:pPr>
              <a:defRPr/>
            </a:pPr>
            <a:fld id="{273A8C37-C8F7-1241-839A-4553B46E3E99}" type="slidenum">
              <a:rPr lang="en-GB"/>
              <a:pPr>
                <a:defRPr/>
              </a:pPr>
              <a:t>‹#›</a:t>
            </a:fld>
            <a:endParaRPr lang="en-GB" sz="1200">
              <a:solidFill>
                <a:schemeClr val="tx1"/>
              </a:solidFill>
            </a:endParaRPr>
          </a:p>
        </p:txBody>
      </p:sp>
      <p:pic>
        <p:nvPicPr>
          <p:cNvPr id="66569"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67" r:id="rId1"/>
  </p:sldLayoutIdLst>
  <p:hf hdr="0" dt="0"/>
  <p:txStyles>
    <p:titleStyle>
      <a:lvl1pPr algn="l" rtl="0" eaLnBrk="0" fontAlgn="base" hangingPunct="0">
        <a:spcBef>
          <a:spcPct val="0"/>
        </a:spcBef>
        <a:spcAft>
          <a:spcPct val="0"/>
        </a:spcAft>
        <a:defRPr sz="3200" kern="1200">
          <a:solidFill>
            <a:schemeClr val="bg1"/>
          </a:solidFill>
          <a:latin typeface="Arial"/>
          <a:ea typeface="ＭＳ Ｐゴシック" pitchFamily="-110" charset="-128"/>
          <a:cs typeface="Arial"/>
        </a:defRPr>
      </a:lvl1pPr>
      <a:lvl2pPr algn="l" rtl="0" eaLnBrk="0" fontAlgn="base" hangingPunct="0">
        <a:spcBef>
          <a:spcPct val="0"/>
        </a:spcBef>
        <a:spcAft>
          <a:spcPct val="0"/>
        </a:spcAft>
        <a:defRPr sz="3200">
          <a:solidFill>
            <a:schemeClr val="bg1"/>
          </a:solidFill>
          <a:latin typeface="Arial" charset="0"/>
          <a:ea typeface="ＭＳ Ｐゴシック" pitchFamily="-110" charset="-128"/>
          <a:cs typeface="Arial" charset="0"/>
        </a:defRPr>
      </a:lvl2pPr>
      <a:lvl3pPr algn="l" rtl="0" eaLnBrk="0" fontAlgn="base" hangingPunct="0">
        <a:spcBef>
          <a:spcPct val="0"/>
        </a:spcBef>
        <a:spcAft>
          <a:spcPct val="0"/>
        </a:spcAft>
        <a:defRPr sz="3200">
          <a:solidFill>
            <a:schemeClr val="bg1"/>
          </a:solidFill>
          <a:latin typeface="Arial" charset="0"/>
          <a:ea typeface="ＭＳ Ｐゴシック" pitchFamily="-110" charset="-128"/>
          <a:cs typeface="Arial" charset="0"/>
        </a:defRPr>
      </a:lvl3pPr>
      <a:lvl4pPr algn="l" rtl="0" eaLnBrk="0" fontAlgn="base" hangingPunct="0">
        <a:spcBef>
          <a:spcPct val="0"/>
        </a:spcBef>
        <a:spcAft>
          <a:spcPct val="0"/>
        </a:spcAft>
        <a:defRPr sz="3200">
          <a:solidFill>
            <a:schemeClr val="bg1"/>
          </a:solidFill>
          <a:latin typeface="Arial" charset="0"/>
          <a:ea typeface="ＭＳ Ｐゴシック" pitchFamily="-110" charset="-128"/>
          <a:cs typeface="Arial" charset="0"/>
        </a:defRPr>
      </a:lvl4pPr>
      <a:lvl5pPr algn="l" rtl="0" eaLnBrk="0" fontAlgn="base" hangingPunct="0">
        <a:spcBef>
          <a:spcPct val="0"/>
        </a:spcBef>
        <a:spcAft>
          <a:spcPct val="0"/>
        </a:spcAft>
        <a:defRPr sz="3200">
          <a:solidFill>
            <a:schemeClr val="bg1"/>
          </a:solidFill>
          <a:latin typeface="Arial" charset="0"/>
          <a:ea typeface="ＭＳ Ｐゴシック" pitchFamily="-110" charset="-128"/>
          <a:cs typeface="Arial" charset="0"/>
        </a:defRPr>
      </a:lvl5pPr>
      <a:lvl6pPr marL="457200" algn="l" rtl="0" fontAlgn="base">
        <a:spcBef>
          <a:spcPct val="0"/>
        </a:spcBef>
        <a:spcAft>
          <a:spcPct val="0"/>
        </a:spcAft>
        <a:defRPr sz="3200">
          <a:solidFill>
            <a:schemeClr val="bg1"/>
          </a:solidFill>
          <a:latin typeface="Arial Unicode MS" pitchFamily="-110" charset="0"/>
          <a:ea typeface="ＭＳ Ｐゴシック" pitchFamily="-110" charset="-128"/>
        </a:defRPr>
      </a:lvl6pPr>
      <a:lvl7pPr marL="914400" algn="l" rtl="0" fontAlgn="base">
        <a:spcBef>
          <a:spcPct val="0"/>
        </a:spcBef>
        <a:spcAft>
          <a:spcPct val="0"/>
        </a:spcAft>
        <a:defRPr sz="3200">
          <a:solidFill>
            <a:schemeClr val="bg1"/>
          </a:solidFill>
          <a:latin typeface="Arial Unicode MS" pitchFamily="-110" charset="0"/>
          <a:ea typeface="ＭＳ Ｐゴシック" pitchFamily="-110" charset="-128"/>
        </a:defRPr>
      </a:lvl7pPr>
      <a:lvl8pPr marL="1371600" algn="l" rtl="0" fontAlgn="base">
        <a:spcBef>
          <a:spcPct val="0"/>
        </a:spcBef>
        <a:spcAft>
          <a:spcPct val="0"/>
        </a:spcAft>
        <a:defRPr sz="3200">
          <a:solidFill>
            <a:schemeClr val="bg1"/>
          </a:solidFill>
          <a:latin typeface="Arial Unicode MS" pitchFamily="-110" charset="0"/>
          <a:ea typeface="ＭＳ Ｐゴシック" pitchFamily="-110" charset="-128"/>
        </a:defRPr>
      </a:lvl8pPr>
      <a:lvl9pPr marL="1828800" algn="l" rtl="0" fontAlgn="base">
        <a:spcBef>
          <a:spcPct val="0"/>
        </a:spcBef>
        <a:spcAft>
          <a:spcPct val="0"/>
        </a:spcAft>
        <a:defRPr sz="3200">
          <a:solidFill>
            <a:schemeClr val="bg1"/>
          </a:solidFill>
          <a:latin typeface="Arial Unicode MS" pitchFamily="-110" charset="0"/>
          <a:ea typeface="ＭＳ Ｐゴシック" pitchFamily="-110" charset="-128"/>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pitchFamily="-110" charset="-128"/>
          <a:cs typeface="ＭＳ Ｐゴシック" pitchFamily="-110" charset="-128"/>
        </a:defRPr>
      </a:lvl1pPr>
      <a:lvl2pPr marL="685800" indent="-336550" algn="l" rtl="0" eaLnBrk="0" fontAlgn="base" hangingPunct="0">
        <a:spcBef>
          <a:spcPts val="600"/>
        </a:spcBef>
        <a:spcAft>
          <a:spcPct val="0"/>
        </a:spcAft>
        <a:buClr>
          <a:srgbClr val="51640B"/>
        </a:buClr>
        <a:buFont typeface="Wingdings 2" charset="0"/>
        <a:buChar char=""/>
        <a:defRPr kern="1200">
          <a:solidFill>
            <a:srgbClr val="595959"/>
          </a:solidFill>
          <a:latin typeface="+mn-lt"/>
          <a:ea typeface="ＭＳ Ｐゴシック" pitchFamily="-110" charset="-128"/>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pitchFamily="-110" charset="-128"/>
          <a:cs typeface="+mn-cs"/>
        </a:defRPr>
      </a:lvl3pPr>
      <a:lvl4pPr marL="1371600" indent="-336550" algn="l" rtl="0" eaLnBrk="0" fontAlgn="base" hangingPunct="0">
        <a:spcBef>
          <a:spcPts val="600"/>
        </a:spcBef>
        <a:spcAft>
          <a:spcPct val="0"/>
        </a:spcAft>
        <a:buClr>
          <a:srgbClr val="51640B"/>
        </a:buClr>
        <a:buFont typeface="Wingdings 2" charset="0"/>
        <a:buChar char=""/>
        <a:defRPr kern="1200">
          <a:solidFill>
            <a:srgbClr val="595959"/>
          </a:solidFill>
          <a:latin typeface="+mn-lt"/>
          <a:ea typeface="ＭＳ Ｐゴシック" pitchFamily="-110" charset="-128"/>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emf"/><Relationship Id="rId1" Type="http://schemas.openxmlformats.org/officeDocument/2006/relationships/slideLayout" Target="../slideLayouts/slideLayout58.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30.png"/><Relationship Id="rId13" Type="http://schemas.openxmlformats.org/officeDocument/2006/relationships/oleObject" Target="../embeddings/oleObject3.bin"/><Relationship Id="rId14" Type="http://schemas.openxmlformats.org/officeDocument/2006/relationships/image" Target="../media/image25.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slide" Target="slide11.xml"/><Relationship Id="rId18" Type="http://schemas.openxmlformats.org/officeDocument/2006/relationships/image" Target="../media/image33.png"/><Relationship Id="rId1" Type="http://schemas.openxmlformats.org/officeDocument/2006/relationships/vmlDrawing" Target="../drawings/vmlDrawing1.vml"/><Relationship Id="rId2" Type="http://schemas.openxmlformats.org/officeDocument/2006/relationships/slideLayout" Target="../slideLayouts/slideLayout62.xml"/><Relationship Id="rId3" Type="http://schemas.openxmlformats.org/officeDocument/2006/relationships/notesSlide" Target="../notesSlides/notesSlide7.xm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emf"/><Relationship Id="rId7" Type="http://schemas.openxmlformats.org/officeDocument/2006/relationships/image" Target="../media/image29.jpeg"/><Relationship Id="rId8" Type="http://schemas.openxmlformats.org/officeDocument/2006/relationships/oleObject" Target="../embeddings/oleObject1.bin"/><Relationship Id="rId9" Type="http://schemas.openxmlformats.org/officeDocument/2006/relationships/image" Target="../media/image23.png"/><Relationship Id="rId10"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68.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9.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7.jpeg"/><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40.jpeg"/><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42.png"/><Relationship Id="rId1" Type="http://schemas.openxmlformats.org/officeDocument/2006/relationships/slideLayout" Target="../slideLayouts/slideLayout58.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43.gif"/><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47.png"/><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13200" y="4787900"/>
            <a:ext cx="4876800" cy="1752600"/>
          </a:xfrm>
          <a:prstGeom prst="rect">
            <a:avLst/>
          </a:prstGeom>
          <a:noFill/>
          <a:ln w="9525">
            <a:noFill/>
            <a:round/>
            <a:headEnd/>
            <a:tailEnd/>
          </a:ln>
          <a:effec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9pPr>
          </a:lstStyle>
          <a:p>
            <a:pPr algn="r" eaLnBrk="1" hangingPunct="1">
              <a:spcBef>
                <a:spcPts val="300"/>
              </a:spcBef>
              <a:defRPr/>
            </a:pPr>
            <a:r>
              <a:rPr lang="en-US" sz="1600" b="1" i="1" smtClean="0">
                <a:solidFill>
                  <a:srgbClr val="404040"/>
                </a:solidFill>
                <a:effectLst>
                  <a:outerShdw blurRad="38100" dist="38100" dir="2700000" algn="tl">
                    <a:srgbClr val="DDDDDD"/>
                  </a:outerShdw>
                </a:effectLst>
                <a:latin typeface="Arial" charset="0"/>
                <a:cs typeface="Arial" charset="0"/>
              </a:rPr>
              <a:t>Mike P. Papazoglou</a:t>
            </a:r>
          </a:p>
          <a:p>
            <a:pPr algn="r" eaLnBrk="1" hangingPunct="1">
              <a:spcBef>
                <a:spcPts val="300"/>
              </a:spcBef>
              <a:defRPr/>
            </a:pPr>
            <a:r>
              <a:rPr lang="en-US" sz="1600" b="1" i="1" smtClean="0">
                <a:solidFill>
                  <a:srgbClr val="404040"/>
                </a:solidFill>
                <a:effectLst>
                  <a:outerShdw blurRad="38100" dist="38100" dir="2700000" algn="tl">
                    <a:srgbClr val="DDDDDD"/>
                  </a:outerShdw>
                </a:effectLst>
                <a:latin typeface="Arial" charset="0"/>
                <a:cs typeface="Arial" charset="0"/>
              </a:rPr>
              <a:t>Executive Director ERISS: </a:t>
            </a:r>
          </a:p>
          <a:p>
            <a:pPr algn="r" eaLnBrk="1" hangingPunct="1">
              <a:spcBef>
                <a:spcPts val="300"/>
              </a:spcBef>
              <a:defRPr/>
            </a:pPr>
            <a:r>
              <a:rPr lang="en-US" sz="1600" b="1" i="1" smtClean="0">
                <a:solidFill>
                  <a:srgbClr val="404040"/>
                </a:solidFill>
                <a:effectLst>
                  <a:outerShdw blurRad="38100" dist="38100" dir="2700000" algn="tl">
                    <a:srgbClr val="DDDDDD"/>
                  </a:outerShdw>
                </a:effectLst>
                <a:latin typeface="Arial" charset="0"/>
                <a:cs typeface="Arial" charset="0"/>
              </a:rPr>
              <a:t>European Research Institute in Service Science</a:t>
            </a:r>
          </a:p>
          <a:p>
            <a:pPr algn="r" eaLnBrk="1" hangingPunct="1">
              <a:spcBef>
                <a:spcPts val="300"/>
              </a:spcBef>
              <a:defRPr/>
            </a:pPr>
            <a:r>
              <a:rPr lang="en-US" sz="1600" b="1" i="1" smtClean="0">
                <a:solidFill>
                  <a:srgbClr val="404040"/>
                </a:solidFill>
                <a:effectLst>
                  <a:outerShdw blurRad="38100" dist="38100" dir="2700000" algn="tl">
                    <a:srgbClr val="DDDDDD"/>
                  </a:outerShdw>
                </a:effectLst>
                <a:latin typeface="Arial" charset="0"/>
                <a:cs typeface="Arial" charset="0"/>
              </a:rPr>
              <a:t>Tilburg University,The Netherlands</a:t>
            </a:r>
          </a:p>
          <a:p>
            <a:pPr algn="r" eaLnBrk="1" hangingPunct="1">
              <a:spcBef>
                <a:spcPts val="300"/>
              </a:spcBef>
              <a:defRPr/>
            </a:pPr>
            <a:r>
              <a:rPr lang="en-US" sz="1600" b="1" i="1" smtClean="0">
                <a:solidFill>
                  <a:srgbClr val="404040"/>
                </a:solidFill>
                <a:effectLst>
                  <a:outerShdw blurRad="38100" dist="38100" dir="2700000" algn="tl">
                    <a:srgbClr val="DDDDDD"/>
                  </a:outerShdw>
                </a:effectLst>
                <a:latin typeface="Arial" charset="0"/>
                <a:cs typeface="Arial" charset="0"/>
              </a:rPr>
              <a:t>email: mikep@uvt.nl</a:t>
            </a:r>
          </a:p>
          <a:p>
            <a:pPr algn="r" eaLnBrk="1" hangingPunct="1">
              <a:spcBef>
                <a:spcPts val="300"/>
              </a:spcBef>
              <a:defRPr/>
            </a:pPr>
            <a:r>
              <a:rPr lang="en-US" sz="1600" b="1" i="1" smtClean="0">
                <a:solidFill>
                  <a:srgbClr val="404040"/>
                </a:solidFill>
                <a:effectLst>
                  <a:outerShdw blurRad="38100" dist="38100" dir="2700000" algn="tl">
                    <a:srgbClr val="DDDDDD"/>
                  </a:outerShdw>
                </a:effectLst>
                <a:latin typeface="Arial" charset="0"/>
                <a:cs typeface="Arial" charset="0"/>
              </a:rPr>
              <a:t>http://www.eriss.org</a:t>
            </a:r>
          </a:p>
        </p:txBody>
      </p:sp>
      <p:sp>
        <p:nvSpPr>
          <p:cNvPr id="9220" name="3 CuadroTexto"/>
          <p:cNvSpPr txBox="1">
            <a:spLocks noChangeArrowheads="1"/>
          </p:cNvSpPr>
          <p:nvPr/>
        </p:nvSpPr>
        <p:spPr bwMode="auto">
          <a:xfrm>
            <a:off x="863600" y="2501900"/>
            <a:ext cx="7480300" cy="1754188"/>
          </a:xfrm>
          <a:prstGeom prst="rect">
            <a:avLst/>
          </a:prstGeom>
          <a:solidFill>
            <a:srgbClr val="6E6E6E"/>
          </a:solidFill>
          <a:ln w="9525">
            <a:solidFill>
              <a:srgbClr val="FFFFFF"/>
            </a:solidFill>
            <a:miter lim="800000"/>
            <a:headEnd/>
            <a:tailEnd/>
          </a:ln>
          <a:effectLst>
            <a:outerShdw blurRad="69850" dist="50800" algn="l" rotWithShape="0">
              <a:prstClr val="black">
                <a:alpha val="35000"/>
              </a:prstClr>
            </a:outerShdw>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US" sz="3600" b="1" dirty="0" smtClean="0">
                <a:solidFill>
                  <a:srgbClr val="FFFF00"/>
                </a:solidFill>
                <a:effectLst>
                  <a:outerShdw blurRad="38100" dist="38100" dir="2700000" algn="tl">
                    <a:srgbClr val="000000"/>
                  </a:outerShdw>
                </a:effectLst>
                <a:latin typeface="Arial" charset="0"/>
                <a:cs typeface="Raavi" charset="0"/>
              </a:rPr>
              <a:t>Research Roadmap </a:t>
            </a:r>
          </a:p>
          <a:p>
            <a:pPr algn="ctr" eaLnBrk="1" hangingPunct="1">
              <a:defRPr/>
            </a:pPr>
            <a:r>
              <a:rPr lang="en-US" sz="3600" b="1" dirty="0" smtClean="0">
                <a:solidFill>
                  <a:srgbClr val="FFFF00"/>
                </a:solidFill>
                <a:effectLst>
                  <a:outerShdw blurRad="38100" dist="38100" dir="2700000" algn="tl">
                    <a:srgbClr val="000000"/>
                  </a:outerShdw>
                </a:effectLst>
                <a:latin typeface="Arial" charset="0"/>
                <a:cs typeface="Raavi" charset="0"/>
              </a:rPr>
              <a:t>for </a:t>
            </a:r>
          </a:p>
          <a:p>
            <a:pPr algn="ctr" eaLnBrk="1" hangingPunct="1">
              <a:defRPr/>
            </a:pPr>
            <a:r>
              <a:rPr lang="en-US" sz="3600" b="1" dirty="0" smtClean="0">
                <a:solidFill>
                  <a:srgbClr val="FFFF00"/>
                </a:solidFill>
                <a:effectLst>
                  <a:outerShdw blurRad="38100" dist="38100" dir="2700000" algn="tl">
                    <a:srgbClr val="000000"/>
                  </a:outerShdw>
                </a:effectLst>
                <a:latin typeface="Arial" charset="0"/>
                <a:cs typeface="Raavi" charset="0"/>
              </a:rPr>
              <a:t>Service Oriented Computing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914400" y="228600"/>
            <a:ext cx="8229600" cy="404813"/>
          </a:xfrm>
        </p:spPr>
        <p:txBody>
          <a:bodyPr/>
          <a:lstStyle/>
          <a:p>
            <a:pPr algn="ctr" eaLnBrk="1" hangingPunct="1">
              <a:defRPr/>
            </a:pPr>
            <a:r>
              <a:rPr lang="en-US" sz="2800" dirty="0" smtClean="0">
                <a:effectLst>
                  <a:outerShdw blurRad="38100" dist="38100" dir="2700000" algn="tl">
                    <a:srgbClr val="DDDDDD"/>
                  </a:outerShdw>
                </a:effectLst>
                <a:latin typeface="+mj-lt"/>
                <a:ea typeface="ＭＳ Ｐゴシック" charset="0"/>
                <a:cs typeface="ＭＳ Ｐゴシック" charset="0"/>
              </a:rPr>
              <a:t>What are Software Services</a:t>
            </a:r>
            <a:r>
              <a:rPr lang="en-US" dirty="0" smtClean="0">
                <a:effectLst>
                  <a:outerShdw blurRad="38100" dist="38100" dir="2700000" algn="tl">
                    <a:srgbClr val="DDDDDD"/>
                  </a:outerShdw>
                </a:effectLst>
                <a:ea typeface="ＭＳ Ｐゴシック" charset="0"/>
                <a:cs typeface="ＭＳ Ｐゴシック" charset="0"/>
              </a:rPr>
              <a:t>?</a:t>
            </a:r>
            <a:endParaRPr lang="en-US" dirty="0">
              <a:effectLst>
                <a:outerShdw blurRad="38100" dist="38100" dir="2700000" algn="tl">
                  <a:srgbClr val="DDDDDD"/>
                </a:outerShdw>
              </a:effectLst>
              <a:ea typeface="ＭＳ Ｐゴシック" charset="0"/>
              <a:cs typeface="ＭＳ Ｐゴシック" charset="0"/>
            </a:endParaRPr>
          </a:p>
        </p:txBody>
      </p:sp>
      <p:sp>
        <p:nvSpPr>
          <p:cNvPr id="82946" name="Rectangle 3"/>
          <p:cNvSpPr txBox="1">
            <a:spLocks noChangeArrowheads="1"/>
          </p:cNvSpPr>
          <p:nvPr/>
        </p:nvSpPr>
        <p:spPr bwMode="auto">
          <a:xfrm>
            <a:off x="142875" y="925513"/>
            <a:ext cx="8839200"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bg1"/>
                </a:solidFill>
                <a:latin typeface="Tahoma" charset="0"/>
                <a:ea typeface="ＭＳ Ｐゴシック" charset="0"/>
                <a:cs typeface="ＭＳ Ｐゴシック" charset="0"/>
              </a:defRPr>
            </a:lvl1pPr>
            <a:lvl2pPr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9pPr>
          </a:lstStyle>
          <a:p>
            <a:pPr eaLnBrk="1" hangingPunct="1">
              <a:spcBef>
                <a:spcPct val="20000"/>
              </a:spcBef>
              <a:buClr>
                <a:srgbClr val="FF00FF"/>
              </a:buClr>
              <a:buSzPct val="90000"/>
              <a:buFont typeface="Wingdings" charset="0"/>
              <a:buChar char="§"/>
            </a:pPr>
            <a:r>
              <a:rPr lang="en-US" sz="2400">
                <a:solidFill>
                  <a:srgbClr val="000080"/>
                </a:solidFill>
                <a:latin typeface="Calibri" charset="0"/>
                <a:cs typeface="Calibri" charset="0"/>
              </a:rPr>
              <a:t>Software services are </a:t>
            </a:r>
            <a:r>
              <a:rPr lang="en-US" sz="2400" i="1">
                <a:solidFill>
                  <a:srgbClr val="000080"/>
                </a:solidFill>
                <a:latin typeface="Calibri" charset="0"/>
                <a:cs typeface="Calibri" charset="0"/>
              </a:rPr>
              <a:t>self-contained</a:t>
            </a:r>
            <a:r>
              <a:rPr lang="en-US" sz="2400">
                <a:solidFill>
                  <a:srgbClr val="000080"/>
                </a:solidFill>
                <a:latin typeface="Calibri" charset="0"/>
                <a:cs typeface="Calibri" charset="0"/>
              </a:rPr>
              <a:t>, </a:t>
            </a:r>
            <a:r>
              <a:rPr lang="en-US" sz="2400" i="1">
                <a:solidFill>
                  <a:srgbClr val="000080"/>
                </a:solidFill>
                <a:latin typeface="Calibri" charset="0"/>
                <a:cs typeface="Calibri" charset="0"/>
              </a:rPr>
              <a:t>platform-agnostic </a:t>
            </a:r>
            <a:r>
              <a:rPr lang="en-US" sz="2400">
                <a:solidFill>
                  <a:srgbClr val="000080"/>
                </a:solidFill>
                <a:latin typeface="Calibri" charset="0"/>
                <a:cs typeface="Calibri" charset="0"/>
              </a:rPr>
              <a:t>computational elements that support rapid, low-cost and easy </a:t>
            </a:r>
            <a:r>
              <a:rPr lang="en-US" sz="2400" i="1">
                <a:solidFill>
                  <a:srgbClr val="000080"/>
                </a:solidFill>
                <a:latin typeface="Calibri" charset="0"/>
                <a:cs typeface="Calibri" charset="0"/>
              </a:rPr>
              <a:t>composition</a:t>
            </a:r>
            <a:r>
              <a:rPr lang="en-US" sz="2400">
                <a:solidFill>
                  <a:srgbClr val="000080"/>
                </a:solidFill>
                <a:latin typeface="Calibri" charset="0"/>
                <a:cs typeface="Calibri" charset="0"/>
              </a:rPr>
              <a:t> of </a:t>
            </a:r>
            <a:r>
              <a:rPr lang="en-US" sz="2400" i="1">
                <a:solidFill>
                  <a:srgbClr val="000080"/>
                </a:solidFill>
                <a:latin typeface="Calibri" charset="0"/>
                <a:cs typeface="Calibri" charset="0"/>
              </a:rPr>
              <a:t>loosely coupled distributed software apps</a:t>
            </a:r>
            <a:r>
              <a:rPr lang="en-US" sz="2400">
                <a:solidFill>
                  <a:srgbClr val="000080"/>
                </a:solidFill>
                <a:latin typeface="Calibri" charset="0"/>
                <a:cs typeface="Calibri" charset="0"/>
              </a:rPr>
              <a:t>.</a:t>
            </a:r>
          </a:p>
          <a:p>
            <a:pPr eaLnBrk="1" hangingPunct="1">
              <a:spcBef>
                <a:spcPct val="20000"/>
              </a:spcBef>
              <a:buClr>
                <a:srgbClr val="FF00FF"/>
              </a:buClr>
              <a:buSzPct val="90000"/>
              <a:buFont typeface="Wingdings" charset="0"/>
              <a:buNone/>
            </a:pPr>
            <a:endParaRPr lang="en-US" sz="2400">
              <a:solidFill>
                <a:srgbClr val="000080"/>
              </a:solidFill>
              <a:latin typeface="Calibri" charset="0"/>
              <a:cs typeface="Calibri" charset="0"/>
            </a:endParaRPr>
          </a:p>
          <a:p>
            <a:pPr eaLnBrk="1" hangingPunct="1">
              <a:spcBef>
                <a:spcPct val="20000"/>
              </a:spcBef>
              <a:buClr>
                <a:srgbClr val="FF00FF"/>
              </a:buClr>
              <a:buSzPct val="90000"/>
              <a:buFont typeface="Wingdings" charset="0"/>
              <a:buChar char="§"/>
            </a:pPr>
            <a:r>
              <a:rPr lang="en-US" sz="2400">
                <a:solidFill>
                  <a:srgbClr val="000080"/>
                </a:solidFill>
                <a:latin typeface="Calibri" charset="0"/>
                <a:cs typeface="Calibri" charset="0"/>
              </a:rPr>
              <a:t>Services are </a:t>
            </a:r>
            <a:r>
              <a:rPr lang="en-US" sz="2400" i="1">
                <a:solidFill>
                  <a:srgbClr val="FF0000"/>
                </a:solidFill>
                <a:latin typeface="Calibri" charset="0"/>
                <a:cs typeface="Calibri" charset="0"/>
              </a:rPr>
              <a:t>described</a:t>
            </a:r>
            <a:r>
              <a:rPr lang="en-US" sz="2400">
                <a:solidFill>
                  <a:srgbClr val="FF0000"/>
                </a:solidFill>
                <a:latin typeface="Calibri" charset="0"/>
                <a:cs typeface="Calibri" charset="0"/>
              </a:rPr>
              <a:t>, </a:t>
            </a:r>
            <a:r>
              <a:rPr lang="en-US" sz="2400" i="1">
                <a:solidFill>
                  <a:srgbClr val="FF0000"/>
                </a:solidFill>
                <a:latin typeface="Calibri" charset="0"/>
                <a:cs typeface="Calibri" charset="0"/>
              </a:rPr>
              <a:t>published</a:t>
            </a:r>
            <a:r>
              <a:rPr lang="en-US" sz="2400">
                <a:solidFill>
                  <a:srgbClr val="FF0000"/>
                </a:solidFill>
                <a:latin typeface="Calibri" charset="0"/>
                <a:cs typeface="Calibri" charset="0"/>
              </a:rPr>
              <a:t>, </a:t>
            </a:r>
            <a:r>
              <a:rPr lang="en-US" sz="2400" i="1">
                <a:solidFill>
                  <a:srgbClr val="FF0000"/>
                </a:solidFill>
                <a:latin typeface="Calibri" charset="0"/>
                <a:cs typeface="Calibri" charset="0"/>
              </a:rPr>
              <a:t>discovered</a:t>
            </a:r>
            <a:r>
              <a:rPr lang="en-US" sz="2400">
                <a:solidFill>
                  <a:srgbClr val="000080"/>
                </a:solidFill>
                <a:latin typeface="Calibri" charset="0"/>
                <a:cs typeface="Calibri" charset="0"/>
              </a:rPr>
              <a:t> &amp; can be </a:t>
            </a:r>
            <a:r>
              <a:rPr lang="en-US" sz="2400" i="1">
                <a:solidFill>
                  <a:srgbClr val="FF0000"/>
                </a:solidFill>
                <a:latin typeface="Calibri" charset="0"/>
                <a:cs typeface="Calibri" charset="0"/>
              </a:rPr>
              <a:t>assembled</a:t>
            </a:r>
            <a:r>
              <a:rPr lang="en-US" sz="2400">
                <a:solidFill>
                  <a:srgbClr val="000080"/>
                </a:solidFill>
                <a:latin typeface="Calibri" charset="0"/>
                <a:cs typeface="Calibri" charset="0"/>
              </a:rPr>
              <a:t> to create complex service-based systems and applications. </a:t>
            </a:r>
          </a:p>
          <a:p>
            <a:pPr lvl="1" eaLnBrk="1" hangingPunct="1">
              <a:spcBef>
                <a:spcPct val="20000"/>
              </a:spcBef>
              <a:buClr>
                <a:schemeClr val="tx1"/>
              </a:buClr>
              <a:buSzPct val="90000"/>
              <a:buFontTx/>
              <a:buChar char="–"/>
            </a:pPr>
            <a:r>
              <a:rPr lang="en-US">
                <a:solidFill>
                  <a:srgbClr val="000080"/>
                </a:solidFill>
                <a:latin typeface="Calibri" charset="0"/>
                <a:cs typeface="Calibri" charset="0"/>
              </a:rPr>
              <a:t>They </a:t>
            </a:r>
            <a:r>
              <a:rPr lang="en-US">
                <a:solidFill>
                  <a:srgbClr val="FF0000"/>
                </a:solidFill>
                <a:latin typeface="Calibri" charset="0"/>
                <a:cs typeface="Calibri" charset="0"/>
              </a:rPr>
              <a:t>help integrate applications</a:t>
            </a:r>
            <a:r>
              <a:rPr lang="en-US">
                <a:solidFill>
                  <a:srgbClr val="000080"/>
                </a:solidFill>
                <a:latin typeface="Calibri" charset="0"/>
                <a:cs typeface="Calibri" charset="0"/>
              </a:rPr>
              <a:t> </a:t>
            </a:r>
            <a:r>
              <a:rPr lang="en-US" i="1">
                <a:solidFill>
                  <a:srgbClr val="000080"/>
                </a:solidFill>
                <a:latin typeface="Calibri" charset="0"/>
                <a:cs typeface="Calibri" charset="0"/>
              </a:rPr>
              <a:t>not written with the intent to be</a:t>
            </a:r>
            <a:r>
              <a:rPr lang="en-US">
                <a:solidFill>
                  <a:srgbClr val="000080"/>
                </a:solidFill>
                <a:latin typeface="Calibri" charset="0"/>
                <a:cs typeface="Calibri" charset="0"/>
              </a:rPr>
              <a:t> </a:t>
            </a:r>
            <a:r>
              <a:rPr lang="en-US" i="1">
                <a:solidFill>
                  <a:srgbClr val="000080"/>
                </a:solidFill>
                <a:latin typeface="Calibri" charset="0"/>
                <a:cs typeface="Calibri" charset="0"/>
              </a:rPr>
              <a:t>easily integrated</a:t>
            </a:r>
            <a:r>
              <a:rPr lang="en-US">
                <a:solidFill>
                  <a:srgbClr val="000080"/>
                </a:solidFill>
                <a:latin typeface="Calibri" charset="0"/>
                <a:cs typeface="Calibri" charset="0"/>
              </a:rPr>
              <a:t> with other applications &amp; </a:t>
            </a:r>
          </a:p>
          <a:p>
            <a:pPr lvl="1" eaLnBrk="1" hangingPunct="1">
              <a:spcBef>
                <a:spcPct val="20000"/>
              </a:spcBef>
              <a:buClr>
                <a:schemeClr val="tx1"/>
              </a:buClr>
              <a:buSzPct val="90000"/>
            </a:pPr>
            <a:r>
              <a:rPr lang="en-US">
                <a:solidFill>
                  <a:srgbClr val="000080"/>
                </a:solidFill>
                <a:latin typeface="Calibri" charset="0"/>
                <a:cs typeface="Calibri" charset="0"/>
              </a:rPr>
              <a:t>    </a:t>
            </a:r>
            <a:r>
              <a:rPr lang="en-US">
                <a:solidFill>
                  <a:srgbClr val="FF0000"/>
                </a:solidFill>
                <a:latin typeface="Calibri" charset="0"/>
                <a:cs typeface="Calibri" charset="0"/>
              </a:rPr>
              <a:t>define architectures to</a:t>
            </a:r>
            <a:r>
              <a:rPr lang="en-US">
                <a:solidFill>
                  <a:srgbClr val="000080"/>
                </a:solidFill>
                <a:latin typeface="Calibri" charset="0"/>
                <a:cs typeface="Calibri" charset="0"/>
              </a:rPr>
              <a:t> </a:t>
            </a:r>
            <a:r>
              <a:rPr lang="en-US" i="1">
                <a:solidFill>
                  <a:srgbClr val="000080"/>
                </a:solidFill>
                <a:latin typeface="Calibri" charset="0"/>
                <a:cs typeface="Calibri" charset="0"/>
              </a:rPr>
              <a:t>build new functionality</a:t>
            </a:r>
            <a:r>
              <a:rPr lang="en-US">
                <a:solidFill>
                  <a:srgbClr val="000080"/>
                </a:solidFill>
                <a:latin typeface="Calibri" charset="0"/>
                <a:cs typeface="Calibri" charset="0"/>
              </a:rPr>
              <a:t> </a:t>
            </a:r>
            <a:r>
              <a:rPr lang="en-US" i="1">
                <a:solidFill>
                  <a:srgbClr val="000080"/>
                </a:solidFill>
                <a:latin typeface="Calibri" charset="0"/>
                <a:cs typeface="Calibri" charset="0"/>
              </a:rPr>
              <a:t>while integrating existing application functionality</a:t>
            </a:r>
            <a:r>
              <a:rPr lang="en-US">
                <a:solidFill>
                  <a:srgbClr val="000080"/>
                </a:solidFill>
                <a:latin typeface="Calibri" charset="0"/>
                <a:cs typeface="Calibri" charset="0"/>
              </a:rPr>
              <a:t>.</a:t>
            </a:r>
          </a:p>
          <a:p>
            <a:pPr lvl="1" eaLnBrk="1" hangingPunct="1">
              <a:spcBef>
                <a:spcPct val="20000"/>
              </a:spcBef>
              <a:buClr>
                <a:schemeClr val="tx1"/>
              </a:buClr>
              <a:buSzPct val="90000"/>
            </a:pPr>
            <a:r>
              <a:rPr lang="en-US">
                <a:solidFill>
                  <a:srgbClr val="000080"/>
                </a:solidFill>
                <a:latin typeface="Calibri" charset="0"/>
                <a:cs typeface="Calibri" charset="0"/>
              </a:rPr>
              <a:t> </a:t>
            </a:r>
          </a:p>
          <a:p>
            <a:pPr eaLnBrk="1" hangingPunct="1">
              <a:spcBef>
                <a:spcPct val="20000"/>
              </a:spcBef>
              <a:buClr>
                <a:srgbClr val="FF00FF"/>
              </a:buClr>
              <a:buSzPct val="90000"/>
              <a:buFont typeface="Wingdings" charset="0"/>
              <a:buChar char="§"/>
            </a:pPr>
            <a:r>
              <a:rPr lang="en-US" sz="2400">
                <a:solidFill>
                  <a:srgbClr val="000080"/>
                </a:solidFill>
                <a:latin typeface="Calibri" charset="0"/>
                <a:cs typeface="Calibri" charset="0"/>
              </a:rPr>
              <a:t>Service-based apps are developed as </a:t>
            </a:r>
            <a:r>
              <a:rPr lang="en-US" sz="2400" i="1">
                <a:solidFill>
                  <a:srgbClr val="FF0000"/>
                </a:solidFill>
                <a:latin typeface="Calibri" charset="0"/>
                <a:cs typeface="Calibri" charset="0"/>
              </a:rPr>
              <a:t>independent sets of interacting services</a:t>
            </a:r>
            <a:r>
              <a:rPr lang="en-US" sz="2400">
                <a:solidFill>
                  <a:srgbClr val="000080"/>
                </a:solidFill>
                <a:latin typeface="Calibri" charset="0"/>
                <a:cs typeface="Calibri" charset="0"/>
              </a:rPr>
              <a:t> offering well-defined interfaces to their potential users using the principle of </a:t>
            </a:r>
            <a:r>
              <a:rPr lang="en-US" sz="2400" i="1">
                <a:solidFill>
                  <a:srgbClr val="FF0000"/>
                </a:solidFill>
                <a:latin typeface="Calibri" charset="0"/>
                <a:cs typeface="Calibri" charset="0"/>
              </a:rPr>
              <a:t>loose coupling</a:t>
            </a:r>
            <a:r>
              <a:rPr lang="en-US" sz="2400">
                <a:solidFill>
                  <a:srgbClr val="000080"/>
                </a:solidFill>
                <a:latin typeface="Calibri" charset="0"/>
                <a:cs typeface="Calibri" charset="0"/>
              </a:rPr>
              <a:t>.</a:t>
            </a:r>
          </a:p>
        </p:txBody>
      </p:sp>
      <p:sp>
        <p:nvSpPr>
          <p:cNvPr id="829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B78380C-9D86-B249-BD6C-0848C0FFB994}" type="slidenum">
              <a:rPr lang="en-GB"/>
              <a:pPr/>
              <a:t>10</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279400" y="811213"/>
            <a:ext cx="8864600" cy="5683250"/>
          </a:xfrm>
        </p:spPr>
        <p:txBody>
          <a:bodyPr/>
          <a:lstStyle/>
          <a:p>
            <a:pPr>
              <a:lnSpc>
                <a:spcPct val="90000"/>
              </a:lnSpc>
              <a:buFont typeface="Lucida Grande" charset="0"/>
              <a:buNone/>
              <a:defRPr/>
            </a:pPr>
            <a:r>
              <a:rPr lang="en-AU" sz="2400" dirty="0">
                <a:effectLst>
                  <a:outerShdw blurRad="38100" dist="38100" dir="2700000" algn="tl">
                    <a:srgbClr val="DDDDDD"/>
                  </a:outerShdw>
                </a:effectLst>
                <a:latin typeface="Arial" charset="0"/>
                <a:ea typeface="ＭＳ Ｐゴシック" charset="0"/>
                <a:cs typeface="ＭＳ Ｐゴシック" charset="0"/>
              </a:rPr>
              <a:t>	</a:t>
            </a:r>
            <a:r>
              <a:rPr lang="en-AU" sz="2400" dirty="0">
                <a:solidFill>
                  <a:srgbClr val="FF0000"/>
                </a:solidFill>
                <a:effectLst>
                  <a:outerShdw blurRad="38100" dist="38100" dir="2700000" algn="tl">
                    <a:srgbClr val="DDDDDD"/>
                  </a:outerShdw>
                </a:effectLst>
                <a:latin typeface="Calibri"/>
                <a:ea typeface="ＭＳ Ｐゴシック" charset="0"/>
                <a:cs typeface="Calibri"/>
              </a:rPr>
              <a:t>Logical approach to designing a software system </a:t>
            </a:r>
            <a:r>
              <a:rPr lang="en-AU" sz="2400" dirty="0">
                <a:effectLst>
                  <a:outerShdw blurRad="38100" dist="38100" dir="2700000" algn="tl">
                    <a:srgbClr val="DDDDDD"/>
                  </a:outerShdw>
                </a:effectLst>
                <a:latin typeface="Calibri"/>
                <a:ea typeface="ＭＳ Ｐゴシック" charset="0"/>
                <a:cs typeface="Calibri"/>
              </a:rPr>
              <a:t>to provide services to either end-user applications or to other services distributed in a network - via published and discoverable interfaces:</a:t>
            </a:r>
          </a:p>
          <a:p>
            <a:pPr>
              <a:lnSpc>
                <a:spcPct val="90000"/>
              </a:lnSpc>
              <a:buFont typeface="Lucida Grande" charset="0"/>
              <a:buNone/>
              <a:defRPr/>
            </a:pPr>
            <a:endParaRPr lang="en-AU" sz="1200" dirty="0">
              <a:effectLst>
                <a:outerShdw blurRad="38100" dist="38100" dir="2700000" algn="tl">
                  <a:srgbClr val="DDDDDD"/>
                </a:outerShdw>
              </a:effectLst>
              <a:latin typeface="Calibri"/>
              <a:ea typeface="ＭＳ Ｐゴシック" charset="0"/>
              <a:cs typeface="Calibri"/>
            </a:endParaRPr>
          </a:p>
          <a:p>
            <a:pPr lvl="1">
              <a:lnSpc>
                <a:spcPct val="90000"/>
              </a:lnSpc>
              <a:buClr>
                <a:srgbClr val="800000"/>
              </a:buClr>
              <a:buFont typeface="Wingdings" charset="0"/>
              <a:buChar char="Ø"/>
              <a:defRPr/>
            </a:pPr>
            <a:r>
              <a:rPr lang="en-AU" dirty="0">
                <a:effectLst>
                  <a:outerShdw blurRad="38100" dist="38100" dir="2700000" algn="tl">
                    <a:srgbClr val="DDDDDD"/>
                  </a:outerShdw>
                </a:effectLst>
                <a:latin typeface="Calibri"/>
                <a:ea typeface="ＭＳ Ｐゴシック" charset="0"/>
                <a:cs typeface="Calibri"/>
              </a:rPr>
              <a:t>Designs services in a way that they can be invoked by various service clients &amp; are </a:t>
            </a:r>
            <a:r>
              <a:rPr lang="en-AU" dirty="0">
                <a:solidFill>
                  <a:srgbClr val="FF0000"/>
                </a:solidFill>
                <a:effectLst>
                  <a:outerShdw blurRad="38100" dist="38100" dir="2700000" algn="tl">
                    <a:srgbClr val="DDDDDD"/>
                  </a:outerShdw>
                </a:effectLst>
                <a:latin typeface="Calibri"/>
                <a:ea typeface="ＭＳ Ｐゴシック" charset="0"/>
                <a:cs typeface="Calibri"/>
              </a:rPr>
              <a:t>logically decoupled </a:t>
            </a:r>
            <a:r>
              <a:rPr lang="en-AU" dirty="0">
                <a:effectLst>
                  <a:outerShdw blurRad="38100" dist="38100" dir="2700000" algn="tl">
                    <a:srgbClr val="DDDDDD"/>
                  </a:outerShdw>
                </a:effectLst>
                <a:latin typeface="Calibri"/>
                <a:ea typeface="ＭＳ Ｐゴシック" charset="0"/>
                <a:cs typeface="Calibri"/>
              </a:rPr>
              <a:t>from any service caller. </a:t>
            </a:r>
          </a:p>
          <a:p>
            <a:pPr lvl="1">
              <a:lnSpc>
                <a:spcPct val="90000"/>
              </a:lnSpc>
              <a:buClr>
                <a:srgbClr val="800000"/>
              </a:buClr>
              <a:buFont typeface="Wingdings" charset="0"/>
              <a:buNone/>
              <a:defRPr/>
            </a:pPr>
            <a:endParaRPr lang="en-AU" sz="1000" dirty="0">
              <a:effectLst>
                <a:outerShdw blurRad="38100" dist="38100" dir="2700000" algn="tl">
                  <a:srgbClr val="DDDDDD"/>
                </a:outerShdw>
              </a:effectLst>
              <a:latin typeface="Calibri"/>
              <a:ea typeface="ＭＳ Ｐゴシック" charset="0"/>
              <a:cs typeface="Calibri"/>
            </a:endParaRPr>
          </a:p>
          <a:p>
            <a:pPr lvl="1">
              <a:lnSpc>
                <a:spcPct val="90000"/>
              </a:lnSpc>
              <a:buClr>
                <a:srgbClr val="800000"/>
              </a:buClr>
              <a:buFont typeface="Wingdings" charset="0"/>
              <a:buChar char="Ø"/>
              <a:defRPr/>
            </a:pPr>
            <a:r>
              <a:rPr lang="en-AU" dirty="0">
                <a:effectLst>
                  <a:outerShdw blurRad="38100" dist="38100" dir="2700000" algn="tl">
                    <a:srgbClr val="DDDDDD"/>
                  </a:outerShdw>
                </a:effectLst>
                <a:latin typeface="Calibri"/>
                <a:ea typeface="ＭＳ Ｐゴシック" charset="0"/>
                <a:cs typeface="Calibri"/>
              </a:rPr>
              <a:t>Creates </a:t>
            </a:r>
            <a:r>
              <a:rPr lang="en-AU" dirty="0">
                <a:solidFill>
                  <a:srgbClr val="FF0000"/>
                </a:solidFill>
                <a:effectLst>
                  <a:outerShdw blurRad="38100" dist="38100" dir="2700000" algn="tl">
                    <a:srgbClr val="DDDDDD"/>
                  </a:outerShdw>
                </a:effectLst>
                <a:latin typeface="Calibri"/>
                <a:ea typeface="ＭＳ Ｐゴシック" charset="0"/>
                <a:cs typeface="Calibri"/>
              </a:rPr>
              <a:t>service level abstractions </a:t>
            </a:r>
            <a:r>
              <a:rPr lang="en-AU" dirty="0">
                <a:effectLst>
                  <a:outerShdw blurRad="38100" dist="38100" dir="2700000" algn="tl">
                    <a:srgbClr val="DDDDDD"/>
                  </a:outerShdw>
                </a:effectLst>
                <a:latin typeface="Calibri"/>
                <a:ea typeface="ＭＳ Ｐゴシック" charset="0"/>
                <a:cs typeface="Calibri"/>
              </a:rPr>
              <a:t>that map to the way a business actually works.</a:t>
            </a:r>
          </a:p>
          <a:p>
            <a:pPr lvl="1">
              <a:lnSpc>
                <a:spcPct val="90000"/>
              </a:lnSpc>
              <a:buClr>
                <a:srgbClr val="800000"/>
              </a:buClr>
              <a:buFont typeface="Wingdings" charset="0"/>
              <a:buNone/>
              <a:defRPr/>
            </a:pPr>
            <a:endParaRPr lang="en-AU" sz="1000" dirty="0">
              <a:effectLst>
                <a:outerShdw blurRad="38100" dist="38100" dir="2700000" algn="tl">
                  <a:srgbClr val="DDDDDD"/>
                </a:outerShdw>
              </a:effectLst>
              <a:latin typeface="Calibri"/>
              <a:ea typeface="ＭＳ Ｐゴシック" charset="0"/>
              <a:cs typeface="Calibri"/>
            </a:endParaRPr>
          </a:p>
          <a:p>
            <a:pPr lvl="1">
              <a:lnSpc>
                <a:spcPct val="90000"/>
              </a:lnSpc>
              <a:buClr>
                <a:srgbClr val="800000"/>
              </a:buClr>
              <a:buFont typeface="Wingdings" charset="0"/>
              <a:buChar char="Ø"/>
              <a:defRPr/>
            </a:pPr>
            <a:r>
              <a:rPr lang="en-AU" dirty="0">
                <a:effectLst>
                  <a:outerShdw blurRad="38100" dist="38100" dir="2700000" algn="tl">
                    <a:srgbClr val="DDDDDD"/>
                  </a:outerShdw>
                </a:effectLst>
                <a:latin typeface="Calibri"/>
                <a:ea typeface="ＭＳ Ｐゴシック" charset="0"/>
                <a:cs typeface="Calibri"/>
              </a:rPr>
              <a:t>Helps create </a:t>
            </a:r>
            <a:r>
              <a:rPr lang="en-AU" dirty="0">
                <a:solidFill>
                  <a:srgbClr val="FF0000"/>
                </a:solidFill>
                <a:effectLst>
                  <a:outerShdw blurRad="38100" dist="38100" dir="2700000" algn="tl">
                    <a:srgbClr val="DDDDDD"/>
                  </a:outerShdw>
                </a:effectLst>
                <a:latin typeface="Calibri"/>
                <a:ea typeface="ＭＳ Ｐゴシック" charset="0"/>
                <a:cs typeface="Calibri"/>
              </a:rPr>
              <a:t>composite applications </a:t>
            </a:r>
            <a:r>
              <a:rPr lang="en-AU" dirty="0">
                <a:effectLst>
                  <a:outerShdw blurRad="38100" dist="38100" dir="2700000" algn="tl">
                    <a:srgbClr val="DDDDDD"/>
                  </a:outerShdw>
                </a:effectLst>
                <a:latin typeface="Calibri"/>
                <a:ea typeface="ＭＳ Ｐゴシック" charset="0"/>
                <a:cs typeface="Calibri"/>
              </a:rPr>
              <a:t>which automate business functions. </a:t>
            </a:r>
          </a:p>
          <a:p>
            <a:pPr lvl="1">
              <a:lnSpc>
                <a:spcPct val="90000"/>
              </a:lnSpc>
              <a:buClr>
                <a:srgbClr val="800000"/>
              </a:buClr>
              <a:buFont typeface="Wingdings" charset="0"/>
              <a:buNone/>
              <a:defRPr/>
            </a:pPr>
            <a:endParaRPr lang="en-AU" sz="1000" dirty="0">
              <a:effectLst>
                <a:outerShdw blurRad="38100" dist="38100" dir="2700000" algn="tl">
                  <a:srgbClr val="DDDDDD"/>
                </a:outerShdw>
              </a:effectLst>
              <a:latin typeface="Calibri"/>
              <a:ea typeface="ＭＳ Ｐゴシック" charset="0"/>
              <a:cs typeface="Calibri"/>
            </a:endParaRPr>
          </a:p>
          <a:p>
            <a:pPr lvl="1">
              <a:lnSpc>
                <a:spcPct val="90000"/>
              </a:lnSpc>
              <a:buClr>
                <a:srgbClr val="800000"/>
              </a:buClr>
              <a:buFont typeface="Wingdings" charset="0"/>
              <a:buChar char="Ø"/>
              <a:defRPr/>
            </a:pPr>
            <a:r>
              <a:rPr lang="en-AU" dirty="0">
                <a:solidFill>
                  <a:srgbClr val="FF0000"/>
                </a:solidFill>
                <a:effectLst>
                  <a:outerShdw blurRad="38100" dist="38100" dir="2700000" algn="tl">
                    <a:srgbClr val="DDDDDD"/>
                  </a:outerShdw>
                </a:effectLst>
                <a:latin typeface="Calibri"/>
                <a:ea typeface="ＭＳ Ｐゴシック" charset="0"/>
                <a:cs typeface="Calibri"/>
              </a:rPr>
              <a:t>Leverages investment </a:t>
            </a:r>
            <a:r>
              <a:rPr lang="en-AU" dirty="0">
                <a:effectLst>
                  <a:outerShdw blurRad="38100" dist="38100" dir="2700000" algn="tl">
                    <a:srgbClr val="DDDDDD"/>
                  </a:outerShdw>
                </a:effectLst>
                <a:latin typeface="Calibri"/>
                <a:ea typeface="ＭＳ Ｐゴシック" charset="0"/>
                <a:cs typeface="Calibri"/>
              </a:rPr>
              <a:t>in existing application assets.</a:t>
            </a:r>
          </a:p>
          <a:p>
            <a:pPr lvl="1">
              <a:lnSpc>
                <a:spcPct val="90000"/>
              </a:lnSpc>
              <a:buClr>
                <a:srgbClr val="800000"/>
              </a:buClr>
              <a:buFont typeface="Wingdings" charset="0"/>
              <a:buNone/>
              <a:defRPr/>
            </a:pPr>
            <a:endParaRPr lang="en-AU" sz="1000" dirty="0">
              <a:effectLst>
                <a:outerShdw blurRad="38100" dist="38100" dir="2700000" algn="tl">
                  <a:srgbClr val="DDDDDD"/>
                </a:outerShdw>
              </a:effectLst>
              <a:latin typeface="Arial" charset="0"/>
              <a:ea typeface="ＭＳ Ｐゴシック" charset="0"/>
            </a:endParaRPr>
          </a:p>
          <a:p>
            <a:pPr lvl="1">
              <a:lnSpc>
                <a:spcPct val="90000"/>
              </a:lnSpc>
              <a:buClr>
                <a:srgbClr val="800000"/>
              </a:buClr>
              <a:buFont typeface="Wingdings" charset="0"/>
              <a:buChar char="Ø"/>
              <a:defRPr/>
            </a:pPr>
            <a:r>
              <a:rPr lang="en-AU" dirty="0">
                <a:effectLst>
                  <a:outerShdw blurRad="38100" dist="38100" dir="2700000" algn="tl">
                    <a:srgbClr val="DDDDDD"/>
                  </a:outerShdw>
                </a:effectLst>
                <a:latin typeface="Calibri"/>
                <a:ea typeface="ＭＳ Ｐゴシック" charset="0"/>
                <a:cs typeface="Calibri"/>
              </a:rPr>
              <a:t>Makes use of </a:t>
            </a:r>
            <a:r>
              <a:rPr lang="en-AU" dirty="0">
                <a:solidFill>
                  <a:srgbClr val="FF0000"/>
                </a:solidFill>
                <a:effectLst>
                  <a:outerShdw blurRad="38100" dist="38100" dir="2700000" algn="tl">
                    <a:srgbClr val="DDDDDD"/>
                  </a:outerShdw>
                </a:effectLst>
                <a:latin typeface="Calibri"/>
                <a:ea typeface="ＭＳ Ｐゴシック" charset="0"/>
                <a:cs typeface="Calibri"/>
              </a:rPr>
              <a:t>reference models &amp; best practises</a:t>
            </a:r>
            <a:r>
              <a:rPr lang="en-AU" dirty="0">
                <a:effectLst>
                  <a:outerShdw blurRad="38100" dist="38100" dir="2700000" algn="tl">
                    <a:srgbClr val="DDDDDD"/>
                  </a:outerShdw>
                </a:effectLst>
                <a:latin typeface="Calibri"/>
                <a:ea typeface="ＭＳ Ｐゴシック" charset="0"/>
                <a:cs typeface="Calibri"/>
              </a:rPr>
              <a:t>.</a:t>
            </a:r>
          </a:p>
          <a:p>
            <a:pPr>
              <a:lnSpc>
                <a:spcPct val="90000"/>
              </a:lnSpc>
              <a:buFont typeface="Lucida Grande" charset="0"/>
              <a:buChar char="•"/>
              <a:defRPr/>
            </a:pPr>
            <a:endParaRPr lang="en-AU" sz="2400" dirty="0">
              <a:effectLst>
                <a:outerShdw blurRad="38100" dist="38100" dir="2700000" algn="tl">
                  <a:srgbClr val="DDDDDD"/>
                </a:outerShdw>
              </a:effectLst>
              <a:latin typeface="Arial" charset="0"/>
              <a:ea typeface="ＭＳ Ｐゴシック" charset="0"/>
              <a:cs typeface="ＭＳ Ｐゴシック" charset="0"/>
            </a:endParaRPr>
          </a:p>
          <a:p>
            <a:pPr>
              <a:lnSpc>
                <a:spcPct val="90000"/>
              </a:lnSpc>
              <a:buFontTx/>
              <a:buNone/>
              <a:defRPr/>
            </a:pPr>
            <a:endParaRPr lang="en-AU" sz="20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4" name="Title 3"/>
          <p:cNvSpPr>
            <a:spLocks noGrp="1"/>
          </p:cNvSpPr>
          <p:nvPr>
            <p:ph type="title"/>
          </p:nvPr>
        </p:nvSpPr>
        <p:spPr/>
        <p:txBody>
          <a:bodyPr/>
          <a:lstStyle/>
          <a:p>
            <a:pPr algn="ctr">
              <a:defRPr/>
            </a:pPr>
            <a:r>
              <a:rPr lang="en-GB" dirty="0">
                <a:effectLst>
                  <a:outerShdw blurRad="38100" dist="38100" dir="2700000" algn="tl">
                    <a:srgbClr val="DDDDDD"/>
                  </a:outerShdw>
                </a:effectLst>
                <a:latin typeface="Arial" charset="0"/>
                <a:ea typeface="ＭＳ Ｐゴシック" charset="0"/>
                <a:cs typeface="ＭＳ Ｐゴシック" charset="0"/>
              </a:rPr>
              <a:t>What is an SOA?</a:t>
            </a:r>
          </a:p>
        </p:txBody>
      </p:sp>
      <p:sp>
        <p:nvSpPr>
          <p:cNvPr id="8499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0B54A84-B43A-C648-8961-BB1163157254}" type="slidenum">
              <a:rPr lang="en-GB"/>
              <a:pPr/>
              <a:t>11</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655" name="Rectangle 175"/>
          <p:cNvSpPr>
            <a:spLocks noGrp="1" noChangeArrowheads="1"/>
          </p:cNvSpPr>
          <p:nvPr>
            <p:ph type="title"/>
          </p:nvPr>
        </p:nvSpPr>
        <p:spPr>
          <a:xfrm>
            <a:off x="138113" y="11113"/>
            <a:ext cx="8839200" cy="698500"/>
          </a:xfrm>
        </p:spPr>
        <p:txBody>
          <a:bodyPr/>
          <a:lstStyle/>
          <a:p>
            <a:pPr algn="ctr" eaLnBrk="1" hangingPunct="1">
              <a:defRPr/>
            </a:pPr>
            <a:r>
              <a:rPr lang="en-GB" sz="2800" dirty="0">
                <a:effectLst>
                  <a:outerShdw blurRad="38100" dist="38100" dir="2700000" algn="tl">
                    <a:srgbClr val="DDDDDD"/>
                  </a:outerShdw>
                </a:effectLst>
                <a:latin typeface="Arial" charset="0"/>
                <a:ea typeface="ＭＳ Ｐゴシック" charset="0"/>
                <a:cs typeface="ＭＳ Ｐゴシック" charset="0"/>
              </a:rPr>
              <a:t>SOA Reference Model </a:t>
            </a:r>
          </a:p>
        </p:txBody>
      </p:sp>
      <p:grpSp>
        <p:nvGrpSpPr>
          <p:cNvPr id="2" name="Group 179"/>
          <p:cNvGrpSpPr>
            <a:grpSpLocks/>
          </p:cNvGrpSpPr>
          <p:nvPr/>
        </p:nvGrpSpPr>
        <p:grpSpPr bwMode="auto">
          <a:xfrm>
            <a:off x="844550" y="3568700"/>
            <a:ext cx="6340475" cy="966788"/>
            <a:chOff x="560" y="2366"/>
            <a:chExt cx="3994" cy="609"/>
          </a:xfrm>
        </p:grpSpPr>
        <p:sp>
          <p:nvSpPr>
            <p:cNvPr id="87216" name="Rectangle 180"/>
            <p:cNvSpPr>
              <a:spLocks noChangeArrowheads="1"/>
            </p:cNvSpPr>
            <p:nvPr/>
          </p:nvSpPr>
          <p:spPr bwMode="auto">
            <a:xfrm>
              <a:off x="584" y="2366"/>
              <a:ext cx="3970" cy="589"/>
            </a:xfrm>
            <a:prstGeom prst="rect">
              <a:avLst/>
            </a:prstGeom>
            <a:solidFill>
              <a:srgbClr val="D7D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atin typeface="Arial" charset="0"/>
              </a:endParaRPr>
            </a:p>
          </p:txBody>
        </p:sp>
        <p:sp>
          <p:nvSpPr>
            <p:cNvPr id="660661" name="Text Box 181"/>
            <p:cNvSpPr txBox="1">
              <a:spLocks noChangeArrowheads="1"/>
            </p:cNvSpPr>
            <p:nvPr/>
          </p:nvSpPr>
          <p:spPr bwMode="auto">
            <a:xfrm>
              <a:off x="560" y="2802"/>
              <a:ext cx="1248" cy="173"/>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200" i="1" smtClean="0">
                  <a:solidFill>
                    <a:schemeClr val="tx1"/>
                  </a:solidFill>
                  <a:effectLst>
                    <a:outerShdw blurRad="38100" dist="38100" dir="2700000" algn="tl">
                      <a:srgbClr val="DDDDDD"/>
                    </a:outerShdw>
                  </a:effectLst>
                  <a:latin typeface="Arial" charset="0"/>
                </a:rPr>
                <a:t>Infrastructure Services</a:t>
              </a:r>
            </a:p>
          </p:txBody>
        </p:sp>
      </p:grpSp>
      <p:grpSp>
        <p:nvGrpSpPr>
          <p:cNvPr id="3" name="Group 182"/>
          <p:cNvGrpSpPr>
            <a:grpSpLocks/>
          </p:cNvGrpSpPr>
          <p:nvPr/>
        </p:nvGrpSpPr>
        <p:grpSpPr bwMode="auto">
          <a:xfrm>
            <a:off x="869950" y="508000"/>
            <a:ext cx="6321425" cy="838200"/>
            <a:chOff x="576" y="438"/>
            <a:chExt cx="3982" cy="528"/>
          </a:xfrm>
        </p:grpSpPr>
        <p:sp>
          <p:nvSpPr>
            <p:cNvPr id="87214" name="Rectangle 183"/>
            <p:cNvSpPr>
              <a:spLocks noChangeArrowheads="1"/>
            </p:cNvSpPr>
            <p:nvPr/>
          </p:nvSpPr>
          <p:spPr bwMode="auto">
            <a:xfrm>
              <a:off x="588" y="438"/>
              <a:ext cx="3970" cy="470"/>
            </a:xfrm>
            <a:prstGeom prst="rect">
              <a:avLst/>
            </a:prstGeom>
            <a:solidFill>
              <a:srgbClr val="DCF8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atin typeface="Arial" charset="0"/>
              </a:endParaRPr>
            </a:p>
          </p:txBody>
        </p:sp>
        <p:sp>
          <p:nvSpPr>
            <p:cNvPr id="660664" name="Text Box 184"/>
            <p:cNvSpPr txBox="1">
              <a:spLocks noChangeArrowheads="1"/>
            </p:cNvSpPr>
            <p:nvPr/>
          </p:nvSpPr>
          <p:spPr bwMode="auto">
            <a:xfrm>
              <a:off x="576" y="678"/>
              <a:ext cx="984" cy="288"/>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200" i="1" dirty="0" smtClean="0">
                  <a:solidFill>
                    <a:schemeClr val="tx1"/>
                  </a:solidFill>
                  <a:effectLst>
                    <a:outerShdw blurRad="38100" dist="38100" dir="2700000" algn="tl">
                      <a:srgbClr val="DDDDDD"/>
                    </a:outerShdw>
                  </a:effectLst>
                  <a:latin typeface="Arial" charset="0"/>
                </a:rPr>
                <a:t>Business (service) Domain</a:t>
              </a:r>
            </a:p>
          </p:txBody>
        </p:sp>
      </p:grpSp>
      <p:grpSp>
        <p:nvGrpSpPr>
          <p:cNvPr id="4" name="Group 185"/>
          <p:cNvGrpSpPr>
            <a:grpSpLocks/>
          </p:cNvGrpSpPr>
          <p:nvPr/>
        </p:nvGrpSpPr>
        <p:grpSpPr bwMode="auto">
          <a:xfrm>
            <a:off x="844550" y="1343025"/>
            <a:ext cx="6346825" cy="1114425"/>
            <a:chOff x="560" y="964"/>
            <a:chExt cx="3998" cy="702"/>
          </a:xfrm>
        </p:grpSpPr>
        <p:sp>
          <p:nvSpPr>
            <p:cNvPr id="87212" name="Rectangle 186"/>
            <p:cNvSpPr>
              <a:spLocks noChangeArrowheads="1"/>
            </p:cNvSpPr>
            <p:nvPr/>
          </p:nvSpPr>
          <p:spPr bwMode="auto">
            <a:xfrm>
              <a:off x="588" y="964"/>
              <a:ext cx="3970" cy="702"/>
            </a:xfrm>
            <a:prstGeom prst="rect">
              <a:avLst/>
            </a:prstGeom>
            <a:solidFill>
              <a:srgbClr val="F8CD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atin typeface="Arial" charset="0"/>
              </a:endParaRPr>
            </a:p>
          </p:txBody>
        </p:sp>
        <p:sp>
          <p:nvSpPr>
            <p:cNvPr id="660667" name="Text Box 187"/>
            <p:cNvSpPr txBox="1">
              <a:spLocks noChangeArrowheads="1"/>
            </p:cNvSpPr>
            <p:nvPr/>
          </p:nvSpPr>
          <p:spPr bwMode="auto">
            <a:xfrm>
              <a:off x="560" y="1488"/>
              <a:ext cx="1088" cy="173"/>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200" i="1" smtClean="0">
                  <a:solidFill>
                    <a:schemeClr val="tx1"/>
                  </a:solidFill>
                  <a:effectLst>
                    <a:outerShdw blurRad="38100" dist="38100" dir="2700000" algn="tl">
                      <a:srgbClr val="DDDDDD"/>
                    </a:outerShdw>
                  </a:effectLst>
                  <a:latin typeface="Arial" charset="0"/>
                </a:rPr>
                <a:t>Business Processes</a:t>
              </a:r>
            </a:p>
          </p:txBody>
        </p:sp>
      </p:grpSp>
      <p:grpSp>
        <p:nvGrpSpPr>
          <p:cNvPr id="5" name="Group 188"/>
          <p:cNvGrpSpPr>
            <a:grpSpLocks/>
          </p:cNvGrpSpPr>
          <p:nvPr/>
        </p:nvGrpSpPr>
        <p:grpSpPr bwMode="auto">
          <a:xfrm>
            <a:off x="844550" y="2546350"/>
            <a:ext cx="6346825" cy="935038"/>
            <a:chOff x="560" y="1722"/>
            <a:chExt cx="3998" cy="589"/>
          </a:xfrm>
        </p:grpSpPr>
        <p:sp>
          <p:nvSpPr>
            <p:cNvPr id="87210" name="Rectangle 189"/>
            <p:cNvSpPr>
              <a:spLocks noChangeArrowheads="1"/>
            </p:cNvSpPr>
            <p:nvPr/>
          </p:nvSpPr>
          <p:spPr bwMode="auto">
            <a:xfrm>
              <a:off x="588" y="1722"/>
              <a:ext cx="3970" cy="589"/>
            </a:xfrm>
            <a:prstGeom prst="rect">
              <a:avLst/>
            </a:prstGeom>
            <a:solidFill>
              <a:srgbClr val="F5B5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atin typeface="Arial" charset="0"/>
              </a:endParaRPr>
            </a:p>
          </p:txBody>
        </p:sp>
        <p:sp>
          <p:nvSpPr>
            <p:cNvPr id="660670" name="Text Box 190"/>
            <p:cNvSpPr txBox="1">
              <a:spLocks noChangeArrowheads="1"/>
            </p:cNvSpPr>
            <p:nvPr/>
          </p:nvSpPr>
          <p:spPr bwMode="auto">
            <a:xfrm>
              <a:off x="560" y="2138"/>
              <a:ext cx="976" cy="173"/>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200" i="1" smtClean="0">
                  <a:solidFill>
                    <a:schemeClr val="tx1"/>
                  </a:solidFill>
                  <a:effectLst>
                    <a:outerShdw blurRad="38100" dist="38100" dir="2700000" algn="tl">
                      <a:srgbClr val="DDDDDD"/>
                    </a:outerShdw>
                  </a:effectLst>
                  <a:latin typeface="Arial" charset="0"/>
                </a:rPr>
                <a:t>Business Services</a:t>
              </a:r>
            </a:p>
          </p:txBody>
        </p:sp>
      </p:grpSp>
      <p:grpSp>
        <p:nvGrpSpPr>
          <p:cNvPr id="6" name="Group 191"/>
          <p:cNvGrpSpPr>
            <a:grpSpLocks/>
          </p:cNvGrpSpPr>
          <p:nvPr/>
        </p:nvGrpSpPr>
        <p:grpSpPr bwMode="auto">
          <a:xfrm>
            <a:off x="3392488" y="571500"/>
            <a:ext cx="1295400" cy="609600"/>
            <a:chOff x="2165" y="478"/>
            <a:chExt cx="816" cy="384"/>
          </a:xfrm>
        </p:grpSpPr>
        <p:sp>
          <p:nvSpPr>
            <p:cNvPr id="87208" name="Oval 192"/>
            <p:cNvSpPr>
              <a:spLocks noChangeArrowheads="1"/>
            </p:cNvSpPr>
            <p:nvPr/>
          </p:nvSpPr>
          <p:spPr bwMode="auto">
            <a:xfrm>
              <a:off x="2165" y="478"/>
              <a:ext cx="816" cy="384"/>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sp>
          <p:nvSpPr>
            <p:cNvPr id="660673" name="Rectangle 193"/>
            <p:cNvSpPr>
              <a:spLocks noChangeArrowheads="1"/>
            </p:cNvSpPr>
            <p:nvPr/>
          </p:nvSpPr>
          <p:spPr bwMode="auto">
            <a:xfrm>
              <a:off x="2248" y="566"/>
              <a:ext cx="655" cy="173"/>
            </a:xfrm>
            <a:prstGeom prst="rect">
              <a:avLst/>
            </a:prstGeom>
            <a:noFill/>
            <a:ln w="9525">
              <a:noFill/>
              <a:miter lim="800000"/>
              <a:headEnd/>
              <a:tailEnd/>
            </a:ln>
            <a:effectLst/>
          </p:spPr>
          <p:txBody>
            <a:bodyPr wrap="none">
              <a:spAutoFit/>
            </a:bodyPr>
            <a:lstStyle/>
            <a:p>
              <a:pPr eaLnBrk="0" hangingPunct="0">
                <a:defRPr/>
              </a:pPr>
              <a:r>
                <a:rPr lang="en-GB" sz="1200" i="1">
                  <a:solidFill>
                    <a:schemeClr val="tx1"/>
                  </a:solidFill>
                  <a:effectLst>
                    <a:outerShdw blurRad="38100" dist="38100" dir="2700000" algn="tl">
                      <a:srgbClr val="DDDDDD"/>
                    </a:outerShdw>
                  </a:effectLst>
                  <a:latin typeface="Arial" charset="0"/>
                </a:rPr>
                <a:t>Distribution</a:t>
              </a:r>
            </a:p>
          </p:txBody>
        </p:sp>
      </p:grpSp>
      <p:grpSp>
        <p:nvGrpSpPr>
          <p:cNvPr id="7" name="Group 194"/>
          <p:cNvGrpSpPr>
            <a:grpSpLocks/>
          </p:cNvGrpSpPr>
          <p:nvPr/>
        </p:nvGrpSpPr>
        <p:grpSpPr bwMode="auto">
          <a:xfrm>
            <a:off x="844550" y="4594225"/>
            <a:ext cx="6346825" cy="792163"/>
            <a:chOff x="560" y="3012"/>
            <a:chExt cx="3998" cy="499"/>
          </a:xfrm>
        </p:grpSpPr>
        <p:sp>
          <p:nvSpPr>
            <p:cNvPr id="87206" name="Rectangle 195"/>
            <p:cNvSpPr>
              <a:spLocks noChangeArrowheads="1"/>
            </p:cNvSpPr>
            <p:nvPr/>
          </p:nvSpPr>
          <p:spPr bwMode="auto">
            <a:xfrm>
              <a:off x="588" y="3012"/>
              <a:ext cx="3970" cy="485"/>
            </a:xfrm>
            <a:prstGeom prst="rect">
              <a:avLst/>
            </a:prstGeom>
            <a:solidFill>
              <a:srgbClr val="EDED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atin typeface="Arial" charset="0"/>
              </a:endParaRPr>
            </a:p>
          </p:txBody>
        </p:sp>
        <p:sp>
          <p:nvSpPr>
            <p:cNvPr id="660676" name="Text Box 196"/>
            <p:cNvSpPr txBox="1">
              <a:spLocks noChangeArrowheads="1"/>
            </p:cNvSpPr>
            <p:nvPr/>
          </p:nvSpPr>
          <p:spPr bwMode="auto">
            <a:xfrm>
              <a:off x="560" y="3338"/>
              <a:ext cx="1871" cy="173"/>
            </a:xfrm>
            <a:prstGeom prst="rect">
              <a:avLst/>
            </a:prstGeom>
            <a:noFill/>
            <a:ln w="9525">
              <a:noFill/>
              <a:miter lim="800000"/>
              <a:headEnd/>
              <a:tailEnd/>
            </a:ln>
            <a:effectLst/>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200" i="1" smtClean="0">
                  <a:solidFill>
                    <a:schemeClr val="tx1"/>
                  </a:solidFill>
                  <a:effectLst>
                    <a:outerShdw blurRad="38100" dist="38100" dir="2700000" algn="tl">
                      <a:srgbClr val="DDDDDD"/>
                    </a:outerShdw>
                  </a:effectLst>
                  <a:latin typeface="Arial" charset="0"/>
                </a:rPr>
                <a:t>Component-based service realizations</a:t>
              </a:r>
            </a:p>
          </p:txBody>
        </p:sp>
      </p:grpSp>
      <p:grpSp>
        <p:nvGrpSpPr>
          <p:cNvPr id="8" name="Group 197"/>
          <p:cNvGrpSpPr>
            <a:grpSpLocks/>
          </p:cNvGrpSpPr>
          <p:nvPr/>
        </p:nvGrpSpPr>
        <p:grpSpPr bwMode="auto">
          <a:xfrm>
            <a:off x="1504950" y="2784475"/>
            <a:ext cx="2562225" cy="604838"/>
            <a:chOff x="976" y="1872"/>
            <a:chExt cx="1614" cy="381"/>
          </a:xfrm>
        </p:grpSpPr>
        <p:sp>
          <p:nvSpPr>
            <p:cNvPr id="87204" name="Oval 198"/>
            <p:cNvSpPr>
              <a:spLocks noChangeArrowheads="1"/>
            </p:cNvSpPr>
            <p:nvPr/>
          </p:nvSpPr>
          <p:spPr bwMode="auto">
            <a:xfrm>
              <a:off x="976" y="1872"/>
              <a:ext cx="776" cy="28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sp>
          <p:nvSpPr>
            <p:cNvPr id="87205" name="Oval 199"/>
            <p:cNvSpPr>
              <a:spLocks noChangeArrowheads="1"/>
            </p:cNvSpPr>
            <p:nvPr/>
          </p:nvSpPr>
          <p:spPr bwMode="auto">
            <a:xfrm>
              <a:off x="1360" y="1928"/>
              <a:ext cx="1230" cy="32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grpSp>
      <p:cxnSp>
        <p:nvCxnSpPr>
          <p:cNvPr id="660680" name="AutoShape 200"/>
          <p:cNvCxnSpPr>
            <a:cxnSpLocks noChangeShapeType="1"/>
          </p:cNvCxnSpPr>
          <p:nvPr/>
        </p:nvCxnSpPr>
        <p:spPr bwMode="auto">
          <a:xfrm>
            <a:off x="2449513" y="2063750"/>
            <a:ext cx="641350" cy="8096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681" name="AutoShape 201"/>
          <p:cNvCxnSpPr>
            <a:cxnSpLocks noChangeShapeType="1"/>
          </p:cNvCxnSpPr>
          <p:nvPr/>
        </p:nvCxnSpPr>
        <p:spPr bwMode="auto">
          <a:xfrm rot="10800000" flipV="1">
            <a:off x="3781425" y="2081213"/>
            <a:ext cx="1939925" cy="86836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682" name="AutoShape 202"/>
          <p:cNvCxnSpPr>
            <a:cxnSpLocks noChangeShapeType="1"/>
          </p:cNvCxnSpPr>
          <p:nvPr/>
        </p:nvCxnSpPr>
        <p:spPr bwMode="auto">
          <a:xfrm rot="16200000" flipH="1">
            <a:off x="4066381" y="1872457"/>
            <a:ext cx="650875" cy="1173162"/>
          </a:xfrm>
          <a:prstGeom prst="curvedConnector3">
            <a:avLst>
              <a:gd name="adj1" fmla="val 5073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683" name="AutoShape 203"/>
          <p:cNvCxnSpPr>
            <a:cxnSpLocks noChangeShapeType="1"/>
          </p:cNvCxnSpPr>
          <p:nvPr/>
        </p:nvCxnSpPr>
        <p:spPr bwMode="auto">
          <a:xfrm rot="16200000" flipH="1">
            <a:off x="4102100" y="2295525"/>
            <a:ext cx="731838" cy="338138"/>
          </a:xfrm>
          <a:prstGeom prst="curvedConnector3">
            <a:avLst>
              <a:gd name="adj1" fmla="val 4989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684" name="AutoShape 204"/>
          <p:cNvCxnSpPr>
            <a:cxnSpLocks noChangeShapeType="1"/>
          </p:cNvCxnSpPr>
          <p:nvPr/>
        </p:nvCxnSpPr>
        <p:spPr bwMode="auto">
          <a:xfrm rot="10800000" flipV="1">
            <a:off x="2711450" y="1892300"/>
            <a:ext cx="2738438" cy="1077913"/>
          </a:xfrm>
          <a:prstGeom prst="curvedConnector3">
            <a:avLst>
              <a:gd name="adj1" fmla="val 3234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685" name="AutoShape 205"/>
          <p:cNvCxnSpPr>
            <a:cxnSpLocks noChangeShapeType="1"/>
          </p:cNvCxnSpPr>
          <p:nvPr/>
        </p:nvCxnSpPr>
        <p:spPr bwMode="auto">
          <a:xfrm rot="16200000" flipH="1">
            <a:off x="1749425" y="2298700"/>
            <a:ext cx="838200" cy="463550"/>
          </a:xfrm>
          <a:prstGeom prst="curvedConnector3">
            <a:avLst>
              <a:gd name="adj1" fmla="val 4545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9" name="Group 206"/>
          <p:cNvGrpSpPr>
            <a:grpSpLocks/>
          </p:cNvGrpSpPr>
          <p:nvPr/>
        </p:nvGrpSpPr>
        <p:grpSpPr bwMode="auto">
          <a:xfrm>
            <a:off x="1492250" y="3813175"/>
            <a:ext cx="5610225" cy="515938"/>
            <a:chOff x="968" y="2520"/>
            <a:chExt cx="3534" cy="325"/>
          </a:xfrm>
        </p:grpSpPr>
        <p:sp>
          <p:nvSpPr>
            <p:cNvPr id="87200" name="Oval 207"/>
            <p:cNvSpPr>
              <a:spLocks noChangeArrowheads="1"/>
            </p:cNvSpPr>
            <p:nvPr/>
          </p:nvSpPr>
          <p:spPr bwMode="auto">
            <a:xfrm>
              <a:off x="2888" y="2524"/>
              <a:ext cx="1134"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sp>
          <p:nvSpPr>
            <p:cNvPr id="87201" name="Oval 208"/>
            <p:cNvSpPr>
              <a:spLocks noChangeArrowheads="1"/>
            </p:cNvSpPr>
            <p:nvPr/>
          </p:nvSpPr>
          <p:spPr bwMode="auto">
            <a:xfrm>
              <a:off x="1592" y="2520"/>
              <a:ext cx="1159" cy="32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sp>
          <p:nvSpPr>
            <p:cNvPr id="87202" name="Oval 209"/>
            <p:cNvSpPr>
              <a:spLocks noChangeArrowheads="1"/>
            </p:cNvSpPr>
            <p:nvPr/>
          </p:nvSpPr>
          <p:spPr bwMode="auto">
            <a:xfrm>
              <a:off x="3800" y="2548"/>
              <a:ext cx="702" cy="269"/>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sp>
          <p:nvSpPr>
            <p:cNvPr id="87203" name="Oval 210"/>
            <p:cNvSpPr>
              <a:spLocks noChangeArrowheads="1"/>
            </p:cNvSpPr>
            <p:nvPr/>
          </p:nvSpPr>
          <p:spPr bwMode="auto">
            <a:xfrm>
              <a:off x="968" y="2524"/>
              <a:ext cx="720"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grpSp>
      <p:grpSp>
        <p:nvGrpSpPr>
          <p:cNvPr id="10" name="Group 211"/>
          <p:cNvGrpSpPr>
            <a:grpSpLocks/>
          </p:cNvGrpSpPr>
          <p:nvPr/>
        </p:nvGrpSpPr>
        <p:grpSpPr bwMode="auto">
          <a:xfrm>
            <a:off x="5735638" y="4157663"/>
            <a:ext cx="882650" cy="977900"/>
            <a:chOff x="3641" y="2737"/>
            <a:chExt cx="556" cy="616"/>
          </a:xfrm>
        </p:grpSpPr>
        <p:grpSp>
          <p:nvGrpSpPr>
            <p:cNvPr id="87185" name="Group 212"/>
            <p:cNvGrpSpPr>
              <a:grpSpLocks/>
            </p:cNvGrpSpPr>
            <p:nvPr/>
          </p:nvGrpSpPr>
          <p:grpSpPr bwMode="auto">
            <a:xfrm>
              <a:off x="3641" y="3113"/>
              <a:ext cx="556" cy="240"/>
              <a:chOff x="3334" y="1071"/>
              <a:chExt cx="556" cy="240"/>
            </a:xfrm>
          </p:grpSpPr>
          <p:sp>
            <p:nvSpPr>
              <p:cNvPr id="87196" name="Rectangle 213"/>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grpSp>
            <p:nvGrpSpPr>
              <p:cNvPr id="87197" name="Group 214"/>
              <p:cNvGrpSpPr>
                <a:grpSpLocks/>
              </p:cNvGrpSpPr>
              <p:nvPr/>
            </p:nvGrpSpPr>
            <p:grpSpPr bwMode="auto">
              <a:xfrm>
                <a:off x="3334" y="1129"/>
                <a:ext cx="144" cy="123"/>
                <a:chOff x="3334" y="1092"/>
                <a:chExt cx="144" cy="123"/>
              </a:xfrm>
            </p:grpSpPr>
            <p:sp>
              <p:nvSpPr>
                <p:cNvPr id="87198" name="Rectangle 215"/>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sp>
              <p:nvSpPr>
                <p:cNvPr id="87199" name="Rectangle 216"/>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grpSp>
        </p:grpSp>
        <p:grpSp>
          <p:nvGrpSpPr>
            <p:cNvPr id="87186" name="Group 217"/>
            <p:cNvGrpSpPr>
              <a:grpSpLocks/>
            </p:cNvGrpSpPr>
            <p:nvPr/>
          </p:nvGrpSpPr>
          <p:grpSpPr bwMode="auto">
            <a:xfrm>
              <a:off x="3792" y="2737"/>
              <a:ext cx="339" cy="377"/>
              <a:chOff x="3968" y="1298"/>
              <a:chExt cx="339" cy="377"/>
            </a:xfrm>
          </p:grpSpPr>
          <p:grpSp>
            <p:nvGrpSpPr>
              <p:cNvPr id="87187" name="Group 218"/>
              <p:cNvGrpSpPr>
                <a:grpSpLocks/>
              </p:cNvGrpSpPr>
              <p:nvPr/>
            </p:nvGrpSpPr>
            <p:grpSpPr bwMode="auto">
              <a:xfrm>
                <a:off x="3968" y="1298"/>
                <a:ext cx="67" cy="377"/>
                <a:chOff x="3968" y="1162"/>
                <a:chExt cx="67" cy="377"/>
              </a:xfrm>
            </p:grpSpPr>
            <p:sp>
              <p:nvSpPr>
                <p:cNvPr id="87194" name="Line 219"/>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95" name="Oval 220"/>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nvGrpSpPr>
              <p:cNvPr id="87188" name="Group 221"/>
              <p:cNvGrpSpPr>
                <a:grpSpLocks/>
              </p:cNvGrpSpPr>
              <p:nvPr/>
            </p:nvGrpSpPr>
            <p:grpSpPr bwMode="auto">
              <a:xfrm>
                <a:off x="4104" y="1298"/>
                <a:ext cx="67" cy="377"/>
                <a:chOff x="3968" y="1162"/>
                <a:chExt cx="67" cy="377"/>
              </a:xfrm>
            </p:grpSpPr>
            <p:sp>
              <p:nvSpPr>
                <p:cNvPr id="87192" name="Line 222"/>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93" name="Oval 223"/>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nvGrpSpPr>
              <p:cNvPr id="87189" name="Group 224"/>
              <p:cNvGrpSpPr>
                <a:grpSpLocks/>
              </p:cNvGrpSpPr>
              <p:nvPr/>
            </p:nvGrpSpPr>
            <p:grpSpPr bwMode="auto">
              <a:xfrm>
                <a:off x="4240" y="1298"/>
                <a:ext cx="67" cy="377"/>
                <a:chOff x="3968" y="1162"/>
                <a:chExt cx="67" cy="377"/>
              </a:xfrm>
            </p:grpSpPr>
            <p:sp>
              <p:nvSpPr>
                <p:cNvPr id="87190" name="Line 225"/>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91" name="Oval 226"/>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grpSp>
      <p:grpSp>
        <p:nvGrpSpPr>
          <p:cNvPr id="17" name="Group 227"/>
          <p:cNvGrpSpPr>
            <a:grpSpLocks/>
          </p:cNvGrpSpPr>
          <p:nvPr/>
        </p:nvGrpSpPr>
        <p:grpSpPr bwMode="auto">
          <a:xfrm>
            <a:off x="3724275" y="4159250"/>
            <a:ext cx="882650" cy="977900"/>
            <a:chOff x="2374" y="2738"/>
            <a:chExt cx="556" cy="616"/>
          </a:xfrm>
        </p:grpSpPr>
        <p:grpSp>
          <p:nvGrpSpPr>
            <p:cNvPr id="87170" name="Group 228"/>
            <p:cNvGrpSpPr>
              <a:grpSpLocks/>
            </p:cNvGrpSpPr>
            <p:nvPr/>
          </p:nvGrpSpPr>
          <p:grpSpPr bwMode="auto">
            <a:xfrm>
              <a:off x="2525" y="2738"/>
              <a:ext cx="339" cy="377"/>
              <a:chOff x="3968" y="1298"/>
              <a:chExt cx="339" cy="377"/>
            </a:xfrm>
          </p:grpSpPr>
          <p:grpSp>
            <p:nvGrpSpPr>
              <p:cNvPr id="87176" name="Group 229"/>
              <p:cNvGrpSpPr>
                <a:grpSpLocks/>
              </p:cNvGrpSpPr>
              <p:nvPr/>
            </p:nvGrpSpPr>
            <p:grpSpPr bwMode="auto">
              <a:xfrm>
                <a:off x="3968" y="1298"/>
                <a:ext cx="67" cy="377"/>
                <a:chOff x="3968" y="1162"/>
                <a:chExt cx="67" cy="377"/>
              </a:xfrm>
            </p:grpSpPr>
            <p:sp>
              <p:nvSpPr>
                <p:cNvPr id="87183" name="Line 230"/>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84" name="Oval 231"/>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nvGrpSpPr>
              <p:cNvPr id="87177" name="Group 232"/>
              <p:cNvGrpSpPr>
                <a:grpSpLocks/>
              </p:cNvGrpSpPr>
              <p:nvPr/>
            </p:nvGrpSpPr>
            <p:grpSpPr bwMode="auto">
              <a:xfrm>
                <a:off x="4104" y="1298"/>
                <a:ext cx="67" cy="377"/>
                <a:chOff x="3968" y="1162"/>
                <a:chExt cx="67" cy="377"/>
              </a:xfrm>
            </p:grpSpPr>
            <p:sp>
              <p:nvSpPr>
                <p:cNvPr id="87181" name="Line 233"/>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82" name="Oval 234"/>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nvGrpSpPr>
              <p:cNvPr id="87178" name="Group 235"/>
              <p:cNvGrpSpPr>
                <a:grpSpLocks/>
              </p:cNvGrpSpPr>
              <p:nvPr/>
            </p:nvGrpSpPr>
            <p:grpSpPr bwMode="auto">
              <a:xfrm>
                <a:off x="4240" y="1298"/>
                <a:ext cx="67" cy="377"/>
                <a:chOff x="3968" y="1162"/>
                <a:chExt cx="67" cy="377"/>
              </a:xfrm>
            </p:grpSpPr>
            <p:sp>
              <p:nvSpPr>
                <p:cNvPr id="87179" name="Line 236"/>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80" name="Oval 237"/>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grpSp>
          <p:nvGrpSpPr>
            <p:cNvPr id="87171" name="Group 238"/>
            <p:cNvGrpSpPr>
              <a:grpSpLocks/>
            </p:cNvGrpSpPr>
            <p:nvPr/>
          </p:nvGrpSpPr>
          <p:grpSpPr bwMode="auto">
            <a:xfrm>
              <a:off x="2374" y="3114"/>
              <a:ext cx="556" cy="240"/>
              <a:chOff x="3334" y="1071"/>
              <a:chExt cx="556" cy="240"/>
            </a:xfrm>
          </p:grpSpPr>
          <p:sp>
            <p:nvSpPr>
              <p:cNvPr id="87172" name="Rectangle 239"/>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grpSp>
            <p:nvGrpSpPr>
              <p:cNvPr id="87173" name="Group 240"/>
              <p:cNvGrpSpPr>
                <a:grpSpLocks/>
              </p:cNvGrpSpPr>
              <p:nvPr/>
            </p:nvGrpSpPr>
            <p:grpSpPr bwMode="auto">
              <a:xfrm>
                <a:off x="3334" y="1129"/>
                <a:ext cx="144" cy="123"/>
                <a:chOff x="3334" y="1092"/>
                <a:chExt cx="144" cy="123"/>
              </a:xfrm>
            </p:grpSpPr>
            <p:sp>
              <p:nvSpPr>
                <p:cNvPr id="87174" name="Rectangle 241"/>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sp>
              <p:nvSpPr>
                <p:cNvPr id="87175" name="Rectangle 242"/>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grpSp>
        </p:grpSp>
      </p:grpSp>
      <p:grpSp>
        <p:nvGrpSpPr>
          <p:cNvPr id="24" name="Group 243"/>
          <p:cNvGrpSpPr>
            <a:grpSpLocks/>
          </p:cNvGrpSpPr>
          <p:nvPr/>
        </p:nvGrpSpPr>
        <p:grpSpPr bwMode="auto">
          <a:xfrm>
            <a:off x="1714500" y="4159250"/>
            <a:ext cx="882650" cy="977900"/>
            <a:chOff x="1108" y="2738"/>
            <a:chExt cx="556" cy="616"/>
          </a:xfrm>
        </p:grpSpPr>
        <p:grpSp>
          <p:nvGrpSpPr>
            <p:cNvPr id="87155" name="Group 244"/>
            <p:cNvGrpSpPr>
              <a:grpSpLocks/>
            </p:cNvGrpSpPr>
            <p:nvPr/>
          </p:nvGrpSpPr>
          <p:grpSpPr bwMode="auto">
            <a:xfrm>
              <a:off x="1259" y="2738"/>
              <a:ext cx="339" cy="377"/>
              <a:chOff x="3968" y="1298"/>
              <a:chExt cx="339" cy="377"/>
            </a:xfrm>
          </p:grpSpPr>
          <p:grpSp>
            <p:nvGrpSpPr>
              <p:cNvPr id="87161" name="Group 245"/>
              <p:cNvGrpSpPr>
                <a:grpSpLocks/>
              </p:cNvGrpSpPr>
              <p:nvPr/>
            </p:nvGrpSpPr>
            <p:grpSpPr bwMode="auto">
              <a:xfrm>
                <a:off x="3968" y="1298"/>
                <a:ext cx="67" cy="377"/>
                <a:chOff x="3968" y="1162"/>
                <a:chExt cx="67" cy="377"/>
              </a:xfrm>
            </p:grpSpPr>
            <p:sp>
              <p:nvSpPr>
                <p:cNvPr id="87168" name="Line 246"/>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69" name="Oval 247"/>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nvGrpSpPr>
              <p:cNvPr id="87162" name="Group 248"/>
              <p:cNvGrpSpPr>
                <a:grpSpLocks/>
              </p:cNvGrpSpPr>
              <p:nvPr/>
            </p:nvGrpSpPr>
            <p:grpSpPr bwMode="auto">
              <a:xfrm>
                <a:off x="4104" y="1298"/>
                <a:ext cx="67" cy="377"/>
                <a:chOff x="3968" y="1162"/>
                <a:chExt cx="67" cy="377"/>
              </a:xfrm>
            </p:grpSpPr>
            <p:sp>
              <p:nvSpPr>
                <p:cNvPr id="87166" name="Line 249"/>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67" name="Oval 250"/>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nvGrpSpPr>
              <p:cNvPr id="87163" name="Group 251"/>
              <p:cNvGrpSpPr>
                <a:grpSpLocks/>
              </p:cNvGrpSpPr>
              <p:nvPr/>
            </p:nvGrpSpPr>
            <p:grpSpPr bwMode="auto">
              <a:xfrm>
                <a:off x="4240" y="1298"/>
                <a:ext cx="67" cy="377"/>
                <a:chOff x="3968" y="1162"/>
                <a:chExt cx="67" cy="377"/>
              </a:xfrm>
            </p:grpSpPr>
            <p:sp>
              <p:nvSpPr>
                <p:cNvPr id="87164" name="Line 252"/>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65" name="Oval 253"/>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p>
                  <a:endParaRPr lang="en-AU">
                    <a:latin typeface="Arial" charset="0"/>
                  </a:endParaRPr>
                </a:p>
              </p:txBody>
            </p:sp>
          </p:grpSp>
        </p:grpSp>
        <p:grpSp>
          <p:nvGrpSpPr>
            <p:cNvPr id="87156" name="Group 254"/>
            <p:cNvGrpSpPr>
              <a:grpSpLocks/>
            </p:cNvGrpSpPr>
            <p:nvPr/>
          </p:nvGrpSpPr>
          <p:grpSpPr bwMode="auto">
            <a:xfrm>
              <a:off x="1108" y="3114"/>
              <a:ext cx="556" cy="240"/>
              <a:chOff x="3334" y="1071"/>
              <a:chExt cx="556" cy="240"/>
            </a:xfrm>
          </p:grpSpPr>
          <p:sp>
            <p:nvSpPr>
              <p:cNvPr id="87157" name="Rectangle 255"/>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grpSp>
            <p:nvGrpSpPr>
              <p:cNvPr id="87158" name="Group 256"/>
              <p:cNvGrpSpPr>
                <a:grpSpLocks/>
              </p:cNvGrpSpPr>
              <p:nvPr/>
            </p:nvGrpSpPr>
            <p:grpSpPr bwMode="auto">
              <a:xfrm>
                <a:off x="3334" y="1129"/>
                <a:ext cx="144" cy="123"/>
                <a:chOff x="3334" y="1092"/>
                <a:chExt cx="144" cy="123"/>
              </a:xfrm>
            </p:grpSpPr>
            <p:sp>
              <p:nvSpPr>
                <p:cNvPr id="87159" name="Rectangle 257"/>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sp>
              <p:nvSpPr>
                <p:cNvPr id="87160" name="Rectangle 258"/>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p>
                  <a:endParaRPr lang="en-AU">
                    <a:latin typeface="Arial" charset="0"/>
                  </a:endParaRPr>
                </a:p>
              </p:txBody>
            </p:sp>
          </p:grpSp>
        </p:grpSp>
      </p:grpSp>
      <p:cxnSp>
        <p:nvCxnSpPr>
          <p:cNvPr id="660739" name="AutoShape 259"/>
          <p:cNvCxnSpPr>
            <a:cxnSpLocks noChangeShapeType="1"/>
          </p:cNvCxnSpPr>
          <p:nvPr/>
        </p:nvCxnSpPr>
        <p:spPr bwMode="auto">
          <a:xfrm rot="5400000">
            <a:off x="2704306" y="578644"/>
            <a:ext cx="377825" cy="1277938"/>
          </a:xfrm>
          <a:prstGeom prst="curvedConnector3">
            <a:avLst>
              <a:gd name="adj1" fmla="val 4789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40" name="AutoShape 260"/>
          <p:cNvCxnSpPr>
            <a:cxnSpLocks noChangeShapeType="1"/>
          </p:cNvCxnSpPr>
          <p:nvPr/>
        </p:nvCxnSpPr>
        <p:spPr bwMode="auto">
          <a:xfrm rot="16200000" flipH="1">
            <a:off x="4887912" y="528638"/>
            <a:ext cx="454025" cy="1276350"/>
          </a:xfrm>
          <a:prstGeom prst="curvedConnector3">
            <a:avLst>
              <a:gd name="adj1" fmla="val 5804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60741" name="Line 261"/>
          <p:cNvSpPr>
            <a:spLocks noChangeShapeType="1"/>
          </p:cNvSpPr>
          <p:nvPr/>
        </p:nvSpPr>
        <p:spPr bwMode="auto">
          <a:xfrm>
            <a:off x="4057650" y="12065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1" name="Group 262"/>
          <p:cNvGrpSpPr>
            <a:grpSpLocks/>
          </p:cNvGrpSpPr>
          <p:nvPr/>
        </p:nvGrpSpPr>
        <p:grpSpPr bwMode="auto">
          <a:xfrm>
            <a:off x="3294063" y="1257300"/>
            <a:ext cx="1655762" cy="976313"/>
            <a:chOff x="2103" y="910"/>
            <a:chExt cx="1043" cy="615"/>
          </a:xfrm>
        </p:grpSpPr>
        <p:sp>
          <p:nvSpPr>
            <p:cNvPr id="87139" name="Oval 263"/>
            <p:cNvSpPr>
              <a:spLocks noChangeArrowheads="1"/>
            </p:cNvSpPr>
            <p:nvPr/>
          </p:nvSpPr>
          <p:spPr bwMode="auto">
            <a:xfrm>
              <a:off x="2103" y="1027"/>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grpSp>
          <p:nvGrpSpPr>
            <p:cNvPr id="87140" name="Group 264"/>
            <p:cNvGrpSpPr>
              <a:grpSpLocks/>
            </p:cNvGrpSpPr>
            <p:nvPr/>
          </p:nvGrpSpPr>
          <p:grpSpPr bwMode="auto">
            <a:xfrm>
              <a:off x="2234" y="1085"/>
              <a:ext cx="781" cy="383"/>
              <a:chOff x="1551" y="770"/>
              <a:chExt cx="781" cy="383"/>
            </a:xfrm>
          </p:grpSpPr>
          <p:sp>
            <p:nvSpPr>
              <p:cNvPr id="660745" name="Oval 265"/>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87143" name="Line 266"/>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44" name="Line 267"/>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45" name="Line 268"/>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46" name="Line 269"/>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47" name="Line 270"/>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48" name="Line 271"/>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87149" name="Line 272"/>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150" name="Oval 273"/>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p>
                <a:endParaRPr lang="en-AU">
                  <a:latin typeface="Arial" charset="0"/>
                </a:endParaRPr>
              </a:p>
            </p:txBody>
          </p:sp>
          <p:sp>
            <p:nvSpPr>
              <p:cNvPr id="660754" name="Oval 274"/>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55" name="Oval 275"/>
              <p:cNvSpPr>
                <a:spLocks noChangeArrowheads="1"/>
              </p:cNvSpPr>
              <p:nvPr/>
            </p:nvSpPr>
            <p:spPr bwMode="auto">
              <a:xfrm rot="10696554">
                <a:off x="1728" y="1073"/>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56" name="Oval 276"/>
              <p:cNvSpPr>
                <a:spLocks noChangeArrowheads="1"/>
              </p:cNvSpPr>
              <p:nvPr/>
            </p:nvSpPr>
            <p:spPr bwMode="auto">
              <a:xfrm rot="10696554">
                <a:off x="1746" y="770"/>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57" name="Oval 277"/>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grpSp>
        <p:sp>
          <p:nvSpPr>
            <p:cNvPr id="660758" name="Rectangle 278"/>
            <p:cNvSpPr>
              <a:spLocks noChangeArrowheads="1"/>
            </p:cNvSpPr>
            <p:nvPr/>
          </p:nvSpPr>
          <p:spPr bwMode="auto">
            <a:xfrm>
              <a:off x="2104" y="910"/>
              <a:ext cx="1031" cy="231"/>
            </a:xfrm>
            <a:prstGeom prst="rect">
              <a:avLst/>
            </a:prstGeom>
            <a:noFill/>
            <a:ln w="9525">
              <a:noFill/>
              <a:miter lim="800000"/>
              <a:headEnd/>
              <a:tailEnd/>
            </a:ln>
            <a:effectLst/>
          </p:spPr>
          <p:txBody>
            <a:bodyPr wrap="none">
              <a:spAutoFit/>
            </a:bodyPr>
            <a:lstStyle/>
            <a:p>
              <a:pPr eaLnBrk="0" hangingPunct="0">
                <a:defRPr/>
              </a:pPr>
              <a:r>
                <a:rPr lang="en-GB" sz="1800">
                  <a:solidFill>
                    <a:schemeClr val="tx1"/>
                  </a:solidFill>
                  <a:latin typeface="Arial" charset="0"/>
                </a:rPr>
                <a:t> </a:t>
              </a:r>
              <a:r>
                <a:rPr lang="en-GB" sz="1200" i="1">
                  <a:solidFill>
                    <a:schemeClr val="tx1"/>
                  </a:solidFill>
                  <a:effectLst>
                    <a:outerShdw blurRad="38100" dist="38100" dir="2700000" algn="tl">
                      <a:srgbClr val="DDDDDD"/>
                    </a:outerShdw>
                  </a:effectLst>
                  <a:latin typeface="Arial" charset="0"/>
                </a:rPr>
                <a:t>Order Management</a:t>
              </a:r>
              <a:endParaRPr lang="en-GB" sz="1800">
                <a:solidFill>
                  <a:schemeClr val="tx1"/>
                </a:solidFill>
                <a:latin typeface="Arial" charset="0"/>
              </a:endParaRPr>
            </a:p>
          </p:txBody>
        </p:sp>
      </p:grpSp>
      <p:grpSp>
        <p:nvGrpSpPr>
          <p:cNvPr id="161" name="Group 279"/>
          <p:cNvGrpSpPr>
            <a:grpSpLocks/>
          </p:cNvGrpSpPr>
          <p:nvPr/>
        </p:nvGrpSpPr>
        <p:grpSpPr bwMode="auto">
          <a:xfrm>
            <a:off x="1349375" y="1333500"/>
            <a:ext cx="1655763" cy="900113"/>
            <a:chOff x="878" y="958"/>
            <a:chExt cx="1043" cy="567"/>
          </a:xfrm>
        </p:grpSpPr>
        <p:sp>
          <p:nvSpPr>
            <p:cNvPr id="87123" name="Oval 280"/>
            <p:cNvSpPr>
              <a:spLocks noChangeArrowheads="1"/>
            </p:cNvSpPr>
            <p:nvPr/>
          </p:nvSpPr>
          <p:spPr bwMode="auto">
            <a:xfrm>
              <a:off x="878" y="1027"/>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grpSp>
          <p:nvGrpSpPr>
            <p:cNvPr id="87124" name="Group 281"/>
            <p:cNvGrpSpPr>
              <a:grpSpLocks/>
            </p:cNvGrpSpPr>
            <p:nvPr/>
          </p:nvGrpSpPr>
          <p:grpSpPr bwMode="auto">
            <a:xfrm>
              <a:off x="1009" y="1085"/>
              <a:ext cx="781" cy="383"/>
              <a:chOff x="1551" y="770"/>
              <a:chExt cx="781" cy="383"/>
            </a:xfrm>
          </p:grpSpPr>
          <p:sp>
            <p:nvSpPr>
              <p:cNvPr id="660762" name="Oval 282"/>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87127" name="Line 283"/>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28" name="Line 284"/>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29" name="Line 285"/>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30" name="Line 286"/>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31" name="Line 287"/>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32" name="Line 288"/>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87133" name="Line 289"/>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134" name="Oval 290"/>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p>
                <a:endParaRPr lang="en-AU">
                  <a:latin typeface="Arial" charset="0"/>
                </a:endParaRPr>
              </a:p>
            </p:txBody>
          </p:sp>
          <p:sp>
            <p:nvSpPr>
              <p:cNvPr id="660771" name="Oval 291"/>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72" name="Oval 292"/>
              <p:cNvSpPr>
                <a:spLocks noChangeArrowheads="1"/>
              </p:cNvSpPr>
              <p:nvPr/>
            </p:nvSpPr>
            <p:spPr bwMode="auto">
              <a:xfrm rot="10696554">
                <a:off x="1728" y="1073"/>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73" name="Oval 293"/>
              <p:cNvSpPr>
                <a:spLocks noChangeArrowheads="1"/>
              </p:cNvSpPr>
              <p:nvPr/>
            </p:nvSpPr>
            <p:spPr bwMode="auto">
              <a:xfrm rot="10696554">
                <a:off x="1746" y="770"/>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74" name="Oval 294"/>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grpSp>
        <p:sp>
          <p:nvSpPr>
            <p:cNvPr id="660775" name="Rectangle 295"/>
            <p:cNvSpPr>
              <a:spLocks noChangeArrowheads="1"/>
            </p:cNvSpPr>
            <p:nvPr/>
          </p:nvSpPr>
          <p:spPr bwMode="auto">
            <a:xfrm>
              <a:off x="1056" y="958"/>
              <a:ext cx="665" cy="173"/>
            </a:xfrm>
            <a:prstGeom prst="rect">
              <a:avLst/>
            </a:prstGeom>
            <a:noFill/>
            <a:ln w="9525">
              <a:noFill/>
              <a:miter lim="800000"/>
              <a:headEnd/>
              <a:tailEnd/>
            </a:ln>
            <a:effectLst/>
          </p:spPr>
          <p:txBody>
            <a:bodyPr wrap="none">
              <a:spAutoFit/>
            </a:bodyPr>
            <a:lstStyle/>
            <a:p>
              <a:pPr eaLnBrk="0" hangingPunct="0">
                <a:defRPr/>
              </a:pPr>
              <a:r>
                <a:rPr lang="en-GB" sz="1200" i="1">
                  <a:solidFill>
                    <a:schemeClr val="tx1"/>
                  </a:solidFill>
                  <a:effectLst>
                    <a:outerShdw blurRad="38100" dist="38100" dir="2700000" algn="tl">
                      <a:srgbClr val="DDDDDD"/>
                    </a:outerShdw>
                  </a:effectLst>
                  <a:latin typeface="Arial" charset="0"/>
                </a:rPr>
                <a:t>Purchasing </a:t>
              </a:r>
            </a:p>
          </p:txBody>
        </p:sp>
      </p:grpSp>
      <p:grpSp>
        <p:nvGrpSpPr>
          <p:cNvPr id="163" name="Group 296"/>
          <p:cNvGrpSpPr>
            <a:grpSpLocks/>
          </p:cNvGrpSpPr>
          <p:nvPr/>
        </p:nvGrpSpPr>
        <p:grpSpPr bwMode="auto">
          <a:xfrm>
            <a:off x="5238750" y="1333500"/>
            <a:ext cx="1655763" cy="900113"/>
            <a:chOff x="3328" y="958"/>
            <a:chExt cx="1043" cy="567"/>
          </a:xfrm>
        </p:grpSpPr>
        <p:sp>
          <p:nvSpPr>
            <p:cNvPr id="87107" name="Oval 297"/>
            <p:cNvSpPr>
              <a:spLocks noChangeArrowheads="1"/>
            </p:cNvSpPr>
            <p:nvPr/>
          </p:nvSpPr>
          <p:spPr bwMode="auto">
            <a:xfrm>
              <a:off x="3328" y="1027"/>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grpSp>
          <p:nvGrpSpPr>
            <p:cNvPr id="87108" name="Group 298"/>
            <p:cNvGrpSpPr>
              <a:grpSpLocks/>
            </p:cNvGrpSpPr>
            <p:nvPr/>
          </p:nvGrpSpPr>
          <p:grpSpPr bwMode="auto">
            <a:xfrm>
              <a:off x="3459" y="1085"/>
              <a:ext cx="781" cy="383"/>
              <a:chOff x="1551" y="770"/>
              <a:chExt cx="781" cy="383"/>
            </a:xfrm>
          </p:grpSpPr>
          <p:sp>
            <p:nvSpPr>
              <p:cNvPr id="660779" name="Oval 299"/>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87111" name="Line 300"/>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12" name="Line 301"/>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13" name="Line 302"/>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14" name="Line 303"/>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15" name="Line 304"/>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7116" name="Line 305"/>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87117" name="Line 306"/>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118" name="Oval 307"/>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p>
                <a:endParaRPr lang="en-AU">
                  <a:latin typeface="Arial" charset="0"/>
                </a:endParaRPr>
              </a:p>
            </p:txBody>
          </p:sp>
          <p:sp>
            <p:nvSpPr>
              <p:cNvPr id="660788" name="Oval 308"/>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89" name="Oval 309"/>
              <p:cNvSpPr>
                <a:spLocks noChangeArrowheads="1"/>
              </p:cNvSpPr>
              <p:nvPr/>
            </p:nvSpPr>
            <p:spPr bwMode="auto">
              <a:xfrm rot="10696554">
                <a:off x="1728" y="1073"/>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90" name="Oval 310"/>
              <p:cNvSpPr>
                <a:spLocks noChangeArrowheads="1"/>
              </p:cNvSpPr>
              <p:nvPr/>
            </p:nvSpPr>
            <p:spPr bwMode="auto">
              <a:xfrm rot="10696554">
                <a:off x="1746" y="770"/>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sp>
            <p:nvSpPr>
              <p:cNvPr id="660791" name="Oval 311"/>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en-AU" dirty="0">
                  <a:latin typeface="Arial"/>
                  <a:ea typeface="ＭＳ Ｐゴシック" pitchFamily="-106" charset="-128"/>
                  <a:cs typeface="ＭＳ Ｐゴシック" pitchFamily="-106" charset="-128"/>
                </a:endParaRPr>
              </a:p>
            </p:txBody>
          </p:sp>
        </p:grpSp>
        <p:sp>
          <p:nvSpPr>
            <p:cNvPr id="660792" name="Rectangle 312"/>
            <p:cNvSpPr>
              <a:spLocks noChangeArrowheads="1"/>
            </p:cNvSpPr>
            <p:nvPr/>
          </p:nvSpPr>
          <p:spPr bwMode="auto">
            <a:xfrm>
              <a:off x="3544" y="958"/>
              <a:ext cx="548" cy="173"/>
            </a:xfrm>
            <a:prstGeom prst="rect">
              <a:avLst/>
            </a:prstGeom>
            <a:noFill/>
            <a:ln w="9525">
              <a:noFill/>
              <a:miter lim="800000"/>
              <a:headEnd/>
              <a:tailEnd/>
            </a:ln>
            <a:effectLst/>
          </p:spPr>
          <p:txBody>
            <a:bodyPr wrap="none">
              <a:spAutoFit/>
            </a:bodyPr>
            <a:lstStyle/>
            <a:p>
              <a:pPr eaLnBrk="0" hangingPunct="0">
                <a:defRPr/>
              </a:pPr>
              <a:r>
                <a:rPr lang="en-GB" sz="1200" i="1">
                  <a:solidFill>
                    <a:schemeClr val="tx1"/>
                  </a:solidFill>
                  <a:effectLst>
                    <a:outerShdw blurRad="38100" dist="38100" dir="2700000" algn="tl">
                      <a:srgbClr val="DDDDDD"/>
                    </a:outerShdw>
                  </a:effectLst>
                  <a:latin typeface="Arial" charset="0"/>
                </a:rPr>
                <a:t>Inventory</a:t>
              </a:r>
            </a:p>
          </p:txBody>
        </p:sp>
      </p:grpSp>
      <p:cxnSp>
        <p:nvCxnSpPr>
          <p:cNvPr id="660793" name="AutoShape 313"/>
          <p:cNvCxnSpPr>
            <a:cxnSpLocks noChangeShapeType="1"/>
          </p:cNvCxnSpPr>
          <p:nvPr/>
        </p:nvCxnSpPr>
        <p:spPr bwMode="auto">
          <a:xfrm rot="5400000">
            <a:off x="1907381" y="3317082"/>
            <a:ext cx="496887" cy="488950"/>
          </a:xfrm>
          <a:prstGeom prst="curvedConnector3">
            <a:avLst>
              <a:gd name="adj1" fmla="val 5750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94" name="AutoShape 314"/>
          <p:cNvCxnSpPr>
            <a:cxnSpLocks noChangeShapeType="1"/>
          </p:cNvCxnSpPr>
          <p:nvPr/>
        </p:nvCxnSpPr>
        <p:spPr bwMode="auto">
          <a:xfrm rot="16200000" flipH="1">
            <a:off x="2443163" y="3227387"/>
            <a:ext cx="647700" cy="5683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95" name="AutoShape 315"/>
          <p:cNvCxnSpPr>
            <a:cxnSpLocks noChangeShapeType="1"/>
          </p:cNvCxnSpPr>
          <p:nvPr/>
        </p:nvCxnSpPr>
        <p:spPr bwMode="auto">
          <a:xfrm rot="16200000" flipH="1">
            <a:off x="3683000" y="2771776"/>
            <a:ext cx="503237" cy="1712912"/>
          </a:xfrm>
          <a:prstGeom prst="curvedConnector3">
            <a:avLst>
              <a:gd name="adj1" fmla="val 4258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96" name="AutoShape 316"/>
          <p:cNvCxnSpPr>
            <a:cxnSpLocks noChangeShapeType="1"/>
          </p:cNvCxnSpPr>
          <p:nvPr/>
        </p:nvCxnSpPr>
        <p:spPr bwMode="auto">
          <a:xfrm rot="16200000" flipH="1">
            <a:off x="4943476" y="3322637"/>
            <a:ext cx="531812" cy="461963"/>
          </a:xfrm>
          <a:prstGeom prst="curvedConnector3">
            <a:avLst>
              <a:gd name="adj1" fmla="val 4985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97" name="AutoShape 317"/>
          <p:cNvCxnSpPr>
            <a:cxnSpLocks noChangeShapeType="1"/>
          </p:cNvCxnSpPr>
          <p:nvPr/>
        </p:nvCxnSpPr>
        <p:spPr bwMode="auto">
          <a:xfrm rot="16200000" flipH="1">
            <a:off x="5578475" y="3228975"/>
            <a:ext cx="684213" cy="627063"/>
          </a:xfrm>
          <a:prstGeom prst="curvedConnector3">
            <a:avLst>
              <a:gd name="adj1" fmla="val 4060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98" name="AutoShape 318"/>
          <p:cNvCxnSpPr>
            <a:cxnSpLocks noChangeShapeType="1"/>
          </p:cNvCxnSpPr>
          <p:nvPr/>
        </p:nvCxnSpPr>
        <p:spPr bwMode="auto">
          <a:xfrm rot="5400000">
            <a:off x="3952876" y="3319462"/>
            <a:ext cx="608012" cy="500063"/>
          </a:xfrm>
          <a:prstGeom prst="curvedConnector3">
            <a:avLst>
              <a:gd name="adj1" fmla="val 5587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799" name="AutoShape 319"/>
          <p:cNvCxnSpPr>
            <a:cxnSpLocks noChangeShapeType="1"/>
          </p:cNvCxnSpPr>
          <p:nvPr/>
        </p:nvCxnSpPr>
        <p:spPr bwMode="auto">
          <a:xfrm>
            <a:off x="2711450" y="3060700"/>
            <a:ext cx="1835150" cy="911225"/>
          </a:xfrm>
          <a:prstGeom prst="curvedConnector3">
            <a:avLst>
              <a:gd name="adj1" fmla="val 7422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0800" name="AutoShape 320"/>
          <p:cNvCxnSpPr>
            <a:cxnSpLocks noChangeShapeType="1"/>
          </p:cNvCxnSpPr>
          <p:nvPr/>
        </p:nvCxnSpPr>
        <p:spPr bwMode="auto">
          <a:xfrm rot="16200000" flipH="1">
            <a:off x="3009901" y="3432175"/>
            <a:ext cx="423862" cy="312737"/>
          </a:xfrm>
          <a:prstGeom prst="curvedConnector3">
            <a:avLst>
              <a:gd name="adj1" fmla="val 4981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65" name="Group 321"/>
          <p:cNvGrpSpPr>
            <a:grpSpLocks/>
          </p:cNvGrpSpPr>
          <p:nvPr/>
        </p:nvGrpSpPr>
        <p:grpSpPr bwMode="auto">
          <a:xfrm>
            <a:off x="4078288" y="2438400"/>
            <a:ext cx="3744912" cy="1101725"/>
            <a:chOff x="2597" y="1654"/>
            <a:chExt cx="2359" cy="694"/>
          </a:xfrm>
        </p:grpSpPr>
        <p:sp>
          <p:nvSpPr>
            <p:cNvPr id="87105" name="Oval 322"/>
            <p:cNvSpPr>
              <a:spLocks noChangeArrowheads="1"/>
            </p:cNvSpPr>
            <p:nvPr/>
          </p:nvSpPr>
          <p:spPr bwMode="auto">
            <a:xfrm>
              <a:off x="2597" y="1872"/>
              <a:ext cx="1134"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sp>
          <p:nvSpPr>
            <p:cNvPr id="660803" name="Text Box 323"/>
            <p:cNvSpPr txBox="1">
              <a:spLocks noChangeArrowheads="1"/>
            </p:cNvSpPr>
            <p:nvPr/>
          </p:nvSpPr>
          <p:spPr bwMode="auto">
            <a:xfrm>
              <a:off x="3712" y="1654"/>
              <a:ext cx="1244" cy="694"/>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100" i="1" smtClean="0">
                  <a:solidFill>
                    <a:schemeClr val="tx1"/>
                  </a:solidFill>
                  <a:effectLst>
                    <a:outerShdw blurRad="38100" dist="38100" dir="2700000" algn="tl">
                      <a:srgbClr val="DDDDDD"/>
                    </a:outerShdw>
                  </a:effectLst>
                  <a:latin typeface="Arial" charset="0"/>
                </a:rPr>
                <a:t> create, modify, suspend, </a:t>
              </a:r>
            </a:p>
            <a:p>
              <a:pPr>
                <a:defRPr/>
              </a:pPr>
              <a:r>
                <a:rPr lang="en-GB" sz="1100" i="1" smtClean="0">
                  <a:solidFill>
                    <a:schemeClr val="tx1"/>
                  </a:solidFill>
                  <a:effectLst>
                    <a:outerShdw blurRad="38100" dist="38100" dir="2700000" algn="tl">
                      <a:srgbClr val="DDDDDD"/>
                    </a:outerShdw>
                  </a:effectLst>
                  <a:latin typeface="Arial" charset="0"/>
                </a:rPr>
                <a:t>   cancel orders,</a:t>
              </a:r>
            </a:p>
            <a:p>
              <a:pPr>
                <a:defRPr/>
              </a:pPr>
              <a:r>
                <a:rPr lang="en-GB" sz="1100" i="1" smtClean="0">
                  <a:solidFill>
                    <a:schemeClr val="tx1"/>
                  </a:solidFill>
                  <a:effectLst>
                    <a:outerShdw blurRad="38100" dist="38100" dir="2700000" algn="tl">
                      <a:srgbClr val="DDDDDD"/>
                    </a:outerShdw>
                  </a:effectLst>
                  <a:latin typeface="Arial" charset="0"/>
                </a:rPr>
                <a:t> schedule orders, </a:t>
              </a:r>
            </a:p>
            <a:p>
              <a:pPr>
                <a:defRPr/>
              </a:pPr>
              <a:r>
                <a:rPr lang="en-GB" sz="1100" i="1" smtClean="0">
                  <a:solidFill>
                    <a:schemeClr val="tx1"/>
                  </a:solidFill>
                  <a:effectLst>
                    <a:outerShdw blurRad="38100" dist="38100" dir="2700000" algn="tl">
                      <a:srgbClr val="DDDDDD"/>
                    </a:outerShdw>
                  </a:effectLst>
                  <a:latin typeface="Arial" charset="0"/>
                </a:rPr>
                <a:t> create, modify, delete </a:t>
              </a:r>
            </a:p>
            <a:p>
              <a:pPr>
                <a:defRPr/>
              </a:pPr>
              <a:r>
                <a:rPr lang="en-GB" sz="1100" i="1" smtClean="0">
                  <a:solidFill>
                    <a:schemeClr val="tx1"/>
                  </a:solidFill>
                  <a:effectLst>
                    <a:outerShdw blurRad="38100" dist="38100" dir="2700000" algn="tl">
                      <a:srgbClr val="DDDDDD"/>
                    </a:outerShdw>
                  </a:effectLst>
                  <a:latin typeface="Arial" charset="0"/>
                </a:rPr>
                <a:t>   bulk orders,</a:t>
              </a:r>
            </a:p>
            <a:p>
              <a:pPr>
                <a:defRPr/>
              </a:pPr>
              <a:r>
                <a:rPr lang="en-GB" sz="1100" i="1" smtClean="0">
                  <a:solidFill>
                    <a:schemeClr val="tx1"/>
                  </a:solidFill>
                  <a:effectLst>
                    <a:outerShdw blurRad="38100" dist="38100" dir="2700000" algn="tl">
                      <a:srgbClr val="DDDDDD"/>
                    </a:outerShdw>
                  </a:effectLst>
                  <a:latin typeface="Arial" charset="0"/>
                </a:rPr>
                <a:t> order progress</a:t>
              </a:r>
            </a:p>
          </p:txBody>
        </p:sp>
      </p:grpSp>
      <p:sp>
        <p:nvSpPr>
          <p:cNvPr id="660804" name="Line 324"/>
          <p:cNvSpPr>
            <a:spLocks noChangeShapeType="1"/>
          </p:cNvSpPr>
          <p:nvPr/>
        </p:nvSpPr>
        <p:spPr bwMode="auto">
          <a:xfrm flipV="1">
            <a:off x="7637463" y="3481388"/>
            <a:ext cx="1470025" cy="6350"/>
          </a:xfrm>
          <a:prstGeom prst="line">
            <a:avLst/>
          </a:prstGeom>
          <a:noFill/>
          <a:ln w="9525">
            <a:solidFill>
              <a:srgbClr val="A7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6" name="Group 325"/>
          <p:cNvGrpSpPr>
            <a:grpSpLocks/>
          </p:cNvGrpSpPr>
          <p:nvPr/>
        </p:nvGrpSpPr>
        <p:grpSpPr bwMode="auto">
          <a:xfrm>
            <a:off x="844550" y="5419725"/>
            <a:ext cx="6340475" cy="1185863"/>
            <a:chOff x="560" y="3532"/>
            <a:chExt cx="3994" cy="747"/>
          </a:xfrm>
        </p:grpSpPr>
        <p:sp>
          <p:nvSpPr>
            <p:cNvPr id="87090" name="Rectangle 326"/>
            <p:cNvSpPr>
              <a:spLocks noChangeArrowheads="1"/>
            </p:cNvSpPr>
            <p:nvPr/>
          </p:nvSpPr>
          <p:spPr bwMode="auto">
            <a:xfrm>
              <a:off x="584" y="3566"/>
              <a:ext cx="3970" cy="701"/>
            </a:xfrm>
            <a:prstGeom prst="rect">
              <a:avLst/>
            </a:prstGeom>
            <a:solidFill>
              <a:srgbClr val="C1D4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atin typeface="Arial" charset="0"/>
              </a:endParaRPr>
            </a:p>
          </p:txBody>
        </p:sp>
        <p:sp>
          <p:nvSpPr>
            <p:cNvPr id="660807" name="Rectangle 327"/>
            <p:cNvSpPr>
              <a:spLocks noChangeArrowheads="1"/>
            </p:cNvSpPr>
            <p:nvPr/>
          </p:nvSpPr>
          <p:spPr bwMode="auto">
            <a:xfrm>
              <a:off x="2464" y="4102"/>
              <a:ext cx="516" cy="154"/>
            </a:xfrm>
            <a:prstGeom prst="rect">
              <a:avLst/>
            </a:prstGeom>
            <a:noFill/>
            <a:ln w="9525">
              <a:noFill/>
              <a:miter lim="800000"/>
              <a:headEnd/>
              <a:tailEnd/>
            </a:ln>
            <a:effectLst/>
          </p:spPr>
          <p:txBody>
            <a:bodyPr wrap="none">
              <a:spAutoFit/>
            </a:bodyPr>
            <a:lstStyle/>
            <a:p>
              <a:pPr algn="ctr" eaLnBrk="0" hangingPunct="0">
                <a:defRPr/>
              </a:pPr>
              <a:r>
                <a:rPr lang="en-US" sz="1000">
                  <a:solidFill>
                    <a:srgbClr val="4D4D4D"/>
                  </a:solidFill>
                  <a:effectLst>
                    <a:outerShdw blurRad="38100" dist="38100" dir="2700000" algn="tl">
                      <a:srgbClr val="DDDDDD"/>
                    </a:outerShdw>
                  </a:effectLst>
                  <a:latin typeface="Arial" charset="0"/>
                </a:rPr>
                <a:t>Databases</a:t>
              </a:r>
            </a:p>
          </p:txBody>
        </p:sp>
        <p:sp>
          <p:nvSpPr>
            <p:cNvPr id="660808" name="Rectangle 328"/>
            <p:cNvSpPr>
              <a:spLocks noChangeArrowheads="1"/>
            </p:cNvSpPr>
            <p:nvPr/>
          </p:nvSpPr>
          <p:spPr bwMode="auto">
            <a:xfrm>
              <a:off x="3134" y="4012"/>
              <a:ext cx="596" cy="250"/>
            </a:xfrm>
            <a:prstGeom prst="rect">
              <a:avLst/>
            </a:prstGeom>
            <a:noFill/>
            <a:ln w="9525">
              <a:noFill/>
              <a:miter lim="800000"/>
              <a:headEnd/>
              <a:tailEnd/>
            </a:ln>
            <a:effectLst/>
          </p:spPr>
          <p:txBody>
            <a:bodyPr wrap="none">
              <a:spAutoFit/>
            </a:bodyPr>
            <a:lstStyle/>
            <a:p>
              <a:pPr algn="ctr" eaLnBrk="0" hangingPunct="0">
                <a:defRPr/>
              </a:pPr>
              <a:r>
                <a:rPr lang="en-US" sz="1000">
                  <a:solidFill>
                    <a:srgbClr val="4D4D4D"/>
                  </a:solidFill>
                  <a:effectLst>
                    <a:outerShdw blurRad="38100" dist="38100" dir="2700000" algn="tl">
                      <a:srgbClr val="DDDDDD"/>
                    </a:outerShdw>
                  </a:effectLst>
                  <a:latin typeface="Arial" charset="0"/>
                </a:rPr>
                <a:t>Packaged</a:t>
              </a:r>
              <a:br>
                <a:rPr lang="en-US" sz="1000">
                  <a:solidFill>
                    <a:srgbClr val="4D4D4D"/>
                  </a:solidFill>
                  <a:effectLst>
                    <a:outerShdw blurRad="38100" dist="38100" dir="2700000" algn="tl">
                      <a:srgbClr val="DDDDDD"/>
                    </a:outerShdw>
                  </a:effectLst>
                  <a:latin typeface="Arial" charset="0"/>
                </a:rPr>
              </a:br>
              <a:r>
                <a:rPr lang="en-US" sz="1000">
                  <a:solidFill>
                    <a:srgbClr val="4D4D4D"/>
                  </a:solidFill>
                  <a:effectLst>
                    <a:outerShdw blurRad="38100" dist="38100" dir="2700000" algn="tl">
                      <a:srgbClr val="DDDDDD"/>
                    </a:outerShdw>
                  </a:effectLst>
                  <a:latin typeface="Arial" charset="0"/>
                </a:rPr>
                <a:t>Applications</a:t>
              </a:r>
            </a:p>
          </p:txBody>
        </p:sp>
        <p:sp>
          <p:nvSpPr>
            <p:cNvPr id="660809" name="Rectangle 329"/>
            <p:cNvSpPr>
              <a:spLocks noChangeArrowheads="1"/>
            </p:cNvSpPr>
            <p:nvPr/>
          </p:nvSpPr>
          <p:spPr bwMode="auto">
            <a:xfrm>
              <a:off x="3885" y="4012"/>
              <a:ext cx="596" cy="250"/>
            </a:xfrm>
            <a:prstGeom prst="rect">
              <a:avLst/>
            </a:prstGeom>
            <a:noFill/>
            <a:ln w="9525">
              <a:noFill/>
              <a:miter lim="800000"/>
              <a:headEnd/>
              <a:tailEnd/>
            </a:ln>
            <a:effectLst/>
          </p:spPr>
          <p:txBody>
            <a:bodyPr wrap="none">
              <a:spAutoFit/>
            </a:bodyPr>
            <a:lstStyle/>
            <a:p>
              <a:pPr algn="ctr" eaLnBrk="0" hangingPunct="0">
                <a:defRPr/>
              </a:pPr>
              <a:r>
                <a:rPr lang="en-US" sz="1000">
                  <a:solidFill>
                    <a:srgbClr val="4D4D4D"/>
                  </a:solidFill>
                  <a:effectLst>
                    <a:outerShdw blurRad="38100" dist="38100" dir="2700000" algn="tl">
                      <a:srgbClr val="DDDDDD"/>
                    </a:outerShdw>
                  </a:effectLst>
                  <a:latin typeface="Arial" charset="0"/>
                </a:rPr>
                <a:t>Legacy</a:t>
              </a:r>
              <a:br>
                <a:rPr lang="en-US" sz="1000">
                  <a:solidFill>
                    <a:srgbClr val="4D4D4D"/>
                  </a:solidFill>
                  <a:effectLst>
                    <a:outerShdw blurRad="38100" dist="38100" dir="2700000" algn="tl">
                      <a:srgbClr val="DDDDDD"/>
                    </a:outerShdw>
                  </a:effectLst>
                  <a:latin typeface="Arial" charset="0"/>
                </a:rPr>
              </a:br>
              <a:r>
                <a:rPr lang="en-US" sz="1000">
                  <a:solidFill>
                    <a:srgbClr val="4D4D4D"/>
                  </a:solidFill>
                  <a:effectLst>
                    <a:outerShdw blurRad="38100" dist="38100" dir="2700000" algn="tl">
                      <a:srgbClr val="DDDDDD"/>
                    </a:outerShdw>
                  </a:effectLst>
                  <a:latin typeface="Arial" charset="0"/>
                </a:rPr>
                <a:t>Applications</a:t>
              </a:r>
            </a:p>
          </p:txBody>
        </p:sp>
        <p:sp>
          <p:nvSpPr>
            <p:cNvPr id="660810" name="Text Box 330"/>
            <p:cNvSpPr txBox="1">
              <a:spLocks noChangeArrowheads="1"/>
            </p:cNvSpPr>
            <p:nvPr/>
          </p:nvSpPr>
          <p:spPr bwMode="auto">
            <a:xfrm>
              <a:off x="1721" y="4012"/>
              <a:ext cx="280" cy="154"/>
            </a:xfrm>
            <a:prstGeom prst="rect">
              <a:avLst/>
            </a:prstGeom>
            <a:noFill/>
            <a:ln w="9525">
              <a:noFill/>
              <a:miter lim="800000"/>
              <a:headEnd/>
              <a:tailEnd/>
            </a:ln>
            <a:effectLst/>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a:defRPr/>
              </a:pPr>
              <a:r>
                <a:rPr lang="en-US" sz="1000" smtClean="0">
                  <a:solidFill>
                    <a:srgbClr val="4D4D4D"/>
                  </a:solidFill>
                  <a:effectLst>
                    <a:outerShdw blurRad="38100" dist="38100" dir="2700000" algn="tl">
                      <a:srgbClr val="DDDDDD"/>
                    </a:outerShdw>
                  </a:effectLst>
                  <a:latin typeface="Arial" charset="0"/>
                </a:rPr>
                <a:t>ERP</a:t>
              </a:r>
            </a:p>
          </p:txBody>
        </p:sp>
        <p:sp>
          <p:nvSpPr>
            <p:cNvPr id="660811" name="Rectangle 331"/>
            <p:cNvSpPr>
              <a:spLocks noChangeArrowheads="1"/>
            </p:cNvSpPr>
            <p:nvPr/>
          </p:nvSpPr>
          <p:spPr bwMode="auto">
            <a:xfrm>
              <a:off x="899" y="4028"/>
              <a:ext cx="320" cy="154"/>
            </a:xfrm>
            <a:prstGeom prst="rect">
              <a:avLst/>
            </a:prstGeom>
            <a:noFill/>
            <a:ln w="9525">
              <a:noFill/>
              <a:miter lim="800000"/>
              <a:headEnd/>
              <a:tailEnd/>
            </a:ln>
            <a:effectLst/>
          </p:spPr>
          <p:txBody>
            <a:bodyPr wrap="none">
              <a:spAutoFit/>
            </a:bodyPr>
            <a:lstStyle/>
            <a:p>
              <a:pPr algn="ctr" eaLnBrk="0" hangingPunct="0">
                <a:defRPr/>
              </a:pPr>
              <a:r>
                <a:rPr lang="en-US" sz="1000">
                  <a:solidFill>
                    <a:srgbClr val="4D4D4D"/>
                  </a:solidFill>
                  <a:effectLst>
                    <a:outerShdw blurRad="38100" dist="38100" dir="2700000" algn="tl">
                      <a:srgbClr val="DDDDDD"/>
                    </a:outerShdw>
                  </a:effectLst>
                  <a:latin typeface="Arial" charset="0"/>
                </a:rPr>
                <a:t> CRM</a:t>
              </a:r>
            </a:p>
          </p:txBody>
        </p:sp>
        <p:pic>
          <p:nvPicPr>
            <p:cNvPr id="87096" name="Picture 332" descr="dell poweredge 2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 y="3567"/>
              <a:ext cx="3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97" name="Picture 3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 y="3567"/>
              <a:ext cx="624"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98" name="Picture 3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 y="3683"/>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60815" name="Text Box 335"/>
            <p:cNvSpPr txBox="1">
              <a:spLocks noChangeArrowheads="1"/>
            </p:cNvSpPr>
            <p:nvPr/>
          </p:nvSpPr>
          <p:spPr bwMode="auto">
            <a:xfrm>
              <a:off x="560" y="4105"/>
              <a:ext cx="1369" cy="174"/>
            </a:xfrm>
            <a:prstGeom prst="rect">
              <a:avLst/>
            </a:prstGeom>
            <a:noFill/>
            <a:ln w="9525">
              <a:noFill/>
              <a:miter lim="800000"/>
              <a:headEnd/>
              <a:tailEnd/>
            </a:ln>
            <a:effectLst/>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200" i="1" smtClean="0">
                  <a:solidFill>
                    <a:schemeClr val="tx1"/>
                  </a:solidFill>
                  <a:effectLst>
                    <a:outerShdw blurRad="38100" dist="38100" dir="2700000" algn="tl">
                      <a:srgbClr val="DDDDDD"/>
                    </a:outerShdw>
                  </a:effectLst>
                  <a:latin typeface="Arial" charset="0"/>
                </a:rPr>
                <a:t>Operational Systems - reuse</a:t>
              </a:r>
            </a:p>
          </p:txBody>
        </p:sp>
        <p:pic>
          <p:nvPicPr>
            <p:cNvPr id="87100" name="Picture 336" descr="Dell Dimension Desktop Sept_2000 M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 y="3532"/>
              <a:ext cx="5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101" name="Group 337"/>
            <p:cNvGrpSpPr>
              <a:grpSpLocks/>
            </p:cNvGrpSpPr>
            <p:nvPr/>
          </p:nvGrpSpPr>
          <p:grpSpPr bwMode="auto">
            <a:xfrm>
              <a:off x="2442" y="3638"/>
              <a:ext cx="432" cy="480"/>
              <a:chOff x="2592" y="3504"/>
              <a:chExt cx="432" cy="480"/>
            </a:xfrm>
          </p:grpSpPr>
          <p:sp>
            <p:nvSpPr>
              <p:cNvPr id="87102" name="AutoShape 338"/>
              <p:cNvSpPr>
                <a:spLocks noChangeArrowheads="1"/>
              </p:cNvSpPr>
              <p:nvPr/>
            </p:nvSpPr>
            <p:spPr bwMode="auto">
              <a:xfrm>
                <a:off x="2592" y="3504"/>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sp>
            <p:nvSpPr>
              <p:cNvPr id="87103" name="AutoShape 339"/>
              <p:cNvSpPr>
                <a:spLocks noChangeArrowheads="1"/>
              </p:cNvSpPr>
              <p:nvPr/>
            </p:nvSpPr>
            <p:spPr bwMode="auto">
              <a:xfrm>
                <a:off x="2688" y="3600"/>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sp>
            <p:nvSpPr>
              <p:cNvPr id="87104" name="AutoShape 340"/>
              <p:cNvSpPr>
                <a:spLocks noChangeArrowheads="1"/>
              </p:cNvSpPr>
              <p:nvPr/>
            </p:nvSpPr>
            <p:spPr bwMode="auto">
              <a:xfrm>
                <a:off x="2784" y="3696"/>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latin typeface="Arial" charset="0"/>
                </a:endParaRPr>
              </a:p>
            </p:txBody>
          </p:sp>
        </p:grpSp>
      </p:grpSp>
      <p:grpSp>
        <p:nvGrpSpPr>
          <p:cNvPr id="168" name="Group 341"/>
          <p:cNvGrpSpPr>
            <a:grpSpLocks/>
          </p:cNvGrpSpPr>
          <p:nvPr/>
        </p:nvGrpSpPr>
        <p:grpSpPr bwMode="auto">
          <a:xfrm>
            <a:off x="7772400" y="457200"/>
            <a:ext cx="1058863" cy="2971800"/>
            <a:chOff x="4924" y="406"/>
            <a:chExt cx="667" cy="1872"/>
          </a:xfrm>
        </p:grpSpPr>
        <p:sp>
          <p:nvSpPr>
            <p:cNvPr id="87088" name="Line 342"/>
            <p:cNvSpPr>
              <a:spLocks noChangeShapeType="1"/>
            </p:cNvSpPr>
            <p:nvPr/>
          </p:nvSpPr>
          <p:spPr bwMode="auto">
            <a:xfrm>
              <a:off x="4924" y="406"/>
              <a:ext cx="0" cy="1872"/>
            </a:xfrm>
            <a:prstGeom prst="line">
              <a:avLst/>
            </a:prstGeom>
            <a:noFill/>
            <a:ln w="28575">
              <a:solidFill>
                <a:srgbClr val="A7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0823" name="Text Box 343"/>
            <p:cNvSpPr txBox="1">
              <a:spLocks noChangeArrowheads="1"/>
            </p:cNvSpPr>
            <p:nvPr/>
          </p:nvSpPr>
          <p:spPr bwMode="auto">
            <a:xfrm>
              <a:off x="5006" y="995"/>
              <a:ext cx="585" cy="407"/>
            </a:xfrm>
            <a:prstGeom prst="rect">
              <a:avLst/>
            </a:prstGeom>
            <a:noFill/>
            <a:ln w="9525">
              <a:noFill/>
              <a:miter lim="800000"/>
              <a:headEnd/>
              <a:tailEnd/>
            </a:ln>
            <a:effectLst/>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800" smtClean="0">
                  <a:solidFill>
                    <a:schemeClr val="tx1"/>
                  </a:solidFill>
                  <a:effectLst>
                    <a:outerShdw blurRad="38100" dist="38100" dir="2700000" algn="tl">
                      <a:srgbClr val="DDDDDD"/>
                    </a:outerShdw>
                  </a:effectLst>
                  <a:latin typeface="Arial" charset="0"/>
                </a:rPr>
                <a:t>Logical</a:t>
              </a:r>
            </a:p>
            <a:p>
              <a:pPr>
                <a:defRPr/>
              </a:pPr>
              <a:r>
                <a:rPr lang="en-GB" sz="1800" smtClean="0">
                  <a:solidFill>
                    <a:schemeClr val="tx1"/>
                  </a:solidFill>
                  <a:effectLst>
                    <a:outerShdw blurRad="38100" dist="38100" dir="2700000" algn="tl">
                      <a:srgbClr val="DDDDDD"/>
                    </a:outerShdw>
                  </a:effectLst>
                  <a:latin typeface="Arial" charset="0"/>
                </a:rPr>
                <a:t>View</a:t>
              </a:r>
            </a:p>
          </p:txBody>
        </p:sp>
      </p:grpSp>
      <p:grpSp>
        <p:nvGrpSpPr>
          <p:cNvPr id="169" name="Group 344"/>
          <p:cNvGrpSpPr>
            <a:grpSpLocks/>
          </p:cNvGrpSpPr>
          <p:nvPr/>
        </p:nvGrpSpPr>
        <p:grpSpPr bwMode="auto">
          <a:xfrm>
            <a:off x="7772400" y="3670300"/>
            <a:ext cx="1174750" cy="2971800"/>
            <a:chOff x="4924" y="2430"/>
            <a:chExt cx="740" cy="1872"/>
          </a:xfrm>
        </p:grpSpPr>
        <p:sp>
          <p:nvSpPr>
            <p:cNvPr id="87086" name="Line 345"/>
            <p:cNvSpPr>
              <a:spLocks noChangeShapeType="1"/>
            </p:cNvSpPr>
            <p:nvPr/>
          </p:nvSpPr>
          <p:spPr bwMode="auto">
            <a:xfrm>
              <a:off x="4924" y="2430"/>
              <a:ext cx="0" cy="1872"/>
            </a:xfrm>
            <a:prstGeom prst="line">
              <a:avLst/>
            </a:prstGeom>
            <a:noFill/>
            <a:ln w="28575">
              <a:solidFill>
                <a:srgbClr val="A7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0826" name="Text Box 346"/>
            <p:cNvSpPr txBox="1">
              <a:spLocks noChangeArrowheads="1"/>
            </p:cNvSpPr>
            <p:nvPr/>
          </p:nvSpPr>
          <p:spPr bwMode="auto">
            <a:xfrm>
              <a:off x="4998" y="3106"/>
              <a:ext cx="666" cy="407"/>
            </a:xfrm>
            <a:prstGeom prst="rect">
              <a:avLst/>
            </a:prstGeom>
            <a:noFill/>
            <a:ln w="9525">
              <a:noFill/>
              <a:miter lim="800000"/>
              <a:headEnd/>
              <a:tailEnd/>
            </a:ln>
            <a:effectLst/>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GB" sz="1800" smtClean="0">
                  <a:solidFill>
                    <a:schemeClr val="tx1"/>
                  </a:solidFill>
                  <a:effectLst>
                    <a:outerShdw blurRad="38100" dist="38100" dir="2700000" algn="tl">
                      <a:srgbClr val="DDDDDD"/>
                    </a:outerShdw>
                  </a:effectLst>
                  <a:latin typeface="Arial" charset="0"/>
                </a:rPr>
                <a:t>Physical</a:t>
              </a:r>
            </a:p>
            <a:p>
              <a:pPr>
                <a:defRPr/>
              </a:pPr>
              <a:r>
                <a:rPr lang="en-GB" sz="1800" smtClean="0">
                  <a:solidFill>
                    <a:schemeClr val="tx1"/>
                  </a:solidFill>
                  <a:effectLst>
                    <a:outerShdw blurRad="38100" dist="38100" dir="2700000" algn="tl">
                      <a:srgbClr val="DDDDDD"/>
                    </a:outerShdw>
                  </a:effectLst>
                  <a:latin typeface="Arial" charset="0"/>
                </a:rPr>
                <a:t>View</a:t>
              </a:r>
            </a:p>
          </p:txBody>
        </p:sp>
      </p:grpSp>
      <p:grpSp>
        <p:nvGrpSpPr>
          <p:cNvPr id="170" name="Group 347"/>
          <p:cNvGrpSpPr>
            <a:grpSpLocks/>
          </p:cNvGrpSpPr>
          <p:nvPr/>
        </p:nvGrpSpPr>
        <p:grpSpPr bwMode="auto">
          <a:xfrm>
            <a:off x="7226300" y="1978025"/>
            <a:ext cx="1930400" cy="1257300"/>
            <a:chOff x="4189" y="1215"/>
            <a:chExt cx="1216" cy="792"/>
          </a:xfrm>
        </p:grpSpPr>
        <p:sp>
          <p:nvSpPr>
            <p:cNvPr id="87084" name="AutoShape 348"/>
            <p:cNvSpPr>
              <a:spLocks/>
            </p:cNvSpPr>
            <p:nvPr/>
          </p:nvSpPr>
          <p:spPr bwMode="auto">
            <a:xfrm>
              <a:off x="4189" y="1215"/>
              <a:ext cx="624" cy="792"/>
            </a:xfrm>
            <a:prstGeom prst="rightBracket">
              <a:avLst>
                <a:gd name="adj" fmla="val 31889"/>
              </a:avLst>
            </a:prstGeom>
            <a:noFill/>
            <a:ln w="19050">
              <a:solidFill>
                <a:schemeClr val="tx1"/>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latin typeface="Arial" charset="0"/>
              </a:endParaRPr>
            </a:p>
          </p:txBody>
        </p:sp>
        <p:sp>
          <p:nvSpPr>
            <p:cNvPr id="87085" name="Text Box 349"/>
            <p:cNvSpPr txBox="1">
              <a:spLocks noChangeArrowheads="1"/>
            </p:cNvSpPr>
            <p:nvPr/>
          </p:nvSpPr>
          <p:spPr bwMode="auto">
            <a:xfrm>
              <a:off x="4526" y="1364"/>
              <a:ext cx="879" cy="4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1400">
                  <a:solidFill>
                    <a:srgbClr val="FF0000"/>
                  </a:solidFill>
                  <a:latin typeface="Arial" charset="0"/>
                </a:rPr>
                <a:t>Process </a:t>
              </a:r>
            </a:p>
            <a:p>
              <a:pPr eaLnBrk="0" hangingPunct="0"/>
              <a:r>
                <a:rPr lang="en-GB" sz="1400">
                  <a:solidFill>
                    <a:srgbClr val="FF0000"/>
                  </a:solidFill>
                  <a:latin typeface="Arial" charset="0"/>
                </a:rPr>
                <a:t>decomposition/</a:t>
              </a:r>
            </a:p>
            <a:p>
              <a:pPr eaLnBrk="0" hangingPunct="0"/>
              <a:r>
                <a:rPr lang="en-GB" sz="1400">
                  <a:solidFill>
                    <a:srgbClr val="FF0000"/>
                  </a:solidFill>
                  <a:latin typeface="Arial" charset="0"/>
                </a:rPr>
                <a:t>composition</a:t>
              </a:r>
            </a:p>
          </p:txBody>
        </p:sp>
      </p:grpSp>
      <p:grpSp>
        <p:nvGrpSpPr>
          <p:cNvPr id="171" name="Group 178"/>
          <p:cNvGrpSpPr>
            <a:grpSpLocks/>
          </p:cNvGrpSpPr>
          <p:nvPr/>
        </p:nvGrpSpPr>
        <p:grpSpPr bwMode="auto">
          <a:xfrm>
            <a:off x="1898650" y="963613"/>
            <a:ext cx="4451350" cy="5368925"/>
            <a:chOff x="1483" y="801"/>
            <a:chExt cx="2804" cy="3382"/>
          </a:xfrm>
        </p:grpSpPr>
        <p:pic>
          <p:nvPicPr>
            <p:cNvPr id="87082" name="Picture 1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3" y="801"/>
              <a:ext cx="2804" cy="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83" name="Text Box 174"/>
            <p:cNvSpPr txBox="1">
              <a:spLocks noChangeArrowheads="1"/>
            </p:cNvSpPr>
            <p:nvPr/>
          </p:nvSpPr>
          <p:spPr bwMode="auto">
            <a:xfrm>
              <a:off x="1698" y="1188"/>
              <a:ext cx="2157" cy="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FF0000"/>
                  </a:solidFill>
                  <a:latin typeface="Lucida Handwriting" charset="0"/>
                </a:rPr>
                <a:t>IMPORTANT QUESTIONS TO ASK:</a:t>
              </a:r>
              <a:br>
                <a:rPr lang="en-US" sz="1200">
                  <a:solidFill>
                    <a:srgbClr val="FF0000"/>
                  </a:solidFill>
                  <a:latin typeface="Lucida Handwriting" charset="0"/>
                </a:rPr>
              </a:br>
              <a:endParaRPr lang="en-US" sz="1200">
                <a:solidFill>
                  <a:schemeClr val="hlink"/>
                </a:solidFill>
                <a:latin typeface="Lucida Handwriting" charset="0"/>
              </a:endParaRPr>
            </a:p>
            <a:p>
              <a:pPr>
                <a:lnSpc>
                  <a:spcPct val="90000"/>
                </a:lnSpc>
              </a:pPr>
              <a:endParaRPr lang="en-US" sz="1200">
                <a:solidFill>
                  <a:schemeClr val="hlink"/>
                </a:solidFill>
                <a:latin typeface="Lucida Handwriting" charset="0"/>
              </a:endParaRPr>
            </a:p>
            <a:p>
              <a:pPr>
                <a:lnSpc>
                  <a:spcPct val="90000"/>
                </a:lnSpc>
              </a:pPr>
              <a:r>
                <a:rPr lang="en-US" sz="1200">
                  <a:solidFill>
                    <a:srgbClr val="0000FF"/>
                  </a:solidFill>
                  <a:latin typeface="Lucida Handwriting" charset="0"/>
                </a:rPr>
                <a:t>At which level of granularity do I identify business services?</a:t>
              </a:r>
            </a:p>
            <a:p>
              <a:pPr>
                <a:lnSpc>
                  <a:spcPct val="90000"/>
                </a:lnSpc>
              </a:pPr>
              <a:endParaRPr lang="en-US" sz="1200">
                <a:solidFill>
                  <a:srgbClr val="0000FF"/>
                </a:solidFill>
                <a:latin typeface="Lucida Handwriting" charset="0"/>
              </a:endParaRPr>
            </a:p>
            <a:p>
              <a:pPr>
                <a:lnSpc>
                  <a:spcPct val="90000"/>
                </a:lnSpc>
              </a:pPr>
              <a:r>
                <a:rPr lang="en-US" sz="1200">
                  <a:solidFill>
                    <a:srgbClr val="0000FF"/>
                  </a:solidFill>
                  <a:latin typeface="Lucida Handwriting" charset="0"/>
                </a:rPr>
                <a:t>Which operations does a business service support?</a:t>
              </a:r>
            </a:p>
            <a:p>
              <a:pPr>
                <a:lnSpc>
                  <a:spcPct val="90000"/>
                </a:lnSpc>
              </a:pPr>
              <a:endParaRPr lang="en-US" sz="1200">
                <a:solidFill>
                  <a:srgbClr val="0000FF"/>
                </a:solidFill>
                <a:latin typeface="Lucida Handwriting" charset="0"/>
              </a:endParaRPr>
            </a:p>
            <a:p>
              <a:pPr>
                <a:lnSpc>
                  <a:spcPct val="90000"/>
                </a:lnSpc>
              </a:pPr>
              <a:r>
                <a:rPr lang="en-US" sz="1200">
                  <a:solidFill>
                    <a:srgbClr val="0000FF"/>
                  </a:solidFill>
                  <a:latin typeface="Lucida Handwriting" charset="0"/>
                </a:rPr>
                <a:t>How do I compose/decompose business processes?</a:t>
              </a:r>
            </a:p>
            <a:p>
              <a:pPr>
                <a:lnSpc>
                  <a:spcPct val="90000"/>
                </a:lnSpc>
              </a:pPr>
              <a:endParaRPr lang="en-US" sz="1200">
                <a:solidFill>
                  <a:srgbClr val="0000FF"/>
                </a:solidFill>
                <a:latin typeface="Lucida Handwriting" charset="0"/>
              </a:endParaRPr>
            </a:p>
            <a:p>
              <a:pPr>
                <a:lnSpc>
                  <a:spcPct val="90000"/>
                </a:lnSpc>
              </a:pPr>
              <a:r>
                <a:rPr lang="en-US" sz="1200">
                  <a:solidFill>
                    <a:srgbClr val="0000FF"/>
                  </a:solidFill>
                  <a:latin typeface="Lucida Handwriting" charset="0"/>
                </a:rPr>
                <a:t>How do I achieve loose-coupling, reusability &amp; service cohesion?</a:t>
              </a:r>
            </a:p>
            <a:p>
              <a:pPr>
                <a:lnSpc>
                  <a:spcPct val="90000"/>
                </a:lnSpc>
              </a:pPr>
              <a:endParaRPr lang="en-US" sz="1200">
                <a:solidFill>
                  <a:srgbClr val="0000FF"/>
                </a:solidFill>
                <a:latin typeface="Lucida Handwriting" charset="0"/>
              </a:endParaRPr>
            </a:p>
            <a:p>
              <a:pPr>
                <a:lnSpc>
                  <a:spcPct val="90000"/>
                </a:lnSpc>
              </a:pPr>
              <a:r>
                <a:rPr lang="en-US" sz="1200">
                  <a:solidFill>
                    <a:srgbClr val="0000FF"/>
                  </a:solidFill>
                  <a:latin typeface="Lucida Handwriting" charset="0"/>
                </a:rPr>
                <a:t>Which infrastructural services do I need to realize business services?</a:t>
              </a:r>
            </a:p>
            <a:p>
              <a:pPr>
                <a:lnSpc>
                  <a:spcPct val="90000"/>
                </a:lnSpc>
              </a:pPr>
              <a:endParaRPr lang="en-US" sz="1200">
                <a:solidFill>
                  <a:srgbClr val="0000FF"/>
                </a:solidFill>
                <a:latin typeface="Lucida Handwriting" charset="0"/>
              </a:endParaRPr>
            </a:p>
            <a:p>
              <a:pPr>
                <a:lnSpc>
                  <a:spcPct val="90000"/>
                </a:lnSpc>
              </a:pPr>
              <a:r>
                <a:rPr lang="en-US" sz="1200">
                  <a:solidFill>
                    <a:srgbClr val="0000FF"/>
                  </a:solidFill>
                  <a:latin typeface="Lucida Handwriting" charset="0"/>
                </a:rPr>
                <a:t>Do I buy/lease/outsource new services? Or can I reuse my legacy resources?</a:t>
              </a:r>
            </a:p>
            <a:p>
              <a:pPr>
                <a:lnSpc>
                  <a:spcPct val="90000"/>
                </a:lnSpc>
              </a:pPr>
              <a:endParaRPr lang="en-US" sz="1200">
                <a:solidFill>
                  <a:srgbClr val="0000FF"/>
                </a:solidFill>
                <a:latin typeface="Lucida Handwriting" charset="0"/>
              </a:endParaRPr>
            </a:p>
            <a:p>
              <a:pPr>
                <a:lnSpc>
                  <a:spcPct val="90000"/>
                </a:lnSpc>
              </a:pPr>
              <a:r>
                <a:rPr lang="en-US" sz="1200">
                  <a:solidFill>
                    <a:srgbClr val="0000FF"/>
                  </a:solidFill>
                  <a:latin typeface="Lucida Handwriting" charset="0"/>
                </a:rPr>
                <a:t>How can I govern &amp; manage  the service development process?</a:t>
              </a:r>
            </a:p>
            <a:p>
              <a:pPr>
                <a:lnSpc>
                  <a:spcPct val="90000"/>
                </a:lnSpc>
              </a:pPr>
              <a:endParaRPr lang="en-US" sz="1200">
                <a:solidFill>
                  <a:schemeClr val="hlink"/>
                </a:solidFill>
                <a:latin typeface="Lucida Handwriting" charset="0"/>
              </a:endParaRPr>
            </a:p>
            <a:p>
              <a:pPr>
                <a:lnSpc>
                  <a:spcPct val="90000"/>
                </a:lnSpc>
              </a:pPr>
              <a:r>
                <a:rPr lang="en-US" sz="1200">
                  <a:solidFill>
                    <a:schemeClr val="hlink"/>
                  </a:solidFill>
                  <a:latin typeface="Lucida Handwriting" charset="0"/>
                </a:rPr>
                <a:t>….</a:t>
              </a:r>
            </a:p>
          </p:txBody>
        </p:sp>
      </p:grpSp>
      <p:sp>
        <p:nvSpPr>
          <p:cNvPr id="87080" name="Slide Number Placeholder 10"/>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11D66B9-BBE0-F148-B916-D922E8555596}" type="slidenum">
              <a:rPr lang="en-GB"/>
              <a:pPr/>
              <a:t>12</a:t>
            </a:fld>
            <a:endParaRPr lang="en-GB"/>
          </a:p>
        </p:txBody>
      </p:sp>
      <p:sp>
        <p:nvSpPr>
          <p:cNvPr id="180"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607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blinds(horizontal)">
                                      <p:cBhvr>
                                        <p:cTn id="25" dur="500"/>
                                        <p:tgtEl>
                                          <p:spTgt spid="1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6074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63"/>
                                        </p:tgtEl>
                                        <p:attrNameLst>
                                          <p:attrName>style.visibility</p:attrName>
                                        </p:attrNameLst>
                                      </p:cBhvr>
                                      <p:to>
                                        <p:strVal val="visible"/>
                                      </p:to>
                                    </p:set>
                                    <p:animEffect transition="in" filter="blinds(horizontal)">
                                      <p:cBhvr>
                                        <p:cTn id="34" dur="500"/>
                                        <p:tgtEl>
                                          <p:spTgt spid="16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07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6068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66068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blinds(horizontal)">
                                      <p:cBhvr>
                                        <p:cTn id="61" dur="500"/>
                                        <p:tgtEl>
                                          <p:spTgt spid="16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66068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66068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660680"/>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660681"/>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linds(horizontal)">
                                      <p:cBhvr>
                                        <p:cTn id="82" dur="500"/>
                                        <p:tgtEl>
                                          <p:spTgt spid="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7" presetClass="entr" presetSubtype="4" fill="hold" nodeType="clickEffect">
                                  <p:stCondLst>
                                    <p:cond delay="0"/>
                                  </p:stCondLst>
                                  <p:childTnLst>
                                    <p:set>
                                      <p:cBhvr>
                                        <p:cTn id="86" dur="1" fill="hold">
                                          <p:stCondLst>
                                            <p:cond delay="0"/>
                                          </p:stCondLst>
                                        </p:cTn>
                                        <p:tgtEl>
                                          <p:spTgt spid="168"/>
                                        </p:tgtEl>
                                        <p:attrNameLst>
                                          <p:attrName>style.visibility</p:attrName>
                                        </p:attrNameLst>
                                      </p:cBhvr>
                                      <p:to>
                                        <p:strVal val="visible"/>
                                      </p:to>
                                    </p:set>
                                    <p:anim calcmode="lin" valueType="num">
                                      <p:cBhvr additive="base">
                                        <p:cTn id="87" dur="5000" fill="hold"/>
                                        <p:tgtEl>
                                          <p:spTgt spid="168"/>
                                        </p:tgtEl>
                                        <p:attrNameLst>
                                          <p:attrName>ppt_x</p:attrName>
                                        </p:attrNameLst>
                                      </p:cBhvr>
                                      <p:tavLst>
                                        <p:tav tm="0">
                                          <p:val>
                                            <p:strVal val="#ppt_x"/>
                                          </p:val>
                                        </p:tav>
                                        <p:tav tm="100000">
                                          <p:val>
                                            <p:strVal val="#ppt_x"/>
                                          </p:val>
                                        </p:tav>
                                      </p:tavLst>
                                    </p:anim>
                                    <p:anim calcmode="lin" valueType="num">
                                      <p:cBhvr additive="base">
                                        <p:cTn id="88" dur="50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6080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linds(horizontal)">
                                      <p:cBhvr>
                                        <p:cTn id="97" dur="500"/>
                                        <p:tgtEl>
                                          <p:spTgt spid="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0"/>
                                          </p:stCondLst>
                                        </p:cTn>
                                        <p:tgtEl>
                                          <p:spTgt spid="660793"/>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nodeType="clickEffect">
                                  <p:stCondLst>
                                    <p:cond delay="0"/>
                                  </p:stCondLst>
                                  <p:childTnLst>
                                    <p:set>
                                      <p:cBhvr>
                                        <p:cTn id="109" dur="1" fill="hold">
                                          <p:stCondLst>
                                            <p:cond delay="0"/>
                                          </p:stCondLst>
                                        </p:cTn>
                                        <p:tgtEl>
                                          <p:spTgt spid="6607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nodeType="clickEffect">
                                  <p:stCondLst>
                                    <p:cond delay="0"/>
                                  </p:stCondLst>
                                  <p:childTnLst>
                                    <p:set>
                                      <p:cBhvr>
                                        <p:cTn id="113" dur="1" fill="hold">
                                          <p:stCondLst>
                                            <p:cond delay="0"/>
                                          </p:stCondLst>
                                        </p:cTn>
                                        <p:tgtEl>
                                          <p:spTgt spid="660795"/>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660796"/>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nodeType="clickEffect">
                                  <p:stCondLst>
                                    <p:cond delay="0"/>
                                  </p:stCondLst>
                                  <p:childTnLst>
                                    <p:set>
                                      <p:cBhvr>
                                        <p:cTn id="121" dur="1" fill="hold">
                                          <p:stCondLst>
                                            <p:cond delay="0"/>
                                          </p:stCondLst>
                                        </p:cTn>
                                        <p:tgtEl>
                                          <p:spTgt spid="660797"/>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nodeType="clickEffect">
                                  <p:stCondLst>
                                    <p:cond delay="0"/>
                                  </p:stCondLst>
                                  <p:childTnLst>
                                    <p:set>
                                      <p:cBhvr>
                                        <p:cTn id="125" dur="1" fill="hold">
                                          <p:stCondLst>
                                            <p:cond delay="0"/>
                                          </p:stCondLst>
                                        </p:cTn>
                                        <p:tgtEl>
                                          <p:spTgt spid="660798"/>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nodeType="clickEffect">
                                  <p:stCondLst>
                                    <p:cond delay="0"/>
                                  </p:stCondLst>
                                  <p:childTnLst>
                                    <p:set>
                                      <p:cBhvr>
                                        <p:cTn id="129" dur="1" fill="hold">
                                          <p:stCondLst>
                                            <p:cond delay="0"/>
                                          </p:stCondLst>
                                        </p:cTn>
                                        <p:tgtEl>
                                          <p:spTgt spid="660799"/>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nodeType="clickEffect">
                                  <p:stCondLst>
                                    <p:cond delay="0"/>
                                  </p:stCondLst>
                                  <p:childTnLst>
                                    <p:set>
                                      <p:cBhvr>
                                        <p:cTn id="133" dur="1" fill="hold">
                                          <p:stCondLst>
                                            <p:cond delay="0"/>
                                          </p:stCondLst>
                                        </p:cTn>
                                        <p:tgtEl>
                                          <p:spTgt spid="660800"/>
                                        </p:tgtEl>
                                        <p:attrNameLst>
                                          <p:attrName>style.visibility</p:attrName>
                                        </p:attrNameLst>
                                      </p:cBhvr>
                                      <p:to>
                                        <p:strVal val="visible"/>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blinds(horizontal)">
                                      <p:cBhvr>
                                        <p:cTn id="138" dur="500"/>
                                        <p:tgtEl>
                                          <p:spTgt spid="7"/>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nodeType="clickEffect">
                                  <p:stCondLst>
                                    <p:cond delay="0"/>
                                  </p:stCondLst>
                                  <p:childTnLst>
                                    <p:set>
                                      <p:cBhvr>
                                        <p:cTn id="142" dur="1" fill="hold">
                                          <p:stCondLst>
                                            <p:cond delay="0"/>
                                          </p:stCondLst>
                                        </p:cTn>
                                        <p:tgtEl>
                                          <p:spTgt spid="10"/>
                                        </p:tgtEl>
                                        <p:attrNameLst>
                                          <p:attrName>style.visibility</p:attrName>
                                        </p:attrNameLst>
                                      </p:cBhvr>
                                      <p:to>
                                        <p:strVal val="visible"/>
                                      </p:to>
                                    </p:set>
                                    <p:animEffect transition="in" filter="blinds(horizontal)">
                                      <p:cBhvr>
                                        <p:cTn id="143" dur="500"/>
                                        <p:tgtEl>
                                          <p:spTgt spid="10"/>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nodeType="click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blinds(horizontal)">
                                      <p:cBhvr>
                                        <p:cTn id="148" dur="500"/>
                                        <p:tgtEl>
                                          <p:spTgt spid="17"/>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10" fill="hold" nodeType="click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blinds(horizontal)">
                                      <p:cBhvr>
                                        <p:cTn id="153" dur="500"/>
                                        <p:tgtEl>
                                          <p:spTgt spid="24"/>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3" presetClass="entr" presetSubtype="10" fill="hold" nodeType="clickEffect">
                                  <p:stCondLst>
                                    <p:cond delay="0"/>
                                  </p:stCondLst>
                                  <p:childTnLst>
                                    <p:set>
                                      <p:cBhvr>
                                        <p:cTn id="157" dur="1" fill="hold">
                                          <p:stCondLst>
                                            <p:cond delay="0"/>
                                          </p:stCondLst>
                                        </p:cTn>
                                        <p:tgtEl>
                                          <p:spTgt spid="166"/>
                                        </p:tgtEl>
                                        <p:attrNameLst>
                                          <p:attrName>style.visibility</p:attrName>
                                        </p:attrNameLst>
                                      </p:cBhvr>
                                      <p:to>
                                        <p:strVal val="visible"/>
                                      </p:to>
                                    </p:set>
                                    <p:animEffect transition="in" filter="blinds(horizontal)">
                                      <p:cBhvr>
                                        <p:cTn id="158" dur="500"/>
                                        <p:tgtEl>
                                          <p:spTgt spid="166"/>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7" presetClass="entr" presetSubtype="4" fill="hold" nodeType="clickEffect">
                                  <p:stCondLst>
                                    <p:cond delay="0"/>
                                  </p:stCondLst>
                                  <p:childTnLst>
                                    <p:set>
                                      <p:cBhvr>
                                        <p:cTn id="162" dur="1" fill="hold">
                                          <p:stCondLst>
                                            <p:cond delay="0"/>
                                          </p:stCondLst>
                                        </p:cTn>
                                        <p:tgtEl>
                                          <p:spTgt spid="169"/>
                                        </p:tgtEl>
                                        <p:attrNameLst>
                                          <p:attrName>style.visibility</p:attrName>
                                        </p:attrNameLst>
                                      </p:cBhvr>
                                      <p:to>
                                        <p:strVal val="visible"/>
                                      </p:to>
                                    </p:set>
                                    <p:anim calcmode="lin" valueType="num">
                                      <p:cBhvr additive="base">
                                        <p:cTn id="163" dur="5000" fill="hold"/>
                                        <p:tgtEl>
                                          <p:spTgt spid="169"/>
                                        </p:tgtEl>
                                        <p:attrNameLst>
                                          <p:attrName>ppt_x</p:attrName>
                                        </p:attrNameLst>
                                      </p:cBhvr>
                                      <p:tavLst>
                                        <p:tav tm="0">
                                          <p:val>
                                            <p:strVal val="#ppt_x"/>
                                          </p:val>
                                        </p:tav>
                                        <p:tav tm="100000">
                                          <p:val>
                                            <p:strVal val="#ppt_x"/>
                                          </p:val>
                                        </p:tav>
                                      </p:tavLst>
                                    </p:anim>
                                    <p:anim calcmode="lin" valueType="num">
                                      <p:cBhvr additive="base">
                                        <p:cTn id="164" dur="50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2" presetClass="entr" presetSubtype="4" fill="hold" nodeType="clickEffect">
                                  <p:stCondLst>
                                    <p:cond delay="0"/>
                                  </p:stCondLst>
                                  <p:childTnLst>
                                    <p:set>
                                      <p:cBhvr>
                                        <p:cTn id="168" dur="1" fill="hold">
                                          <p:stCondLst>
                                            <p:cond delay="0"/>
                                          </p:stCondLst>
                                        </p:cTn>
                                        <p:tgtEl>
                                          <p:spTgt spid="170"/>
                                        </p:tgtEl>
                                        <p:attrNameLst>
                                          <p:attrName>style.visibility</p:attrName>
                                        </p:attrNameLst>
                                      </p:cBhvr>
                                      <p:to>
                                        <p:strVal val="visible"/>
                                      </p:to>
                                    </p:set>
                                    <p:animEffect transition="in" filter="slide(fromBottom)">
                                      <p:cBhvr>
                                        <p:cTn id="169" dur="500"/>
                                        <p:tgtEl>
                                          <p:spTgt spid="170"/>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7" presetClass="entr" presetSubtype="4" fill="hold" nodeType="clickEffect">
                                  <p:stCondLst>
                                    <p:cond delay="0"/>
                                  </p:stCondLst>
                                  <p:childTnLst>
                                    <p:set>
                                      <p:cBhvr>
                                        <p:cTn id="173" dur="1" fill="hold">
                                          <p:stCondLst>
                                            <p:cond delay="0"/>
                                          </p:stCondLst>
                                        </p:cTn>
                                        <p:tgtEl>
                                          <p:spTgt spid="171"/>
                                        </p:tgtEl>
                                        <p:attrNameLst>
                                          <p:attrName>style.visibility</p:attrName>
                                        </p:attrNameLst>
                                      </p:cBhvr>
                                      <p:to>
                                        <p:strVal val="visible"/>
                                      </p:to>
                                    </p:set>
                                    <p:anim calcmode="lin" valueType="num">
                                      <p:cBhvr additive="base">
                                        <p:cTn id="174" dur="5000" fill="hold"/>
                                        <p:tgtEl>
                                          <p:spTgt spid="171"/>
                                        </p:tgtEl>
                                        <p:attrNameLst>
                                          <p:attrName>ppt_x</p:attrName>
                                        </p:attrNameLst>
                                      </p:cBhvr>
                                      <p:tavLst>
                                        <p:tav tm="0">
                                          <p:val>
                                            <p:strVal val="#ppt_x"/>
                                          </p:val>
                                        </p:tav>
                                        <p:tav tm="100000">
                                          <p:val>
                                            <p:strVal val="#ppt_x"/>
                                          </p:val>
                                        </p:tav>
                                      </p:tavLst>
                                    </p:anim>
                                    <p:anim calcmode="lin" valueType="num">
                                      <p:cBhvr additive="base">
                                        <p:cTn id="175" dur="5000" fill="hold"/>
                                        <p:tgtEl>
                                          <p:spTgt spid="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741" grpId="0" animBg="1"/>
      <p:bldP spid="6608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800" dirty="0" smtClean="0">
                <a:effectLst>
                  <a:outerShdw blurRad="38100" dist="38100" dir="2700000" algn="tl">
                    <a:srgbClr val="DDDDDD"/>
                  </a:outerShdw>
                </a:effectLst>
                <a:latin typeface="+mj-lt"/>
                <a:ea typeface="ＭＳ Ｐゴシック" charset="0"/>
                <a:cs typeface="ＭＳ Ｐゴシック" charset="0"/>
              </a:rPr>
              <a:t>Business Processes as Services</a:t>
            </a:r>
            <a:endParaRPr lang="en-US" sz="2800" dirty="0">
              <a:effectLst>
                <a:outerShdw blurRad="38100" dist="38100" dir="2700000" algn="tl">
                  <a:srgbClr val="DDDDDD"/>
                </a:outerShdw>
              </a:effectLst>
              <a:latin typeface="+mj-lt"/>
              <a:ea typeface="ＭＳ Ｐゴシック" charset="0"/>
              <a:cs typeface="ＭＳ Ｐゴシック" charset="0"/>
            </a:endParaRPr>
          </a:p>
        </p:txBody>
      </p:sp>
      <p:sp>
        <p:nvSpPr>
          <p:cNvPr id="89090" name="Rectangle 3"/>
          <p:cNvSpPr>
            <a:spLocks noChangeArrowheads="1"/>
          </p:cNvSpPr>
          <p:nvPr/>
        </p:nvSpPr>
        <p:spPr bwMode="auto">
          <a:xfrm>
            <a:off x="3224213" y="3251200"/>
            <a:ext cx="1585912" cy="561975"/>
          </a:xfrm>
          <a:prstGeom prst="rect">
            <a:avLst/>
          </a:prstGeom>
          <a:solidFill>
            <a:srgbClr val="FFFFCC"/>
          </a:solidFill>
          <a:ln w="9525">
            <a:solidFill>
              <a:schemeClr val="tx1"/>
            </a:solidFill>
            <a:miter lim="800000"/>
            <a:headEnd/>
            <a:tailEnd/>
          </a:ln>
        </p:spPr>
        <p:txBody>
          <a:bodyPr wrap="none" anchor="ctr"/>
          <a:lstStyle/>
          <a:p>
            <a:r>
              <a:rPr lang="en-US" sz="1800">
                <a:solidFill>
                  <a:srgbClr val="0000FF"/>
                </a:solidFill>
                <a:latin typeface="Calibri" charset="0"/>
                <a:cs typeface="Calibri" charset="0"/>
              </a:rPr>
              <a:t>Process K</a:t>
            </a:r>
          </a:p>
        </p:txBody>
      </p:sp>
      <p:sp>
        <p:nvSpPr>
          <p:cNvPr id="89091" name="Rectangle 4"/>
          <p:cNvSpPr>
            <a:spLocks noChangeArrowheads="1"/>
          </p:cNvSpPr>
          <p:nvPr/>
        </p:nvSpPr>
        <p:spPr bwMode="auto">
          <a:xfrm>
            <a:off x="3652838" y="3884613"/>
            <a:ext cx="290512" cy="1362075"/>
          </a:xfrm>
          <a:prstGeom prst="rect">
            <a:avLst/>
          </a:prstGeom>
          <a:solidFill>
            <a:srgbClr val="FF99FF"/>
          </a:solidFill>
          <a:ln w="9525">
            <a:solidFill>
              <a:schemeClr val="tx1"/>
            </a:solidFill>
            <a:miter lim="800000"/>
            <a:headEnd/>
            <a:tailEnd/>
          </a:ln>
        </p:spPr>
        <p:txBody>
          <a:bodyPr vert="eaVert" wrap="none" anchor="ctr"/>
          <a:lstStyle/>
          <a:p>
            <a:r>
              <a:rPr lang="en-US" sz="1800">
                <a:solidFill>
                  <a:srgbClr val="000090"/>
                </a:solidFill>
                <a:latin typeface="Calibri" charset="0"/>
                <a:cs typeface="Calibri" charset="0"/>
              </a:rPr>
              <a:t>  Person</a:t>
            </a:r>
          </a:p>
        </p:txBody>
      </p:sp>
      <p:sp>
        <p:nvSpPr>
          <p:cNvPr id="89092" name="Rectangle 5"/>
          <p:cNvSpPr>
            <a:spLocks noChangeArrowheads="1"/>
          </p:cNvSpPr>
          <p:nvPr/>
        </p:nvSpPr>
        <p:spPr bwMode="auto">
          <a:xfrm>
            <a:off x="4049713" y="3871913"/>
            <a:ext cx="312737" cy="1374775"/>
          </a:xfrm>
          <a:prstGeom prst="rect">
            <a:avLst/>
          </a:prstGeom>
          <a:solidFill>
            <a:srgbClr val="FF99FF"/>
          </a:solidFill>
          <a:ln w="9525">
            <a:solidFill>
              <a:schemeClr val="tx1"/>
            </a:solidFill>
            <a:miter lim="800000"/>
            <a:headEnd/>
            <a:tailEnd/>
          </a:ln>
        </p:spPr>
        <p:txBody>
          <a:bodyPr vert="eaVert" wrap="none" anchor="ctr"/>
          <a:lstStyle/>
          <a:p>
            <a:r>
              <a:rPr lang="en-US" sz="1800">
                <a:solidFill>
                  <a:srgbClr val="000090"/>
                </a:solidFill>
                <a:latin typeface="Calibri" charset="0"/>
                <a:cs typeface="Calibri" charset="0"/>
              </a:rPr>
              <a:t> Application</a:t>
            </a:r>
          </a:p>
        </p:txBody>
      </p:sp>
      <p:sp>
        <p:nvSpPr>
          <p:cNvPr id="89093" name="Rectangle 6"/>
          <p:cNvSpPr>
            <a:spLocks noChangeArrowheads="1"/>
          </p:cNvSpPr>
          <p:nvPr/>
        </p:nvSpPr>
        <p:spPr bwMode="auto">
          <a:xfrm>
            <a:off x="5084763" y="5307013"/>
            <a:ext cx="1435100" cy="561975"/>
          </a:xfrm>
          <a:prstGeom prst="rect">
            <a:avLst/>
          </a:prstGeom>
          <a:solidFill>
            <a:srgbClr val="FFFFCC"/>
          </a:solidFill>
          <a:ln w="9525">
            <a:solidFill>
              <a:schemeClr val="tx1"/>
            </a:solidFill>
            <a:miter lim="800000"/>
            <a:headEnd/>
            <a:tailEnd/>
          </a:ln>
        </p:spPr>
        <p:txBody>
          <a:bodyPr wrap="none" anchor="ctr"/>
          <a:lstStyle/>
          <a:p>
            <a:r>
              <a:rPr lang="en-US" sz="1800">
                <a:solidFill>
                  <a:srgbClr val="0000FF"/>
                </a:solidFill>
                <a:latin typeface="Calibri" charset="0"/>
                <a:cs typeface="Calibri" charset="0"/>
              </a:rPr>
              <a:t>Process N</a:t>
            </a:r>
          </a:p>
        </p:txBody>
      </p:sp>
      <p:sp>
        <p:nvSpPr>
          <p:cNvPr id="89094" name="Rectangle 7"/>
          <p:cNvSpPr>
            <a:spLocks noChangeArrowheads="1"/>
          </p:cNvSpPr>
          <p:nvPr/>
        </p:nvSpPr>
        <p:spPr bwMode="auto">
          <a:xfrm>
            <a:off x="1463675" y="5349875"/>
            <a:ext cx="1447800" cy="561975"/>
          </a:xfrm>
          <a:prstGeom prst="rect">
            <a:avLst/>
          </a:prstGeom>
          <a:solidFill>
            <a:srgbClr val="FFFFCC"/>
          </a:solidFill>
          <a:ln w="9525">
            <a:solidFill>
              <a:schemeClr val="tx1"/>
            </a:solidFill>
            <a:miter lim="800000"/>
            <a:headEnd/>
            <a:tailEnd/>
          </a:ln>
        </p:spPr>
        <p:txBody>
          <a:bodyPr wrap="none" anchor="ctr"/>
          <a:lstStyle/>
          <a:p>
            <a:r>
              <a:rPr lang="en-US" sz="1800">
                <a:solidFill>
                  <a:srgbClr val="0000FF"/>
                </a:solidFill>
                <a:latin typeface="Calibri" charset="0"/>
                <a:cs typeface="Calibri" charset="0"/>
              </a:rPr>
              <a:t>Process M</a:t>
            </a:r>
          </a:p>
        </p:txBody>
      </p:sp>
      <p:sp>
        <p:nvSpPr>
          <p:cNvPr id="89095" name="Rectangle 8"/>
          <p:cNvSpPr>
            <a:spLocks noChangeArrowheads="1"/>
          </p:cNvSpPr>
          <p:nvPr/>
        </p:nvSpPr>
        <p:spPr bwMode="auto">
          <a:xfrm>
            <a:off x="6970713" y="3611563"/>
            <a:ext cx="1435100" cy="560387"/>
          </a:xfrm>
          <a:prstGeom prst="rect">
            <a:avLst/>
          </a:prstGeom>
          <a:solidFill>
            <a:srgbClr val="FFFFCC"/>
          </a:solidFill>
          <a:ln w="9525">
            <a:solidFill>
              <a:schemeClr val="tx1"/>
            </a:solidFill>
            <a:miter lim="800000"/>
            <a:headEnd/>
            <a:tailEnd/>
          </a:ln>
        </p:spPr>
        <p:txBody>
          <a:bodyPr wrap="none" anchor="ctr"/>
          <a:lstStyle/>
          <a:p>
            <a:r>
              <a:rPr lang="en-US" sz="1800">
                <a:solidFill>
                  <a:srgbClr val="0000FF"/>
                </a:solidFill>
                <a:latin typeface="Calibri" charset="0"/>
                <a:cs typeface="Calibri" charset="0"/>
              </a:rPr>
              <a:t>Process L</a:t>
            </a:r>
          </a:p>
        </p:txBody>
      </p:sp>
      <p:sp>
        <p:nvSpPr>
          <p:cNvPr id="89096" name="Line 9"/>
          <p:cNvSpPr>
            <a:spLocks noChangeShapeType="1"/>
          </p:cNvSpPr>
          <p:nvPr/>
        </p:nvSpPr>
        <p:spPr bwMode="auto">
          <a:xfrm>
            <a:off x="3978275" y="2636838"/>
            <a:ext cx="0" cy="352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7" name="Line 10"/>
          <p:cNvSpPr>
            <a:spLocks noChangeShapeType="1"/>
          </p:cNvSpPr>
          <p:nvPr/>
        </p:nvSpPr>
        <p:spPr bwMode="auto">
          <a:xfrm>
            <a:off x="4848225" y="3332163"/>
            <a:ext cx="2081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8" name="Line 11"/>
          <p:cNvSpPr>
            <a:spLocks noChangeShapeType="1"/>
          </p:cNvSpPr>
          <p:nvPr/>
        </p:nvSpPr>
        <p:spPr bwMode="auto">
          <a:xfrm flipH="1">
            <a:off x="4981575" y="3454400"/>
            <a:ext cx="2016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9" name="Line 12"/>
          <p:cNvSpPr>
            <a:spLocks noChangeShapeType="1"/>
          </p:cNvSpPr>
          <p:nvPr/>
        </p:nvSpPr>
        <p:spPr bwMode="auto">
          <a:xfrm>
            <a:off x="4837113" y="3575050"/>
            <a:ext cx="2074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100" name="Line 13"/>
          <p:cNvSpPr>
            <a:spLocks noChangeShapeType="1"/>
          </p:cNvSpPr>
          <p:nvPr/>
        </p:nvSpPr>
        <p:spPr bwMode="auto">
          <a:xfrm>
            <a:off x="4692650" y="3956050"/>
            <a:ext cx="1141413" cy="11398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101" name="Line 14"/>
          <p:cNvSpPr>
            <a:spLocks noChangeShapeType="1"/>
          </p:cNvSpPr>
          <p:nvPr/>
        </p:nvSpPr>
        <p:spPr bwMode="auto">
          <a:xfrm flipH="1">
            <a:off x="2206625" y="3916363"/>
            <a:ext cx="1149350"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102" name="Rectangle 15"/>
          <p:cNvSpPr>
            <a:spLocks noChangeArrowheads="1"/>
          </p:cNvSpPr>
          <p:nvPr/>
        </p:nvSpPr>
        <p:spPr bwMode="auto">
          <a:xfrm>
            <a:off x="1690688" y="5907088"/>
            <a:ext cx="290512" cy="531812"/>
          </a:xfrm>
          <a:prstGeom prst="rect">
            <a:avLst/>
          </a:prstGeom>
          <a:solidFill>
            <a:srgbClr val="FF99FF"/>
          </a:solidFill>
          <a:ln w="9525">
            <a:solidFill>
              <a:schemeClr val="tx1"/>
            </a:solidFill>
            <a:miter lim="800000"/>
            <a:headEnd/>
            <a:tailEnd/>
          </a:ln>
        </p:spPr>
        <p:txBody>
          <a:bodyPr vert="eaVert" wrap="none" anchor="ctr"/>
          <a:lstStyle/>
          <a:p>
            <a:endParaRPr lang="en-US" sz="1800">
              <a:latin typeface="Calibri" charset="0"/>
              <a:cs typeface="Calibri" charset="0"/>
            </a:endParaRPr>
          </a:p>
        </p:txBody>
      </p:sp>
      <p:sp>
        <p:nvSpPr>
          <p:cNvPr id="89103" name="Rectangle 16"/>
          <p:cNvSpPr>
            <a:spLocks noChangeArrowheads="1"/>
          </p:cNvSpPr>
          <p:nvPr/>
        </p:nvSpPr>
        <p:spPr bwMode="auto">
          <a:xfrm>
            <a:off x="7773988" y="4170363"/>
            <a:ext cx="290512" cy="531812"/>
          </a:xfrm>
          <a:prstGeom prst="rect">
            <a:avLst/>
          </a:prstGeom>
          <a:solidFill>
            <a:srgbClr val="FF99FF"/>
          </a:solidFill>
          <a:ln w="9525">
            <a:solidFill>
              <a:schemeClr val="tx1"/>
            </a:solidFill>
            <a:miter lim="800000"/>
            <a:headEnd/>
            <a:tailEnd/>
          </a:ln>
        </p:spPr>
        <p:txBody>
          <a:bodyPr vert="eaVert" wrap="none" anchor="ctr"/>
          <a:lstStyle/>
          <a:p>
            <a:endParaRPr lang="en-US" sz="1800">
              <a:latin typeface="Calibri" charset="0"/>
              <a:cs typeface="Calibri" charset="0"/>
            </a:endParaRPr>
          </a:p>
        </p:txBody>
      </p:sp>
      <p:sp>
        <p:nvSpPr>
          <p:cNvPr id="89104" name="Rectangle 17"/>
          <p:cNvSpPr>
            <a:spLocks noChangeArrowheads="1"/>
          </p:cNvSpPr>
          <p:nvPr/>
        </p:nvSpPr>
        <p:spPr bwMode="auto">
          <a:xfrm>
            <a:off x="2386013" y="5911850"/>
            <a:ext cx="290512" cy="531813"/>
          </a:xfrm>
          <a:prstGeom prst="rect">
            <a:avLst/>
          </a:prstGeom>
          <a:solidFill>
            <a:srgbClr val="FF99FF"/>
          </a:solidFill>
          <a:ln w="9525">
            <a:solidFill>
              <a:schemeClr val="tx1"/>
            </a:solidFill>
            <a:miter lim="800000"/>
            <a:headEnd/>
            <a:tailEnd/>
          </a:ln>
        </p:spPr>
        <p:txBody>
          <a:bodyPr vert="eaVert" wrap="none" anchor="ctr"/>
          <a:lstStyle/>
          <a:p>
            <a:endParaRPr lang="en-US" sz="1800">
              <a:latin typeface="Calibri" charset="0"/>
              <a:cs typeface="Calibri" charset="0"/>
            </a:endParaRPr>
          </a:p>
        </p:txBody>
      </p:sp>
      <p:sp>
        <p:nvSpPr>
          <p:cNvPr id="89105" name="Rectangle 18"/>
          <p:cNvSpPr>
            <a:spLocks noChangeArrowheads="1"/>
          </p:cNvSpPr>
          <p:nvPr/>
        </p:nvSpPr>
        <p:spPr bwMode="auto">
          <a:xfrm>
            <a:off x="7299325" y="4171950"/>
            <a:ext cx="288925" cy="533400"/>
          </a:xfrm>
          <a:prstGeom prst="rect">
            <a:avLst/>
          </a:prstGeom>
          <a:solidFill>
            <a:srgbClr val="FF99FF"/>
          </a:solidFill>
          <a:ln w="9525">
            <a:solidFill>
              <a:schemeClr val="tx1"/>
            </a:solidFill>
            <a:miter lim="800000"/>
            <a:headEnd/>
            <a:tailEnd/>
          </a:ln>
        </p:spPr>
        <p:txBody>
          <a:bodyPr vert="eaVert" wrap="none" anchor="ctr"/>
          <a:lstStyle/>
          <a:p>
            <a:endParaRPr lang="en-US" sz="1800">
              <a:latin typeface="Calibri" charset="0"/>
              <a:cs typeface="Calibri" charset="0"/>
            </a:endParaRPr>
          </a:p>
        </p:txBody>
      </p:sp>
      <p:sp>
        <p:nvSpPr>
          <p:cNvPr id="89106" name="Rectangle 19"/>
          <p:cNvSpPr>
            <a:spLocks noChangeArrowheads="1"/>
          </p:cNvSpPr>
          <p:nvPr/>
        </p:nvSpPr>
        <p:spPr bwMode="auto">
          <a:xfrm>
            <a:off x="5603875" y="5876925"/>
            <a:ext cx="288925" cy="531813"/>
          </a:xfrm>
          <a:prstGeom prst="rect">
            <a:avLst/>
          </a:prstGeom>
          <a:solidFill>
            <a:srgbClr val="FF99FF"/>
          </a:solidFill>
          <a:ln w="9525">
            <a:solidFill>
              <a:schemeClr val="tx1"/>
            </a:solidFill>
            <a:miter lim="800000"/>
            <a:headEnd/>
            <a:tailEnd/>
          </a:ln>
        </p:spPr>
        <p:txBody>
          <a:bodyPr vert="eaVert" wrap="none" anchor="ctr"/>
          <a:lstStyle/>
          <a:p>
            <a:endParaRPr lang="en-US" sz="1800">
              <a:latin typeface="Calibri" charset="0"/>
              <a:cs typeface="Calibri" charset="0"/>
            </a:endParaRPr>
          </a:p>
        </p:txBody>
      </p:sp>
      <p:sp>
        <p:nvSpPr>
          <p:cNvPr id="89107" name="Text Box 20"/>
          <p:cNvSpPr txBox="1">
            <a:spLocks noChangeArrowheads="1"/>
          </p:cNvSpPr>
          <p:nvPr/>
        </p:nvSpPr>
        <p:spPr bwMode="auto">
          <a:xfrm>
            <a:off x="3438525" y="2271713"/>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FF"/>
                </a:solidFill>
                <a:latin typeface="Calibri" charset="0"/>
                <a:cs typeface="Calibri" charset="0"/>
              </a:rPr>
              <a:t>Request</a:t>
            </a:r>
          </a:p>
        </p:txBody>
      </p:sp>
      <p:sp>
        <p:nvSpPr>
          <p:cNvPr id="89108" name="Oval 21"/>
          <p:cNvSpPr>
            <a:spLocks noChangeArrowheads="1"/>
          </p:cNvSpPr>
          <p:nvPr/>
        </p:nvSpPr>
        <p:spPr bwMode="auto">
          <a:xfrm>
            <a:off x="5419725" y="3071813"/>
            <a:ext cx="319088" cy="801687"/>
          </a:xfrm>
          <a:prstGeom prst="ellipse">
            <a:avLst/>
          </a:prstGeom>
          <a:noFill/>
          <a:ln w="9525">
            <a:solidFill>
              <a:srgbClr val="D1610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89109" name="Line 22"/>
          <p:cNvSpPr>
            <a:spLocks noChangeShapeType="1"/>
          </p:cNvSpPr>
          <p:nvPr/>
        </p:nvSpPr>
        <p:spPr bwMode="auto">
          <a:xfrm flipV="1">
            <a:off x="5695950" y="2705100"/>
            <a:ext cx="1265238" cy="425450"/>
          </a:xfrm>
          <a:prstGeom prst="line">
            <a:avLst/>
          </a:prstGeom>
          <a:noFill/>
          <a:ln w="9525">
            <a:solidFill>
              <a:srgbClr val="D16103"/>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10" name="Text Box 23"/>
          <p:cNvSpPr txBox="1">
            <a:spLocks noChangeArrowheads="1"/>
          </p:cNvSpPr>
          <p:nvPr/>
        </p:nvSpPr>
        <p:spPr bwMode="auto">
          <a:xfrm>
            <a:off x="6911975" y="2417763"/>
            <a:ext cx="195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FF0000"/>
                </a:solidFill>
                <a:latin typeface="Calibri" charset="0"/>
                <a:cs typeface="Calibri" charset="0"/>
              </a:rPr>
              <a:t>Collaboration</a:t>
            </a:r>
          </a:p>
          <a:p>
            <a:pPr algn="ctr"/>
            <a:r>
              <a:rPr lang="en-US" sz="1800">
                <a:solidFill>
                  <a:srgbClr val="FF0000"/>
                </a:solidFill>
                <a:latin typeface="Calibri" charset="0"/>
                <a:cs typeface="Calibri" charset="0"/>
              </a:rPr>
              <a:t>(service contract &amp;</a:t>
            </a:r>
          </a:p>
          <a:p>
            <a:pPr algn="ctr"/>
            <a:r>
              <a:rPr lang="en-US" sz="1800">
                <a:solidFill>
                  <a:srgbClr val="FF0000"/>
                </a:solidFill>
                <a:latin typeface="Calibri" charset="0"/>
                <a:cs typeface="Calibri" charset="0"/>
              </a:rPr>
              <a:t>business protocol)</a:t>
            </a:r>
          </a:p>
        </p:txBody>
      </p:sp>
      <p:sp>
        <p:nvSpPr>
          <p:cNvPr id="89111" name="Text Box 24"/>
          <p:cNvSpPr txBox="1">
            <a:spLocks noChangeArrowheads="1"/>
          </p:cNvSpPr>
          <p:nvPr/>
        </p:nvSpPr>
        <p:spPr bwMode="auto">
          <a:xfrm>
            <a:off x="222250" y="2881313"/>
            <a:ext cx="175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FF0000"/>
                </a:solidFill>
                <a:latin typeface="Calibri" charset="0"/>
                <a:cs typeface="Calibri" charset="0"/>
              </a:rPr>
              <a:t>Service Interface</a:t>
            </a:r>
          </a:p>
        </p:txBody>
      </p:sp>
      <p:sp>
        <p:nvSpPr>
          <p:cNvPr id="89112" name="Text Box 25"/>
          <p:cNvSpPr txBox="1">
            <a:spLocks noChangeArrowheads="1"/>
          </p:cNvSpPr>
          <p:nvPr/>
        </p:nvSpPr>
        <p:spPr bwMode="auto">
          <a:xfrm>
            <a:off x="222250" y="3421063"/>
            <a:ext cx="246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FF0000"/>
                </a:solidFill>
                <a:latin typeface="Calibri" charset="0"/>
                <a:cs typeface="Calibri" charset="0"/>
              </a:rPr>
              <a:t>Process Implementation</a:t>
            </a:r>
          </a:p>
        </p:txBody>
      </p:sp>
      <p:sp>
        <p:nvSpPr>
          <p:cNvPr id="89113" name="Line 26"/>
          <p:cNvSpPr>
            <a:spLocks noChangeShapeType="1"/>
          </p:cNvSpPr>
          <p:nvPr/>
        </p:nvSpPr>
        <p:spPr bwMode="auto">
          <a:xfrm>
            <a:off x="2078038" y="3052763"/>
            <a:ext cx="1116012" cy="65087"/>
          </a:xfrm>
          <a:prstGeom prst="line">
            <a:avLst/>
          </a:prstGeom>
          <a:noFill/>
          <a:ln w="28575">
            <a:solidFill>
              <a:srgbClr val="99142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114" name="Line 27"/>
          <p:cNvSpPr>
            <a:spLocks noChangeShapeType="1"/>
          </p:cNvSpPr>
          <p:nvPr/>
        </p:nvSpPr>
        <p:spPr bwMode="auto">
          <a:xfrm flipV="1">
            <a:off x="2776538" y="3548063"/>
            <a:ext cx="388937" cy="58737"/>
          </a:xfrm>
          <a:prstGeom prst="line">
            <a:avLst/>
          </a:prstGeom>
          <a:noFill/>
          <a:ln w="28575">
            <a:solidFill>
              <a:srgbClr val="99142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115" name="Oval 28"/>
          <p:cNvSpPr>
            <a:spLocks noChangeArrowheads="1"/>
          </p:cNvSpPr>
          <p:nvPr/>
        </p:nvSpPr>
        <p:spPr bwMode="auto">
          <a:xfrm rot="5400000">
            <a:off x="5107781" y="3858419"/>
            <a:ext cx="282575" cy="903288"/>
          </a:xfrm>
          <a:prstGeom prst="ellipse">
            <a:avLst/>
          </a:prstGeom>
          <a:noFill/>
          <a:ln w="9525">
            <a:solidFill>
              <a:srgbClr val="D16103"/>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latin typeface="Calibri" charset="0"/>
              <a:cs typeface="Calibri" charset="0"/>
            </a:endParaRPr>
          </a:p>
        </p:txBody>
      </p:sp>
      <p:sp>
        <p:nvSpPr>
          <p:cNvPr id="89116" name="Text Box 29"/>
          <p:cNvSpPr txBox="1">
            <a:spLocks noChangeArrowheads="1"/>
          </p:cNvSpPr>
          <p:nvPr/>
        </p:nvSpPr>
        <p:spPr bwMode="auto">
          <a:xfrm>
            <a:off x="7091363" y="5060950"/>
            <a:ext cx="1689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latin typeface="Calibri" charset="0"/>
                <a:cs typeface="Calibri" charset="0"/>
              </a:rPr>
              <a:t>Request-response</a:t>
            </a:r>
          </a:p>
        </p:txBody>
      </p:sp>
      <p:sp>
        <p:nvSpPr>
          <p:cNvPr id="89117" name="Line 30"/>
          <p:cNvSpPr>
            <a:spLocks noChangeShapeType="1"/>
          </p:cNvSpPr>
          <p:nvPr/>
        </p:nvSpPr>
        <p:spPr bwMode="auto">
          <a:xfrm flipH="1" flipV="1">
            <a:off x="5691188" y="4311650"/>
            <a:ext cx="1495425" cy="792163"/>
          </a:xfrm>
          <a:prstGeom prst="line">
            <a:avLst/>
          </a:prstGeom>
          <a:noFill/>
          <a:ln w="9525">
            <a:solidFill>
              <a:srgbClr val="D16103"/>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18" name="Freeform 31"/>
          <p:cNvSpPr>
            <a:spLocks/>
          </p:cNvSpPr>
          <p:nvPr/>
        </p:nvSpPr>
        <p:spPr bwMode="auto">
          <a:xfrm rot="-5400000">
            <a:off x="4702175" y="3365500"/>
            <a:ext cx="363538" cy="166688"/>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19" name="Freeform 32"/>
          <p:cNvSpPr>
            <a:spLocks/>
          </p:cNvSpPr>
          <p:nvPr/>
        </p:nvSpPr>
        <p:spPr bwMode="auto">
          <a:xfrm>
            <a:off x="3217863" y="2913063"/>
            <a:ext cx="1581150" cy="334962"/>
          </a:xfrm>
          <a:custGeom>
            <a:avLst/>
            <a:gdLst>
              <a:gd name="T0" fmla="*/ 0 w 1517"/>
              <a:gd name="T1" fmla="*/ 2147483647 h 471"/>
              <a:gd name="T2" fmla="*/ 0 w 1517"/>
              <a:gd name="T3" fmla="*/ 0 h 471"/>
              <a:gd name="T4" fmla="*/ 2147483647 w 1517"/>
              <a:gd name="T5" fmla="*/ 2147483647 h 471"/>
              <a:gd name="T6" fmla="*/ 2147483647 w 1517"/>
              <a:gd name="T7" fmla="*/ 2147483647 h 471"/>
              <a:gd name="T8" fmla="*/ 2147483647 w 1517"/>
              <a:gd name="T9" fmla="*/ 2147483647 h 471"/>
              <a:gd name="T10" fmla="*/ 0 w 1517"/>
              <a:gd name="T11" fmla="*/ 2147483647 h 471"/>
              <a:gd name="T12" fmla="*/ 0 60000 65536"/>
              <a:gd name="T13" fmla="*/ 0 60000 65536"/>
              <a:gd name="T14" fmla="*/ 0 60000 65536"/>
              <a:gd name="T15" fmla="*/ 0 60000 65536"/>
              <a:gd name="T16" fmla="*/ 0 60000 65536"/>
              <a:gd name="T17" fmla="*/ 0 60000 65536"/>
              <a:gd name="T18" fmla="*/ 0 w 1517"/>
              <a:gd name="T19" fmla="*/ 0 h 471"/>
              <a:gd name="T20" fmla="*/ 1517 w 1517"/>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1517" h="471">
                <a:moveTo>
                  <a:pt x="0" y="471"/>
                </a:moveTo>
                <a:lnTo>
                  <a:pt x="0" y="0"/>
                </a:lnTo>
                <a:lnTo>
                  <a:pt x="749" y="226"/>
                </a:lnTo>
                <a:lnTo>
                  <a:pt x="1517" y="7"/>
                </a:lnTo>
                <a:lnTo>
                  <a:pt x="1517" y="471"/>
                </a:lnTo>
                <a:lnTo>
                  <a:pt x="0" y="471"/>
                </a:lnTo>
                <a:close/>
              </a:path>
            </a:pathLst>
          </a:custGeom>
          <a:solidFill>
            <a:srgbClr val="D3A94C"/>
          </a:solidFill>
          <a:ln w="9525">
            <a:solidFill>
              <a:schemeClr val="tx1"/>
            </a:solidFill>
            <a:round/>
            <a:headEnd/>
            <a:tailEnd/>
          </a:ln>
        </p:spPr>
        <p:txBody>
          <a:bodyPr wrap="none"/>
          <a:lstStyle/>
          <a:p>
            <a:endParaRPr lang="en-US"/>
          </a:p>
        </p:txBody>
      </p:sp>
      <p:sp>
        <p:nvSpPr>
          <p:cNvPr id="89120" name="Freeform 33"/>
          <p:cNvSpPr>
            <a:spLocks/>
          </p:cNvSpPr>
          <p:nvPr/>
        </p:nvSpPr>
        <p:spPr bwMode="auto">
          <a:xfrm>
            <a:off x="1463675" y="5008563"/>
            <a:ext cx="1441450" cy="334962"/>
          </a:xfrm>
          <a:custGeom>
            <a:avLst/>
            <a:gdLst>
              <a:gd name="T0" fmla="*/ 0 w 1517"/>
              <a:gd name="T1" fmla="*/ 2147483647 h 471"/>
              <a:gd name="T2" fmla="*/ 0 w 1517"/>
              <a:gd name="T3" fmla="*/ 0 h 471"/>
              <a:gd name="T4" fmla="*/ 2147483647 w 1517"/>
              <a:gd name="T5" fmla="*/ 2147483647 h 471"/>
              <a:gd name="T6" fmla="*/ 2147483647 w 1517"/>
              <a:gd name="T7" fmla="*/ 2147483647 h 471"/>
              <a:gd name="T8" fmla="*/ 2147483647 w 1517"/>
              <a:gd name="T9" fmla="*/ 2147483647 h 471"/>
              <a:gd name="T10" fmla="*/ 0 w 1517"/>
              <a:gd name="T11" fmla="*/ 2147483647 h 471"/>
              <a:gd name="T12" fmla="*/ 0 60000 65536"/>
              <a:gd name="T13" fmla="*/ 0 60000 65536"/>
              <a:gd name="T14" fmla="*/ 0 60000 65536"/>
              <a:gd name="T15" fmla="*/ 0 60000 65536"/>
              <a:gd name="T16" fmla="*/ 0 60000 65536"/>
              <a:gd name="T17" fmla="*/ 0 60000 65536"/>
              <a:gd name="T18" fmla="*/ 0 w 1517"/>
              <a:gd name="T19" fmla="*/ 0 h 471"/>
              <a:gd name="T20" fmla="*/ 1517 w 1517"/>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1517" h="471">
                <a:moveTo>
                  <a:pt x="0" y="471"/>
                </a:moveTo>
                <a:lnTo>
                  <a:pt x="0" y="0"/>
                </a:lnTo>
                <a:lnTo>
                  <a:pt x="749" y="226"/>
                </a:lnTo>
                <a:lnTo>
                  <a:pt x="1517" y="7"/>
                </a:lnTo>
                <a:lnTo>
                  <a:pt x="1517" y="471"/>
                </a:lnTo>
                <a:lnTo>
                  <a:pt x="0" y="471"/>
                </a:lnTo>
                <a:close/>
              </a:path>
            </a:pathLst>
          </a:custGeom>
          <a:solidFill>
            <a:srgbClr val="D3A94C"/>
          </a:solidFill>
          <a:ln w="9525">
            <a:solidFill>
              <a:schemeClr val="tx1"/>
            </a:solidFill>
            <a:round/>
            <a:headEnd/>
            <a:tailEnd/>
          </a:ln>
        </p:spPr>
        <p:txBody>
          <a:bodyPr wrap="none"/>
          <a:lstStyle/>
          <a:p>
            <a:endParaRPr lang="en-US"/>
          </a:p>
        </p:txBody>
      </p:sp>
      <p:sp>
        <p:nvSpPr>
          <p:cNvPr id="89121" name="Freeform 34"/>
          <p:cNvSpPr>
            <a:spLocks/>
          </p:cNvSpPr>
          <p:nvPr/>
        </p:nvSpPr>
        <p:spPr bwMode="auto">
          <a:xfrm>
            <a:off x="6943725" y="3279775"/>
            <a:ext cx="1441450" cy="334963"/>
          </a:xfrm>
          <a:custGeom>
            <a:avLst/>
            <a:gdLst>
              <a:gd name="T0" fmla="*/ 0 w 1517"/>
              <a:gd name="T1" fmla="*/ 2147483647 h 471"/>
              <a:gd name="T2" fmla="*/ 0 w 1517"/>
              <a:gd name="T3" fmla="*/ 0 h 471"/>
              <a:gd name="T4" fmla="*/ 2147483647 w 1517"/>
              <a:gd name="T5" fmla="*/ 2147483647 h 471"/>
              <a:gd name="T6" fmla="*/ 2147483647 w 1517"/>
              <a:gd name="T7" fmla="*/ 2147483647 h 471"/>
              <a:gd name="T8" fmla="*/ 2147483647 w 1517"/>
              <a:gd name="T9" fmla="*/ 2147483647 h 471"/>
              <a:gd name="T10" fmla="*/ 0 w 1517"/>
              <a:gd name="T11" fmla="*/ 2147483647 h 471"/>
              <a:gd name="T12" fmla="*/ 0 60000 65536"/>
              <a:gd name="T13" fmla="*/ 0 60000 65536"/>
              <a:gd name="T14" fmla="*/ 0 60000 65536"/>
              <a:gd name="T15" fmla="*/ 0 60000 65536"/>
              <a:gd name="T16" fmla="*/ 0 60000 65536"/>
              <a:gd name="T17" fmla="*/ 0 60000 65536"/>
              <a:gd name="T18" fmla="*/ 0 w 1517"/>
              <a:gd name="T19" fmla="*/ 0 h 471"/>
              <a:gd name="T20" fmla="*/ 1517 w 1517"/>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1517" h="471">
                <a:moveTo>
                  <a:pt x="0" y="471"/>
                </a:moveTo>
                <a:lnTo>
                  <a:pt x="0" y="0"/>
                </a:lnTo>
                <a:lnTo>
                  <a:pt x="749" y="226"/>
                </a:lnTo>
                <a:lnTo>
                  <a:pt x="1517" y="7"/>
                </a:lnTo>
                <a:lnTo>
                  <a:pt x="1517" y="471"/>
                </a:lnTo>
                <a:lnTo>
                  <a:pt x="0" y="471"/>
                </a:lnTo>
                <a:close/>
              </a:path>
            </a:pathLst>
          </a:custGeom>
          <a:solidFill>
            <a:srgbClr val="D3A94C"/>
          </a:solidFill>
          <a:ln w="9525">
            <a:solidFill>
              <a:schemeClr val="tx1"/>
            </a:solidFill>
            <a:round/>
            <a:headEnd/>
            <a:tailEnd/>
          </a:ln>
        </p:spPr>
        <p:txBody>
          <a:bodyPr wrap="none"/>
          <a:lstStyle/>
          <a:p>
            <a:endParaRPr lang="en-US"/>
          </a:p>
        </p:txBody>
      </p:sp>
      <p:sp>
        <p:nvSpPr>
          <p:cNvPr id="89122" name="Freeform 35"/>
          <p:cNvSpPr>
            <a:spLocks/>
          </p:cNvSpPr>
          <p:nvPr/>
        </p:nvSpPr>
        <p:spPr bwMode="auto">
          <a:xfrm>
            <a:off x="5075238" y="4968875"/>
            <a:ext cx="1441450" cy="334963"/>
          </a:xfrm>
          <a:custGeom>
            <a:avLst/>
            <a:gdLst>
              <a:gd name="T0" fmla="*/ 0 w 1517"/>
              <a:gd name="T1" fmla="*/ 2147483647 h 471"/>
              <a:gd name="T2" fmla="*/ 0 w 1517"/>
              <a:gd name="T3" fmla="*/ 0 h 471"/>
              <a:gd name="T4" fmla="*/ 2147483647 w 1517"/>
              <a:gd name="T5" fmla="*/ 2147483647 h 471"/>
              <a:gd name="T6" fmla="*/ 2147483647 w 1517"/>
              <a:gd name="T7" fmla="*/ 2147483647 h 471"/>
              <a:gd name="T8" fmla="*/ 2147483647 w 1517"/>
              <a:gd name="T9" fmla="*/ 2147483647 h 471"/>
              <a:gd name="T10" fmla="*/ 0 w 1517"/>
              <a:gd name="T11" fmla="*/ 2147483647 h 471"/>
              <a:gd name="T12" fmla="*/ 0 60000 65536"/>
              <a:gd name="T13" fmla="*/ 0 60000 65536"/>
              <a:gd name="T14" fmla="*/ 0 60000 65536"/>
              <a:gd name="T15" fmla="*/ 0 60000 65536"/>
              <a:gd name="T16" fmla="*/ 0 60000 65536"/>
              <a:gd name="T17" fmla="*/ 0 60000 65536"/>
              <a:gd name="T18" fmla="*/ 0 w 1517"/>
              <a:gd name="T19" fmla="*/ 0 h 471"/>
              <a:gd name="T20" fmla="*/ 1517 w 1517"/>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1517" h="471">
                <a:moveTo>
                  <a:pt x="0" y="471"/>
                </a:moveTo>
                <a:lnTo>
                  <a:pt x="0" y="0"/>
                </a:lnTo>
                <a:lnTo>
                  <a:pt x="749" y="226"/>
                </a:lnTo>
                <a:lnTo>
                  <a:pt x="1517" y="7"/>
                </a:lnTo>
                <a:lnTo>
                  <a:pt x="1517" y="471"/>
                </a:lnTo>
                <a:lnTo>
                  <a:pt x="0" y="471"/>
                </a:lnTo>
                <a:close/>
              </a:path>
            </a:pathLst>
          </a:custGeom>
          <a:solidFill>
            <a:srgbClr val="D3A94C"/>
          </a:solidFill>
          <a:ln w="9525">
            <a:solidFill>
              <a:schemeClr val="tx1"/>
            </a:solidFill>
            <a:round/>
            <a:headEnd/>
            <a:tailEnd/>
          </a:ln>
        </p:spPr>
        <p:txBody>
          <a:bodyPr wrap="none"/>
          <a:lstStyle/>
          <a:p>
            <a:endParaRPr lang="en-US"/>
          </a:p>
        </p:txBody>
      </p:sp>
      <p:sp>
        <p:nvSpPr>
          <p:cNvPr id="89123" name="Freeform 36"/>
          <p:cNvSpPr>
            <a:spLocks/>
          </p:cNvSpPr>
          <p:nvPr/>
        </p:nvSpPr>
        <p:spPr bwMode="auto">
          <a:xfrm>
            <a:off x="3632200" y="3790950"/>
            <a:ext cx="349250" cy="157163"/>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24" name="Freeform 37"/>
          <p:cNvSpPr>
            <a:spLocks/>
          </p:cNvSpPr>
          <p:nvPr/>
        </p:nvSpPr>
        <p:spPr bwMode="auto">
          <a:xfrm>
            <a:off x="4446588" y="3790950"/>
            <a:ext cx="349250" cy="157163"/>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25" name="Freeform 38"/>
          <p:cNvSpPr>
            <a:spLocks/>
          </p:cNvSpPr>
          <p:nvPr/>
        </p:nvSpPr>
        <p:spPr bwMode="auto">
          <a:xfrm>
            <a:off x="4038600" y="3790950"/>
            <a:ext cx="350838" cy="157163"/>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26" name="Freeform 39"/>
          <p:cNvSpPr>
            <a:spLocks/>
          </p:cNvSpPr>
          <p:nvPr/>
        </p:nvSpPr>
        <p:spPr bwMode="auto">
          <a:xfrm>
            <a:off x="3225800" y="3790950"/>
            <a:ext cx="349250" cy="157163"/>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27" name="Text Box 40"/>
          <p:cNvSpPr txBox="1">
            <a:spLocks noChangeArrowheads="1"/>
          </p:cNvSpPr>
          <p:nvPr/>
        </p:nvSpPr>
        <p:spPr bwMode="auto">
          <a:xfrm>
            <a:off x="204788" y="3914775"/>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FF0000"/>
                </a:solidFill>
                <a:latin typeface="Calibri" charset="0"/>
                <a:cs typeface="Calibri" charset="0"/>
              </a:rPr>
              <a:t>Process </a:t>
            </a:r>
          </a:p>
          <a:p>
            <a:r>
              <a:rPr lang="en-US" sz="1800">
                <a:solidFill>
                  <a:srgbClr val="FF0000"/>
                </a:solidFill>
                <a:latin typeface="Calibri" charset="0"/>
                <a:cs typeface="Calibri" charset="0"/>
              </a:rPr>
              <a:t>Performer Roles</a:t>
            </a:r>
          </a:p>
        </p:txBody>
      </p:sp>
      <p:sp>
        <p:nvSpPr>
          <p:cNvPr id="89128" name="Line 41"/>
          <p:cNvSpPr>
            <a:spLocks noChangeShapeType="1"/>
          </p:cNvSpPr>
          <p:nvPr/>
        </p:nvSpPr>
        <p:spPr bwMode="auto">
          <a:xfrm flipV="1">
            <a:off x="1474788" y="3857625"/>
            <a:ext cx="1708150" cy="404813"/>
          </a:xfrm>
          <a:prstGeom prst="line">
            <a:avLst/>
          </a:prstGeom>
          <a:noFill/>
          <a:ln w="28575">
            <a:solidFill>
              <a:srgbClr val="99142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129" name="Freeform 42"/>
          <p:cNvSpPr>
            <a:spLocks/>
          </p:cNvSpPr>
          <p:nvPr/>
        </p:nvSpPr>
        <p:spPr bwMode="auto">
          <a:xfrm>
            <a:off x="2351088" y="5867400"/>
            <a:ext cx="349250" cy="157163"/>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30" name="Freeform 43"/>
          <p:cNvSpPr>
            <a:spLocks/>
          </p:cNvSpPr>
          <p:nvPr/>
        </p:nvSpPr>
        <p:spPr bwMode="auto">
          <a:xfrm>
            <a:off x="5568950" y="5818188"/>
            <a:ext cx="349250" cy="157162"/>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31" name="Freeform 44"/>
          <p:cNvSpPr>
            <a:spLocks/>
          </p:cNvSpPr>
          <p:nvPr/>
        </p:nvSpPr>
        <p:spPr bwMode="auto">
          <a:xfrm>
            <a:off x="1641475" y="5867400"/>
            <a:ext cx="349250" cy="157163"/>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32" name="Freeform 45"/>
          <p:cNvSpPr>
            <a:spLocks/>
          </p:cNvSpPr>
          <p:nvPr/>
        </p:nvSpPr>
        <p:spPr bwMode="auto">
          <a:xfrm>
            <a:off x="7742238" y="4114800"/>
            <a:ext cx="349250" cy="158750"/>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sp>
        <p:nvSpPr>
          <p:cNvPr id="89133" name="Freeform 46"/>
          <p:cNvSpPr>
            <a:spLocks/>
          </p:cNvSpPr>
          <p:nvPr/>
        </p:nvSpPr>
        <p:spPr bwMode="auto">
          <a:xfrm>
            <a:off x="7264400" y="4125913"/>
            <a:ext cx="350838" cy="157162"/>
          </a:xfrm>
          <a:custGeom>
            <a:avLst/>
            <a:gdLst>
              <a:gd name="T0" fmla="*/ 0 w 1510"/>
              <a:gd name="T1" fmla="*/ 0 h 483"/>
              <a:gd name="T2" fmla="*/ 0 w 1510"/>
              <a:gd name="T3" fmla="*/ 2147483647 h 483"/>
              <a:gd name="T4" fmla="*/ 2147483647 w 1510"/>
              <a:gd name="T5" fmla="*/ 2147483647 h 483"/>
              <a:gd name="T6" fmla="*/ 2147483647 w 1510"/>
              <a:gd name="T7" fmla="*/ 2147483647 h 483"/>
              <a:gd name="T8" fmla="*/ 2147483647 w 1510"/>
              <a:gd name="T9" fmla="*/ 0 h 483"/>
              <a:gd name="T10" fmla="*/ 0 w 1510"/>
              <a:gd name="T11" fmla="*/ 0 h 483"/>
              <a:gd name="T12" fmla="*/ 0 60000 65536"/>
              <a:gd name="T13" fmla="*/ 0 60000 65536"/>
              <a:gd name="T14" fmla="*/ 0 60000 65536"/>
              <a:gd name="T15" fmla="*/ 0 60000 65536"/>
              <a:gd name="T16" fmla="*/ 0 60000 65536"/>
              <a:gd name="T17" fmla="*/ 0 60000 65536"/>
              <a:gd name="T18" fmla="*/ 0 w 1510"/>
              <a:gd name="T19" fmla="*/ 0 h 483"/>
              <a:gd name="T20" fmla="*/ 1510 w 1510"/>
              <a:gd name="T21" fmla="*/ 483 h 483"/>
            </a:gdLst>
            <a:ahLst/>
            <a:cxnLst>
              <a:cxn ang="T12">
                <a:pos x="T0" y="T1"/>
              </a:cxn>
              <a:cxn ang="T13">
                <a:pos x="T2" y="T3"/>
              </a:cxn>
              <a:cxn ang="T14">
                <a:pos x="T4" y="T5"/>
              </a:cxn>
              <a:cxn ang="T15">
                <a:pos x="T6" y="T7"/>
              </a:cxn>
              <a:cxn ang="T16">
                <a:pos x="T8" y="T9"/>
              </a:cxn>
              <a:cxn ang="T17">
                <a:pos x="T10" y="T11"/>
              </a:cxn>
            </a:cxnLst>
            <a:rect l="T18" t="T19" r="T20" b="T21"/>
            <a:pathLst>
              <a:path w="1510" h="483">
                <a:moveTo>
                  <a:pt x="0" y="0"/>
                </a:moveTo>
                <a:lnTo>
                  <a:pt x="0" y="258"/>
                </a:lnTo>
                <a:lnTo>
                  <a:pt x="748" y="483"/>
                </a:lnTo>
                <a:lnTo>
                  <a:pt x="1510" y="264"/>
                </a:lnTo>
                <a:lnTo>
                  <a:pt x="1510" y="0"/>
                </a:lnTo>
                <a:lnTo>
                  <a:pt x="0" y="0"/>
                </a:lnTo>
                <a:close/>
              </a:path>
            </a:pathLst>
          </a:custGeom>
          <a:solidFill>
            <a:schemeClr val="folHlink"/>
          </a:solidFill>
          <a:ln w="9525">
            <a:solidFill>
              <a:schemeClr val="tx1"/>
            </a:solidFill>
            <a:round/>
            <a:headEnd/>
            <a:tailEnd/>
          </a:ln>
        </p:spPr>
        <p:txBody>
          <a:bodyPr wrap="none"/>
          <a:lstStyle/>
          <a:p>
            <a:endParaRPr lang="en-US"/>
          </a:p>
        </p:txBody>
      </p:sp>
      <p:grpSp>
        <p:nvGrpSpPr>
          <p:cNvPr id="89134" name="Group 55"/>
          <p:cNvGrpSpPr>
            <a:grpSpLocks/>
          </p:cNvGrpSpPr>
          <p:nvPr/>
        </p:nvGrpSpPr>
        <p:grpSpPr bwMode="auto">
          <a:xfrm>
            <a:off x="2122488" y="1014413"/>
            <a:ext cx="5078412" cy="1046162"/>
            <a:chOff x="1968500" y="1062447"/>
            <a:chExt cx="5738812" cy="1046718"/>
          </a:xfrm>
        </p:grpSpPr>
        <p:sp>
          <p:nvSpPr>
            <p:cNvPr id="51" name="Rectangle 50"/>
            <p:cNvSpPr/>
            <p:nvPr/>
          </p:nvSpPr>
          <p:spPr>
            <a:xfrm>
              <a:off x="2034117" y="1062447"/>
              <a:ext cx="5673195" cy="1046718"/>
            </a:xfrm>
            <a:prstGeom prst="rect">
              <a:avLst/>
            </a:prstGeom>
          </p:spPr>
          <p:txBody>
            <a:bodyPr>
              <a:spAutoFit/>
            </a:bodyPr>
            <a:lstStyle/>
            <a:p>
              <a:pPr>
                <a:spcAft>
                  <a:spcPts val="600"/>
                </a:spcAft>
                <a:defRPr/>
              </a:pPr>
              <a:r>
                <a:rPr lang="en-US" b="1" dirty="0">
                  <a:solidFill>
                    <a:srgbClr val="FF0000"/>
                  </a:solidFill>
                  <a:latin typeface="Calibri"/>
                  <a:ea typeface="+mn-ea"/>
                  <a:cs typeface="Calibri"/>
                </a:rPr>
                <a:t>Focus concentrates on Business Processes</a:t>
              </a:r>
            </a:p>
            <a:p>
              <a:pPr>
                <a:spcAft>
                  <a:spcPts val="600"/>
                </a:spcAft>
                <a:buFont typeface="Arial"/>
                <a:buChar char="•"/>
                <a:defRPr/>
              </a:pPr>
              <a:r>
                <a:rPr lang="en-US" sz="1600" dirty="0">
                  <a:solidFill>
                    <a:schemeClr val="accent4">
                      <a:lumMod val="50000"/>
                    </a:schemeClr>
                  </a:solidFill>
                  <a:latin typeface="Calibri"/>
                  <a:ea typeface="+mn-ea"/>
                  <a:cs typeface="Calibri"/>
                </a:rPr>
                <a:t> The Business Process as Service</a:t>
              </a:r>
            </a:p>
            <a:p>
              <a:pPr>
                <a:buFont typeface="Arial"/>
                <a:buChar char="•"/>
                <a:defRPr/>
              </a:pPr>
              <a:r>
                <a:rPr lang="en-US" sz="1600" dirty="0">
                  <a:solidFill>
                    <a:schemeClr val="accent4">
                      <a:lumMod val="50000"/>
                    </a:schemeClr>
                  </a:solidFill>
                  <a:latin typeface="Calibri"/>
                  <a:ea typeface="+mn-ea"/>
                  <a:cs typeface="Calibri"/>
                </a:rPr>
                <a:t> The Business Process as a Catalyst for</a:t>
              </a:r>
              <a:r>
                <a:rPr lang="en-US" sz="1600" dirty="0">
                  <a:solidFill>
                    <a:srgbClr val="FF0000"/>
                  </a:solidFill>
                  <a:latin typeface="Calibri"/>
                  <a:ea typeface="+mn-ea"/>
                  <a:cs typeface="Calibri"/>
                </a:rPr>
                <a:t> </a:t>
              </a:r>
              <a:r>
                <a:rPr lang="en-US" sz="1600" dirty="0">
                  <a:ln>
                    <a:solidFill>
                      <a:srgbClr val="9A63C9"/>
                    </a:solidFill>
                  </a:ln>
                  <a:solidFill>
                    <a:srgbClr val="000090"/>
                  </a:solidFill>
                  <a:latin typeface="Calibri"/>
                  <a:ea typeface="+mn-ea"/>
                  <a:cs typeface="Calibri"/>
                </a:rPr>
                <a:t>Collaboration</a:t>
              </a:r>
              <a:endParaRPr lang="en-US" kern="0" dirty="0">
                <a:ln>
                  <a:solidFill>
                    <a:srgbClr val="9A63C9"/>
                  </a:solidFill>
                </a:ln>
                <a:solidFill>
                  <a:srgbClr val="000090"/>
                </a:solidFill>
                <a:latin typeface="Calibri"/>
                <a:ea typeface="ＭＳ Ｐゴシック" charset="-128"/>
                <a:cs typeface="Calibri"/>
              </a:endParaRPr>
            </a:p>
          </p:txBody>
        </p:sp>
        <p:sp>
          <p:nvSpPr>
            <p:cNvPr id="52" name="Rectangle 51"/>
            <p:cNvSpPr/>
            <p:nvPr/>
          </p:nvSpPr>
          <p:spPr bwMode="auto">
            <a:xfrm>
              <a:off x="1968500" y="1118039"/>
              <a:ext cx="5268800" cy="400263"/>
            </a:xfrm>
            <a:prstGeom prst="rect">
              <a:avLst/>
            </a:prstGeom>
            <a:noFill/>
            <a:ln w="9525" cap="flat" cmpd="sng" algn="ctr">
              <a:solidFill>
                <a:schemeClr val="accent4">
                  <a:lumMod val="5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a:spAutoFit/>
            </a:bodyPr>
            <a:lstStyle/>
            <a:p>
              <a:pPr>
                <a:defRPr/>
              </a:pPr>
              <a:endParaRPr lang="en-US" dirty="0">
                <a:latin typeface="Arial"/>
              </a:endParaRPr>
            </a:p>
          </p:txBody>
        </p:sp>
      </p:grpSp>
      <p:sp>
        <p:nvSpPr>
          <p:cNvPr id="8913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415F2B3-8A59-2B48-B130-57F4A4E6C440}" type="slidenum">
              <a:rPr lang="en-GB"/>
              <a:pPr/>
              <a:t>13</a:t>
            </a:fld>
            <a:endParaRPr lang="en-GB"/>
          </a:p>
        </p:txBody>
      </p:sp>
      <p:sp>
        <p:nvSpPr>
          <p:cNvPr id="54"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066800"/>
            <a:ext cx="2362200" cy="3073400"/>
            <a:chOff x="324" y="878"/>
            <a:chExt cx="1488" cy="1936"/>
          </a:xfrm>
        </p:grpSpPr>
        <p:sp>
          <p:nvSpPr>
            <p:cNvPr id="90168" name="AutoShape 3"/>
            <p:cNvSpPr>
              <a:spLocks noChangeArrowheads="1"/>
            </p:cNvSpPr>
            <p:nvPr/>
          </p:nvSpPr>
          <p:spPr bwMode="auto">
            <a:xfrm>
              <a:off x="937" y="1955"/>
              <a:ext cx="361" cy="859"/>
            </a:xfrm>
            <a:prstGeom prst="upArrow">
              <a:avLst>
                <a:gd name="adj1" fmla="val 50000"/>
                <a:gd name="adj2" fmla="val 59488"/>
              </a:avLst>
            </a:prstGeom>
            <a:gradFill rotWithShape="1">
              <a:gsLst>
                <a:gs pos="0">
                  <a:srgbClr val="777777"/>
                </a:gs>
                <a:gs pos="100000">
                  <a:srgbClr val="FBFBFB"/>
                </a:gs>
              </a:gsLst>
              <a:lin ang="5400000" scaled="1"/>
            </a:gradFill>
            <a:ln w="12700">
              <a:solidFill>
                <a:srgbClr val="C0C0C0"/>
              </a:solidFill>
              <a:miter lim="800000"/>
              <a:headEnd type="none" w="sm" len="sm"/>
              <a:tailEnd type="none" w="sm" len="sm"/>
            </a:ln>
          </p:spPr>
          <p:txBody>
            <a:bodyPr vert="eaVert" wrap="none" anchor="ctr"/>
            <a:lstStyle/>
            <a:p>
              <a:endParaRPr lang="en-US">
                <a:latin typeface="Calibri" charset="0"/>
                <a:cs typeface="Calibri" charset="0"/>
              </a:endParaRPr>
            </a:p>
          </p:txBody>
        </p:sp>
        <p:sp>
          <p:nvSpPr>
            <p:cNvPr id="90169" name="Text Box 4"/>
            <p:cNvSpPr txBox="1">
              <a:spLocks noChangeArrowheads="1"/>
            </p:cNvSpPr>
            <p:nvPr/>
          </p:nvSpPr>
          <p:spPr bwMode="auto">
            <a:xfrm>
              <a:off x="498" y="1738"/>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90000"/>
                </a:lnSpc>
              </a:pPr>
              <a:r>
                <a:rPr lang="en-US" sz="1000" b="1">
                  <a:solidFill>
                    <a:srgbClr val="9866CC"/>
                  </a:solidFill>
                  <a:latin typeface="Calibri" charset="0"/>
                  <a:cs typeface="Calibri" charset="0"/>
                </a:rPr>
                <a:t>Process Modeling, Simulation </a:t>
              </a:r>
              <a:br>
                <a:rPr lang="en-US" sz="1000" b="1">
                  <a:solidFill>
                    <a:srgbClr val="9866CC"/>
                  </a:solidFill>
                  <a:latin typeface="Calibri" charset="0"/>
                  <a:cs typeface="Calibri" charset="0"/>
                </a:rPr>
              </a:br>
              <a:r>
                <a:rPr lang="en-US" sz="1000" b="1">
                  <a:solidFill>
                    <a:srgbClr val="9866CC"/>
                  </a:solidFill>
                  <a:latin typeface="Calibri" charset="0"/>
                  <a:cs typeface="Calibri" charset="0"/>
                </a:rPr>
                <a:t>and Documentation</a:t>
              </a:r>
            </a:p>
          </p:txBody>
        </p:sp>
        <p:pic>
          <p:nvPicPr>
            <p:cNvPr id="483333" name="Picture 5" descr="Process OCC Template Prep image"/>
            <p:cNvPicPr>
              <a:picLocks noChangeAspect="1" noChangeArrowheads="1"/>
            </p:cNvPicPr>
            <p:nvPr/>
          </p:nvPicPr>
          <p:blipFill>
            <a:blip r:embed="rId4"/>
            <a:srcRect r="7716" b="136"/>
            <a:stretch>
              <a:fillRect/>
            </a:stretch>
          </p:blipFill>
          <p:spPr bwMode="auto">
            <a:xfrm>
              <a:off x="324" y="878"/>
              <a:ext cx="1488" cy="792"/>
            </a:xfrm>
            <a:prstGeom prst="rect">
              <a:avLst/>
            </a:prstGeom>
            <a:noFill/>
            <a:ln w="9525">
              <a:noFill/>
              <a:miter lim="800000"/>
              <a:headEnd/>
              <a:tailEnd/>
            </a:ln>
            <a:effectLst>
              <a:outerShdw blurRad="63500" dist="38099" dir="2700000" algn="ctr" rotWithShape="0">
                <a:srgbClr val="000000">
                  <a:alpha val="74998"/>
                </a:srgbClr>
              </a:outerShdw>
            </a:effectLst>
          </p:spPr>
        </p:pic>
      </p:grpSp>
      <p:grpSp>
        <p:nvGrpSpPr>
          <p:cNvPr id="3" name="Group 6"/>
          <p:cNvGrpSpPr>
            <a:grpSpLocks/>
          </p:cNvGrpSpPr>
          <p:nvPr/>
        </p:nvGrpSpPr>
        <p:grpSpPr bwMode="auto">
          <a:xfrm>
            <a:off x="315913" y="4467225"/>
            <a:ext cx="4308475" cy="1725613"/>
            <a:chOff x="199" y="2814"/>
            <a:chExt cx="2714" cy="1087"/>
          </a:xfrm>
        </p:grpSpPr>
        <p:sp>
          <p:nvSpPr>
            <p:cNvPr id="90158" name="AutoShape 7"/>
            <p:cNvSpPr>
              <a:spLocks noChangeArrowheads="1"/>
            </p:cNvSpPr>
            <p:nvPr/>
          </p:nvSpPr>
          <p:spPr bwMode="auto">
            <a:xfrm rot="-5400000">
              <a:off x="2265" y="2527"/>
              <a:ext cx="361" cy="935"/>
            </a:xfrm>
            <a:prstGeom prst="upArrow">
              <a:avLst>
                <a:gd name="adj1" fmla="val 50000"/>
                <a:gd name="adj2" fmla="val 64751"/>
              </a:avLst>
            </a:prstGeom>
            <a:gradFill rotWithShape="1">
              <a:gsLst>
                <a:gs pos="0">
                  <a:srgbClr val="777777"/>
                </a:gs>
                <a:gs pos="100000">
                  <a:srgbClr val="FBFBFB"/>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wrap="none" anchor="ctr"/>
            <a:lstStyle/>
            <a:p>
              <a:endParaRPr lang="en-US">
                <a:latin typeface="Calibri" charset="0"/>
                <a:cs typeface="Calibri" charset="0"/>
              </a:endParaRPr>
            </a:p>
          </p:txBody>
        </p:sp>
        <p:grpSp>
          <p:nvGrpSpPr>
            <p:cNvPr id="90159" name="Group 8"/>
            <p:cNvGrpSpPr>
              <a:grpSpLocks/>
            </p:cNvGrpSpPr>
            <p:nvPr/>
          </p:nvGrpSpPr>
          <p:grpSpPr bwMode="auto">
            <a:xfrm>
              <a:off x="299" y="2989"/>
              <a:ext cx="768" cy="672"/>
              <a:chOff x="4272" y="1872"/>
              <a:chExt cx="768" cy="672"/>
            </a:xfrm>
          </p:grpSpPr>
          <p:pic>
            <p:nvPicPr>
              <p:cNvPr id="901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872"/>
                <a:ext cx="76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6" name="Rectangle 10"/>
              <p:cNvSpPr>
                <a:spLocks noChangeArrowheads="1"/>
              </p:cNvSpPr>
              <p:nvPr/>
            </p:nvSpPr>
            <p:spPr bwMode="auto">
              <a:xfrm>
                <a:off x="4276" y="1971"/>
                <a:ext cx="748" cy="5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endParaRPr lang="en-US">
                  <a:latin typeface="Calibri" charset="0"/>
                  <a:cs typeface="Calibri" charset="0"/>
                </a:endParaRPr>
              </a:p>
            </p:txBody>
          </p:sp>
          <p:pic>
            <p:nvPicPr>
              <p:cNvPr id="90167" name="Picture 11"/>
              <p:cNvPicPr>
                <a:picLocks noChangeAspect="1" noChangeArrowheads="1"/>
              </p:cNvPicPr>
              <p:nvPr/>
            </p:nvPicPr>
            <p:blipFill>
              <a:blip r:embed="rId6">
                <a:extLst>
                  <a:ext uri="{28A0092B-C50C-407E-A947-70E740481C1C}">
                    <a14:useLocalDpi xmlns:a14="http://schemas.microsoft.com/office/drawing/2010/main" val="0"/>
                  </a:ext>
                </a:extLst>
              </a:blip>
              <a:srcRect l="15192" t="18219" r="16486" b="12215"/>
              <a:stretch>
                <a:fillRect/>
              </a:stretch>
            </p:blipFill>
            <p:spPr bwMode="auto">
              <a:xfrm>
                <a:off x="4278" y="1965"/>
                <a:ext cx="745"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0160" name="Group 12"/>
            <p:cNvGrpSpPr>
              <a:grpSpLocks/>
            </p:cNvGrpSpPr>
            <p:nvPr/>
          </p:nvGrpSpPr>
          <p:grpSpPr bwMode="auto">
            <a:xfrm>
              <a:off x="1159" y="2989"/>
              <a:ext cx="768" cy="672"/>
              <a:chOff x="4176" y="1776"/>
              <a:chExt cx="864" cy="713"/>
            </a:xfrm>
          </p:grpSpPr>
          <p:pic>
            <p:nvPicPr>
              <p:cNvPr id="9016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1776"/>
                <a:ext cx="86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64" name="Picture 14" descr="originationOLAP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0" y="1883"/>
                <a:ext cx="84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61" name="Text Box 15"/>
            <p:cNvSpPr txBox="1">
              <a:spLocks noChangeArrowheads="1"/>
            </p:cNvSpPr>
            <p:nvPr/>
          </p:nvSpPr>
          <p:spPr bwMode="auto">
            <a:xfrm>
              <a:off x="199" y="3709"/>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90000"/>
                </a:lnSpc>
              </a:pPr>
              <a:r>
                <a:rPr lang="en-US" sz="1000" b="1">
                  <a:solidFill>
                    <a:srgbClr val="9866CC"/>
                  </a:solidFill>
                  <a:latin typeface="Calibri" charset="0"/>
                  <a:cs typeface="Calibri" charset="0"/>
                </a:rPr>
                <a:t>Process Management &amp; Business Activity Monitoring</a:t>
              </a:r>
            </a:p>
          </p:txBody>
        </p:sp>
        <p:sp>
          <p:nvSpPr>
            <p:cNvPr id="90162" name="Text Box 16"/>
            <p:cNvSpPr txBox="1">
              <a:spLocks noChangeArrowheads="1"/>
            </p:cNvSpPr>
            <p:nvPr/>
          </p:nvSpPr>
          <p:spPr bwMode="auto">
            <a:xfrm>
              <a:off x="1111" y="3709"/>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90000"/>
                </a:lnSpc>
              </a:pPr>
              <a:r>
                <a:rPr lang="en-US" sz="1000" b="1">
                  <a:solidFill>
                    <a:srgbClr val="9866CC"/>
                  </a:solidFill>
                  <a:latin typeface="Calibri" charset="0"/>
                  <a:cs typeface="Calibri" charset="0"/>
                </a:rPr>
                <a:t>Historical &amp; Trend Analysis Tools</a:t>
              </a:r>
            </a:p>
          </p:txBody>
        </p:sp>
      </p:grpSp>
      <p:sp>
        <p:nvSpPr>
          <p:cNvPr id="90115" name="Rectangle 17"/>
          <p:cNvSpPr>
            <a:spLocks noChangeArrowheads="1"/>
          </p:cNvSpPr>
          <p:nvPr/>
        </p:nvSpPr>
        <p:spPr bwMode="auto">
          <a:xfrm>
            <a:off x="6324600" y="2436813"/>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Calibri" charset="0"/>
              <a:cs typeface="Calibri" charset="0"/>
            </a:endParaRPr>
          </a:p>
        </p:txBody>
      </p:sp>
      <p:sp>
        <p:nvSpPr>
          <p:cNvPr id="90116" name="Rectangle 18"/>
          <p:cNvSpPr>
            <a:spLocks noChangeArrowheads="1"/>
          </p:cNvSpPr>
          <p:nvPr/>
        </p:nvSpPr>
        <p:spPr bwMode="auto">
          <a:xfrm>
            <a:off x="4038600" y="2436813"/>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Calibri" charset="0"/>
              <a:cs typeface="Calibri" charset="0"/>
            </a:endParaRPr>
          </a:p>
        </p:txBody>
      </p:sp>
      <p:sp>
        <p:nvSpPr>
          <p:cNvPr id="90117" name="Rectangle 19"/>
          <p:cNvSpPr>
            <a:spLocks noChangeArrowheads="1"/>
          </p:cNvSpPr>
          <p:nvPr/>
        </p:nvSpPr>
        <p:spPr bwMode="auto">
          <a:xfrm>
            <a:off x="4953000" y="2741613"/>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Calibri" charset="0"/>
              <a:cs typeface="Calibri" charset="0"/>
            </a:endParaRPr>
          </a:p>
        </p:txBody>
      </p:sp>
      <p:sp>
        <p:nvSpPr>
          <p:cNvPr id="483348" name="AutoShape 20"/>
          <p:cNvSpPr>
            <a:spLocks noChangeArrowheads="1"/>
          </p:cNvSpPr>
          <p:nvPr/>
        </p:nvSpPr>
        <p:spPr bwMode="auto">
          <a:xfrm flipH="1" flipV="1">
            <a:off x="3533775" y="2249488"/>
            <a:ext cx="1795463" cy="8651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3" y="10582"/>
                </a:moveTo>
                <a:cubicBezTo>
                  <a:pt x="17585" y="6854"/>
                  <a:pt x="14529" y="3892"/>
                  <a:pt x="10800" y="3892"/>
                </a:cubicBezTo>
                <a:cubicBezTo>
                  <a:pt x="7054" y="3892"/>
                  <a:pt x="3991" y="6877"/>
                  <a:pt x="3895" y="10621"/>
                </a:cubicBezTo>
                <a:lnTo>
                  <a:pt x="3" y="10521"/>
                </a:lnTo>
                <a:cubicBezTo>
                  <a:pt x="154" y="4667"/>
                  <a:pt x="4943" y="-1"/>
                  <a:pt x="10800" y="-1"/>
                </a:cubicBezTo>
                <a:cubicBezTo>
                  <a:pt x="16631" y="-1"/>
                  <a:pt x="21410" y="4630"/>
                  <a:pt x="21594" y="10459"/>
                </a:cubicBezTo>
                <a:lnTo>
                  <a:pt x="24293" y="10373"/>
                </a:lnTo>
                <a:lnTo>
                  <a:pt x="19796" y="15165"/>
                </a:lnTo>
                <a:lnTo>
                  <a:pt x="15004" y="10667"/>
                </a:lnTo>
                <a:lnTo>
                  <a:pt x="17703" y="10582"/>
                </a:lnTo>
                <a:close/>
              </a:path>
            </a:pathLst>
          </a:custGeom>
          <a:gradFill rotWithShape="1">
            <a:gsLst>
              <a:gs pos="0">
                <a:srgbClr val="FBFBFB"/>
              </a:gs>
              <a:gs pos="100000">
                <a:srgbClr val="777777"/>
              </a:gs>
            </a:gsLst>
            <a:lin ang="0" scaled="1"/>
          </a:gradFill>
          <a:ln w="12700">
            <a:solidFill>
              <a:srgbClr val="C0C0C0"/>
            </a:solidFill>
            <a:miter lim="800000"/>
            <a:headEnd type="none" w="sm" len="sm"/>
            <a:tailEnd type="none" w="sm" len="sm"/>
          </a:ln>
        </p:spPr>
        <p:txBody>
          <a:bodyPr vert="eaVert" wrap="none" anchor="ctr"/>
          <a:lstStyle/>
          <a:p>
            <a:endParaRPr lang="en-US"/>
          </a:p>
        </p:txBody>
      </p:sp>
      <p:grpSp>
        <p:nvGrpSpPr>
          <p:cNvPr id="6" name="Group 21"/>
          <p:cNvGrpSpPr>
            <a:grpSpLocks/>
          </p:cNvGrpSpPr>
          <p:nvPr/>
        </p:nvGrpSpPr>
        <p:grpSpPr bwMode="auto">
          <a:xfrm>
            <a:off x="368300" y="3990975"/>
            <a:ext cx="1946275" cy="982663"/>
            <a:chOff x="232" y="2323"/>
            <a:chExt cx="1226" cy="619"/>
          </a:xfrm>
        </p:grpSpPr>
        <p:graphicFrame>
          <p:nvGraphicFramePr>
            <p:cNvPr id="90156" name="Object 4"/>
            <p:cNvGraphicFramePr>
              <a:graphicFrameLocks noChangeAspect="1"/>
            </p:cNvGraphicFramePr>
            <p:nvPr/>
          </p:nvGraphicFramePr>
          <p:xfrm>
            <a:off x="690" y="2323"/>
            <a:ext cx="768" cy="619"/>
          </p:xfrm>
          <a:graphic>
            <a:graphicData uri="http://schemas.openxmlformats.org/presentationml/2006/ole">
              <mc:AlternateContent xmlns:mc="http://schemas.openxmlformats.org/markup-compatibility/2006">
                <mc:Choice xmlns:v="urn:schemas-microsoft-com:vml" Requires="v">
                  <p:oleObj spid="_x0000_s90189" name="Photo Editor Photo" r:id="rId8" imgW="1924319" imgH="1552792" progId="">
                    <p:embed/>
                  </p:oleObj>
                </mc:Choice>
                <mc:Fallback>
                  <p:oleObj name="Photo Editor Photo" r:id="rId8" imgW="1924319" imgH="1552792"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 y="2323"/>
                          <a:ext cx="768" cy="61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57" name="Text Box 23"/>
            <p:cNvSpPr txBox="1">
              <a:spLocks noChangeArrowheads="1"/>
            </p:cNvSpPr>
            <p:nvPr/>
          </p:nvSpPr>
          <p:spPr bwMode="auto">
            <a:xfrm>
              <a:off x="232" y="2401"/>
              <a:ext cx="5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1000" b="1">
                  <a:solidFill>
                    <a:srgbClr val="FF0000"/>
                  </a:solidFill>
                  <a:latin typeface="Calibri" charset="0"/>
                  <a:cs typeface="Calibri" charset="0"/>
                </a:rPr>
                <a:t>Business</a:t>
              </a:r>
            </a:p>
            <a:p>
              <a:pPr algn="ctr" eaLnBrk="0" hangingPunct="0"/>
              <a:r>
                <a:rPr lang="en-US" sz="1000" b="1">
                  <a:solidFill>
                    <a:srgbClr val="FF0000"/>
                  </a:solidFill>
                  <a:latin typeface="Calibri" charset="0"/>
                  <a:cs typeface="Calibri" charset="0"/>
                </a:rPr>
                <a:t>Management</a:t>
              </a:r>
            </a:p>
          </p:txBody>
        </p:sp>
      </p:grpSp>
      <p:grpSp>
        <p:nvGrpSpPr>
          <p:cNvPr id="7" name="Group 24"/>
          <p:cNvGrpSpPr>
            <a:grpSpLocks/>
          </p:cNvGrpSpPr>
          <p:nvPr/>
        </p:nvGrpSpPr>
        <p:grpSpPr bwMode="auto">
          <a:xfrm>
            <a:off x="5727700" y="3302000"/>
            <a:ext cx="3055938" cy="1873250"/>
            <a:chOff x="3608" y="2080"/>
            <a:chExt cx="1925" cy="1180"/>
          </a:xfrm>
        </p:grpSpPr>
        <p:sp>
          <p:nvSpPr>
            <p:cNvPr id="90151" name="Text Box 25"/>
            <p:cNvSpPr txBox="1">
              <a:spLocks noChangeArrowheads="1"/>
            </p:cNvSpPr>
            <p:nvPr/>
          </p:nvSpPr>
          <p:spPr bwMode="auto">
            <a:xfrm>
              <a:off x="4123" y="3152"/>
              <a:ext cx="9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90000"/>
                </a:lnSpc>
              </a:pPr>
              <a:r>
                <a:rPr lang="en-US" sz="1000" b="1">
                  <a:solidFill>
                    <a:srgbClr val="9866CC"/>
                  </a:solidFill>
                  <a:latin typeface="Calibri" charset="0"/>
                  <a:cs typeface="Calibri" charset="0"/>
                </a:rPr>
                <a:t> </a:t>
              </a:r>
              <a:r>
                <a:rPr lang="en-US" sz="1000" b="1">
                  <a:solidFill>
                    <a:srgbClr val="AD4500"/>
                  </a:solidFill>
                  <a:latin typeface="Calibri" charset="0"/>
                  <a:cs typeface="Calibri" charset="0"/>
                </a:rPr>
                <a:t>Process Workspace</a:t>
              </a:r>
            </a:p>
          </p:txBody>
        </p:sp>
        <p:pic>
          <p:nvPicPr>
            <p:cNvPr id="90152"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 y="2527"/>
              <a:ext cx="6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0153" name="Object 3"/>
            <p:cNvGraphicFramePr>
              <a:graphicFrameLocks noChangeAspect="1"/>
            </p:cNvGraphicFramePr>
            <p:nvPr/>
          </p:nvGraphicFramePr>
          <p:xfrm>
            <a:off x="4861" y="2191"/>
            <a:ext cx="672" cy="735"/>
          </p:xfrm>
          <a:graphic>
            <a:graphicData uri="http://schemas.openxmlformats.org/presentationml/2006/ole">
              <mc:AlternateContent xmlns:mc="http://schemas.openxmlformats.org/markup-compatibility/2006">
                <mc:Choice xmlns:v="urn:schemas-microsoft-com:vml" Requires="v">
                  <p:oleObj spid="_x0000_s90190" name="Photo Editor Photo" r:id="rId10" imgW="1714739" imgH="1876190" progId="">
                    <p:embed/>
                  </p:oleObj>
                </mc:Choice>
                <mc:Fallback>
                  <p:oleObj name="Photo Editor Photo" r:id="rId10" imgW="1714739" imgH="1876190" progId="">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1" y="2191"/>
                          <a:ext cx="672" cy="73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54" name="AutoShape 28"/>
            <p:cNvSpPr>
              <a:spLocks noChangeArrowheads="1"/>
            </p:cNvSpPr>
            <p:nvPr/>
          </p:nvSpPr>
          <p:spPr bwMode="auto">
            <a:xfrm rot="-5400000">
              <a:off x="3663" y="2534"/>
              <a:ext cx="300" cy="410"/>
            </a:xfrm>
            <a:prstGeom prst="upDownArrow">
              <a:avLst>
                <a:gd name="adj1" fmla="val 50000"/>
                <a:gd name="adj2" fmla="val 53135"/>
              </a:avLst>
            </a:prstGeom>
            <a:gradFill rotWithShape="1">
              <a:gsLst>
                <a:gs pos="0">
                  <a:srgbClr val="5F5F5F"/>
                </a:gs>
                <a:gs pos="50000">
                  <a:srgbClr val="E0E0E0"/>
                </a:gs>
                <a:gs pos="100000">
                  <a:srgbClr val="5F5F5F"/>
                </a:gs>
              </a:gsLst>
              <a:lin ang="5400000" scaled="1"/>
            </a:gradFill>
            <a:ln w="9525">
              <a:solidFill>
                <a:srgbClr val="C0C0C0"/>
              </a:solidFill>
              <a:miter lim="800000"/>
              <a:headEnd type="none" w="sm" len="sm"/>
              <a:tailEnd type="none" w="sm" len="sm"/>
            </a:ln>
          </p:spPr>
          <p:txBody>
            <a:bodyPr>
              <a:spAutoFit/>
            </a:bodyPr>
            <a:lstStyle/>
            <a:p>
              <a:endParaRPr lang="en-US">
                <a:latin typeface="Calibri" charset="0"/>
                <a:cs typeface="Calibri" charset="0"/>
              </a:endParaRPr>
            </a:p>
          </p:txBody>
        </p:sp>
        <p:sp>
          <p:nvSpPr>
            <p:cNvPr id="90155" name="Text Box 29"/>
            <p:cNvSpPr txBox="1">
              <a:spLocks noChangeArrowheads="1"/>
            </p:cNvSpPr>
            <p:nvPr/>
          </p:nvSpPr>
          <p:spPr bwMode="auto">
            <a:xfrm>
              <a:off x="4691" y="2080"/>
              <a:ext cx="5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1000" b="1">
                  <a:solidFill>
                    <a:srgbClr val="FF0000"/>
                  </a:solidFill>
                  <a:latin typeface="Calibri" charset="0"/>
                  <a:cs typeface="Calibri" charset="0"/>
                </a:rPr>
                <a:t>Process</a:t>
              </a:r>
            </a:p>
            <a:p>
              <a:pPr algn="ctr" eaLnBrk="0" hangingPunct="0"/>
              <a:r>
                <a:rPr lang="en-US" sz="1000" b="1">
                  <a:solidFill>
                    <a:srgbClr val="FF0000"/>
                  </a:solidFill>
                  <a:latin typeface="Calibri" charset="0"/>
                  <a:cs typeface="Calibri" charset="0"/>
                </a:rPr>
                <a:t>Participants</a:t>
              </a:r>
            </a:p>
          </p:txBody>
        </p:sp>
      </p:grpSp>
      <p:grpSp>
        <p:nvGrpSpPr>
          <p:cNvPr id="8" name="Group 37"/>
          <p:cNvGrpSpPr>
            <a:grpSpLocks/>
          </p:cNvGrpSpPr>
          <p:nvPr/>
        </p:nvGrpSpPr>
        <p:grpSpPr bwMode="auto">
          <a:xfrm>
            <a:off x="5683250" y="4935538"/>
            <a:ext cx="2698750" cy="1704975"/>
            <a:chOff x="3580" y="3109"/>
            <a:chExt cx="1454" cy="1074"/>
          </a:xfrm>
        </p:grpSpPr>
        <p:sp>
          <p:nvSpPr>
            <p:cNvPr id="90143" name="AutoShape 38"/>
            <p:cNvSpPr>
              <a:spLocks noChangeArrowheads="1"/>
            </p:cNvSpPr>
            <p:nvPr/>
          </p:nvSpPr>
          <p:spPr bwMode="auto">
            <a:xfrm rot="-4105420">
              <a:off x="3655" y="3034"/>
              <a:ext cx="312" cy="462"/>
            </a:xfrm>
            <a:prstGeom prst="upDownArrow">
              <a:avLst>
                <a:gd name="adj1" fmla="val 50000"/>
                <a:gd name="adj2" fmla="val 67437"/>
              </a:avLst>
            </a:prstGeom>
            <a:gradFill rotWithShape="1">
              <a:gsLst>
                <a:gs pos="0">
                  <a:srgbClr val="5F5F5F"/>
                </a:gs>
                <a:gs pos="50000">
                  <a:srgbClr val="E0E0E0"/>
                </a:gs>
                <a:gs pos="100000">
                  <a:srgbClr val="5F5F5F"/>
                </a:gs>
              </a:gsLst>
              <a:lin ang="5400000" scaled="1"/>
            </a:gradFill>
            <a:ln w="9525">
              <a:solidFill>
                <a:srgbClr val="C0C0C0"/>
              </a:solidFill>
              <a:miter lim="800000"/>
              <a:headEnd type="none" w="sm" len="sm"/>
              <a:tailEnd type="none" w="sm" len="sm"/>
            </a:ln>
          </p:spPr>
          <p:txBody>
            <a:bodyPr>
              <a:spAutoFit/>
            </a:bodyPr>
            <a:lstStyle/>
            <a:p>
              <a:endParaRPr lang="en-US">
                <a:latin typeface="Calibri" charset="0"/>
                <a:cs typeface="Calibri" charset="0"/>
              </a:endParaRPr>
            </a:p>
          </p:txBody>
        </p:sp>
        <p:sp>
          <p:nvSpPr>
            <p:cNvPr id="90144" name="Text Box 39"/>
            <p:cNvSpPr txBox="1">
              <a:spLocks noChangeArrowheads="1"/>
            </p:cNvSpPr>
            <p:nvPr/>
          </p:nvSpPr>
          <p:spPr bwMode="auto">
            <a:xfrm>
              <a:off x="4100" y="3834"/>
              <a:ext cx="5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1000" b="1">
                  <a:solidFill>
                    <a:srgbClr val="2433CB"/>
                  </a:solidFill>
                  <a:latin typeface="Calibri" charset="0"/>
                  <a:cs typeface="Calibri" charset="0"/>
                </a:rPr>
                <a:t>Enterprise</a:t>
              </a:r>
            </a:p>
            <a:p>
              <a:pPr algn="ctr" eaLnBrk="0" hangingPunct="0"/>
              <a:r>
                <a:rPr lang="en-US" sz="1000" b="1">
                  <a:solidFill>
                    <a:srgbClr val="2433CB"/>
                  </a:solidFill>
                  <a:latin typeface="Calibri" charset="0"/>
                  <a:cs typeface="Calibri" charset="0"/>
                </a:rPr>
                <a:t>Information</a:t>
              </a:r>
            </a:p>
            <a:p>
              <a:pPr algn="ctr" eaLnBrk="0" hangingPunct="0"/>
              <a:r>
                <a:rPr lang="en-US" sz="1000" b="1">
                  <a:solidFill>
                    <a:srgbClr val="2433CB"/>
                  </a:solidFill>
                  <a:latin typeface="Calibri" charset="0"/>
                  <a:cs typeface="Calibri" charset="0"/>
                </a:rPr>
                <a:t>Systems</a:t>
              </a:r>
            </a:p>
          </p:txBody>
        </p:sp>
        <p:pic>
          <p:nvPicPr>
            <p:cNvPr id="90145" name="Picture 40"/>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9" y="3316"/>
              <a:ext cx="36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0146" name="Picture 4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6" y="3423"/>
              <a:ext cx="36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0147" name="Text Box 42"/>
            <p:cNvSpPr txBox="1">
              <a:spLocks noChangeArrowheads="1"/>
            </p:cNvSpPr>
            <p:nvPr/>
          </p:nvSpPr>
          <p:spPr bwMode="auto">
            <a:xfrm>
              <a:off x="4723" y="3498"/>
              <a:ext cx="2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a:spcBef>
                  <a:spcPct val="20000"/>
                </a:spcBef>
                <a:buFont typeface="Wingdings" charset="0"/>
                <a:buNone/>
              </a:pPr>
              <a:r>
                <a:rPr lang="en-US" sz="1200" b="1">
                  <a:solidFill>
                    <a:srgbClr val="AD4500"/>
                  </a:solidFill>
                  <a:latin typeface="Calibri" charset="0"/>
                  <a:cs typeface="Calibri" charset="0"/>
                </a:rPr>
                <a:t>CRM</a:t>
              </a:r>
            </a:p>
          </p:txBody>
        </p:sp>
        <p:sp>
          <p:nvSpPr>
            <p:cNvPr id="90148" name="Text Box 43"/>
            <p:cNvSpPr txBox="1">
              <a:spLocks noChangeArrowheads="1"/>
            </p:cNvSpPr>
            <p:nvPr/>
          </p:nvSpPr>
          <p:spPr bwMode="auto">
            <a:xfrm>
              <a:off x="4416" y="3610"/>
              <a:ext cx="2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a:spcBef>
                  <a:spcPct val="20000"/>
                </a:spcBef>
                <a:buFont typeface="Wingdings" charset="0"/>
                <a:buNone/>
              </a:pPr>
              <a:r>
                <a:rPr lang="en-US" sz="1200" b="1">
                  <a:solidFill>
                    <a:srgbClr val="AD4500"/>
                  </a:solidFill>
                  <a:latin typeface="Calibri" charset="0"/>
                  <a:cs typeface="Calibri" charset="0"/>
                </a:rPr>
                <a:t>SCM</a:t>
              </a:r>
            </a:p>
          </p:txBody>
        </p:sp>
        <p:pic>
          <p:nvPicPr>
            <p:cNvPr id="90149" name="Picture 44"/>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8" y="3603"/>
              <a:ext cx="36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0150" name="Text Box 45"/>
            <p:cNvSpPr txBox="1">
              <a:spLocks noChangeArrowheads="1"/>
            </p:cNvSpPr>
            <p:nvPr/>
          </p:nvSpPr>
          <p:spPr bwMode="auto">
            <a:xfrm>
              <a:off x="4726" y="3784"/>
              <a:ext cx="1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spcBef>
                  <a:spcPct val="20000"/>
                </a:spcBef>
                <a:buFont typeface="Wingdings" charset="0"/>
                <a:buNone/>
              </a:pPr>
              <a:r>
                <a:rPr lang="en-US" sz="1200" b="1">
                  <a:solidFill>
                    <a:srgbClr val="AD4500"/>
                  </a:solidFill>
                  <a:latin typeface="Calibri" charset="0"/>
                  <a:cs typeface="Calibri" charset="0"/>
                </a:rPr>
                <a:t>ERP</a:t>
              </a:r>
            </a:p>
          </p:txBody>
        </p:sp>
      </p:grpSp>
      <p:grpSp>
        <p:nvGrpSpPr>
          <p:cNvPr id="9" name="Group 46"/>
          <p:cNvGrpSpPr>
            <a:grpSpLocks/>
          </p:cNvGrpSpPr>
          <p:nvPr/>
        </p:nvGrpSpPr>
        <p:grpSpPr bwMode="auto">
          <a:xfrm>
            <a:off x="2995613" y="1497013"/>
            <a:ext cx="857250" cy="1443037"/>
            <a:chOff x="1887" y="943"/>
            <a:chExt cx="540" cy="909"/>
          </a:xfrm>
        </p:grpSpPr>
        <p:graphicFrame>
          <p:nvGraphicFramePr>
            <p:cNvPr id="90141" name="Object 2"/>
            <p:cNvGraphicFramePr>
              <a:graphicFrameLocks noChangeAspect="1"/>
            </p:cNvGraphicFramePr>
            <p:nvPr/>
          </p:nvGraphicFramePr>
          <p:xfrm>
            <a:off x="1997" y="1352"/>
            <a:ext cx="430" cy="500"/>
          </p:xfrm>
          <a:graphic>
            <a:graphicData uri="http://schemas.openxmlformats.org/presentationml/2006/ole">
              <mc:AlternateContent xmlns:mc="http://schemas.openxmlformats.org/markup-compatibility/2006">
                <mc:Choice xmlns:v="urn:schemas-microsoft-com:vml" Requires="v">
                  <p:oleObj spid="_x0000_s90191" name="Photo Editor Photo" r:id="rId13" imgW="2152951" imgH="2591162" progId="">
                    <p:embed/>
                  </p:oleObj>
                </mc:Choice>
                <mc:Fallback>
                  <p:oleObj name="Photo Editor Photo" r:id="rId13" imgW="2152951" imgH="2591162" progId="">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7" y="1352"/>
                          <a:ext cx="430" cy="5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42" name="Text Box 48"/>
            <p:cNvSpPr txBox="1">
              <a:spLocks noChangeArrowheads="1"/>
            </p:cNvSpPr>
            <p:nvPr/>
          </p:nvSpPr>
          <p:spPr bwMode="auto">
            <a:xfrm>
              <a:off x="1887" y="943"/>
              <a:ext cx="40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1000" b="1">
                  <a:solidFill>
                    <a:srgbClr val="FF0000"/>
                  </a:solidFill>
                  <a:latin typeface="Calibri" charset="0"/>
                  <a:cs typeface="Calibri" charset="0"/>
                </a:rPr>
                <a:t>Business</a:t>
              </a:r>
            </a:p>
            <a:p>
              <a:pPr algn="ctr" eaLnBrk="0" hangingPunct="0"/>
              <a:r>
                <a:rPr lang="en-US" sz="1000" b="1">
                  <a:solidFill>
                    <a:srgbClr val="FF0000"/>
                  </a:solidFill>
                  <a:latin typeface="Calibri" charset="0"/>
                  <a:cs typeface="Calibri" charset="0"/>
                </a:rPr>
                <a:t>Analysts</a:t>
              </a:r>
            </a:p>
          </p:txBody>
        </p:sp>
      </p:grpSp>
      <p:sp>
        <p:nvSpPr>
          <p:cNvPr id="483377" name="Text Box 49"/>
          <p:cNvSpPr txBox="1">
            <a:spLocks noChangeArrowheads="1"/>
          </p:cNvSpPr>
          <p:nvPr/>
        </p:nvSpPr>
        <p:spPr bwMode="auto">
          <a:xfrm>
            <a:off x="2144713" y="2921000"/>
            <a:ext cx="1936750" cy="1016000"/>
          </a:xfrm>
          <a:prstGeom prst="rect">
            <a:avLst/>
          </a:prstGeom>
          <a:solidFill>
            <a:schemeClr val="bg1"/>
          </a:solidFill>
          <a:ln w="12700">
            <a:solidFill>
              <a:srgbClr val="B2B2B2"/>
            </a:solidFill>
            <a:miter lim="800000"/>
            <a:headEnd type="none" w="sm" len="sm"/>
            <a:tailEnd type="none" w="sm" len="sm"/>
          </a:ln>
          <a:effectLst>
            <a:outerShdw blurRad="63500" dist="38099" dir="2700000" algn="ctr" rotWithShape="0">
              <a:srgbClr val="000000">
                <a:alpha val="74998"/>
              </a:srgbClr>
            </a:outerShdw>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defRPr/>
            </a:pPr>
            <a:r>
              <a:rPr lang="en-US" sz="900" b="1" smtClean="0">
                <a:solidFill>
                  <a:srgbClr val="800000"/>
                </a:solidFill>
                <a:latin typeface="Calibri"/>
                <a:cs typeface="Calibri"/>
              </a:rPr>
              <a:t>Business Use Cases</a:t>
            </a:r>
          </a:p>
          <a:p>
            <a:pPr eaLnBrk="1" hangingPunct="1">
              <a:buFont typeface="Arial" charset="0"/>
              <a:buChar char="•"/>
              <a:defRPr/>
            </a:pPr>
            <a:r>
              <a:rPr lang="en-US" sz="700" smtClean="0">
                <a:solidFill>
                  <a:srgbClr val="000000"/>
                </a:solidFill>
                <a:latin typeface="Calibri"/>
                <a:cs typeface="Calibri"/>
              </a:rPr>
              <a:t>   </a:t>
            </a:r>
            <a:r>
              <a:rPr lang="en-US" sz="700" b="1" smtClean="0">
                <a:solidFill>
                  <a:srgbClr val="000000"/>
                </a:solidFill>
                <a:latin typeface="Calibri"/>
                <a:cs typeface="Calibri"/>
              </a:rPr>
              <a:t>Business-domain overview</a:t>
            </a:r>
          </a:p>
          <a:p>
            <a:pPr eaLnBrk="1" hangingPunct="1">
              <a:buFont typeface="Arial" charset="0"/>
              <a:buChar char="•"/>
              <a:defRPr/>
            </a:pPr>
            <a:r>
              <a:rPr lang="en-US" sz="700" b="1" smtClean="0">
                <a:solidFill>
                  <a:srgbClr val="000000"/>
                </a:solidFill>
                <a:latin typeface="Calibri"/>
                <a:cs typeface="Calibri"/>
              </a:rPr>
              <a:t>   Business process interaction patterns</a:t>
            </a:r>
          </a:p>
          <a:p>
            <a:pPr eaLnBrk="1" hangingPunct="1">
              <a:defRPr/>
            </a:pPr>
            <a:endParaRPr lang="en-US" sz="700" smtClean="0">
              <a:solidFill>
                <a:srgbClr val="000000"/>
              </a:solidFill>
              <a:latin typeface="Calibri"/>
              <a:cs typeface="Calibri"/>
            </a:endParaRPr>
          </a:p>
          <a:p>
            <a:pPr eaLnBrk="1" hangingPunct="1">
              <a:defRPr/>
            </a:pPr>
            <a:r>
              <a:rPr lang="en-US" sz="900" b="1" smtClean="0">
                <a:solidFill>
                  <a:srgbClr val="800000"/>
                </a:solidFill>
                <a:latin typeface="Calibri"/>
                <a:cs typeface="Calibri"/>
              </a:rPr>
              <a:t>Requirements</a:t>
            </a:r>
          </a:p>
          <a:p>
            <a:pPr eaLnBrk="1" hangingPunct="1">
              <a:buFont typeface="Arial" charset="0"/>
              <a:buChar char="•"/>
              <a:defRPr/>
            </a:pPr>
            <a:r>
              <a:rPr lang="en-US" sz="700" b="1" smtClean="0">
                <a:solidFill>
                  <a:srgbClr val="000000"/>
                </a:solidFill>
                <a:latin typeface="Calibri"/>
                <a:cs typeface="Calibri"/>
              </a:rPr>
              <a:t>   Process   Model</a:t>
            </a:r>
          </a:p>
          <a:p>
            <a:pPr eaLnBrk="1" hangingPunct="1">
              <a:buFont typeface="Arial" charset="0"/>
              <a:buChar char="•"/>
              <a:defRPr/>
            </a:pPr>
            <a:r>
              <a:rPr lang="en-US" sz="700" b="1" smtClean="0">
                <a:solidFill>
                  <a:srgbClr val="000000"/>
                </a:solidFill>
                <a:latin typeface="Calibri"/>
                <a:cs typeface="Calibri"/>
              </a:rPr>
              <a:t>   Interactive,  real time  dashboards</a:t>
            </a:r>
          </a:p>
          <a:p>
            <a:pPr eaLnBrk="1" hangingPunct="1">
              <a:buFont typeface="Arial" charset="0"/>
              <a:buChar char="•"/>
              <a:defRPr/>
            </a:pPr>
            <a:r>
              <a:rPr lang="en-US" sz="700" b="1" smtClean="0">
                <a:solidFill>
                  <a:srgbClr val="000000"/>
                </a:solidFill>
                <a:latin typeface="Calibri"/>
                <a:cs typeface="Calibri"/>
              </a:rPr>
              <a:t>   Proactive alerts &amp; monitoring sc</a:t>
            </a:r>
            <a:r>
              <a:rPr lang="en-US" sz="700" smtClean="0">
                <a:solidFill>
                  <a:srgbClr val="000000"/>
                </a:solidFill>
                <a:latin typeface="Calibri"/>
                <a:cs typeface="Calibri"/>
              </a:rPr>
              <a:t>reen</a:t>
            </a:r>
          </a:p>
        </p:txBody>
      </p:sp>
      <p:grpSp>
        <p:nvGrpSpPr>
          <p:cNvPr id="10" name="Group 50"/>
          <p:cNvGrpSpPr>
            <a:grpSpLocks/>
          </p:cNvGrpSpPr>
          <p:nvPr/>
        </p:nvGrpSpPr>
        <p:grpSpPr bwMode="auto">
          <a:xfrm>
            <a:off x="3533775" y="1058863"/>
            <a:ext cx="4802188" cy="2005012"/>
            <a:chOff x="2226" y="667"/>
            <a:chExt cx="3025" cy="1263"/>
          </a:xfrm>
        </p:grpSpPr>
        <p:sp>
          <p:nvSpPr>
            <p:cNvPr id="90136" name="Text Box 51"/>
            <p:cNvSpPr txBox="1">
              <a:spLocks noChangeArrowheads="1"/>
            </p:cNvSpPr>
            <p:nvPr/>
          </p:nvSpPr>
          <p:spPr bwMode="auto">
            <a:xfrm>
              <a:off x="2652" y="1584"/>
              <a:ext cx="3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1000" b="1">
                  <a:solidFill>
                    <a:srgbClr val="FF0000"/>
                  </a:solidFill>
                  <a:latin typeface="Calibri" charset="0"/>
                  <a:cs typeface="Calibri" charset="0"/>
                </a:rPr>
                <a:t>Process</a:t>
              </a:r>
            </a:p>
            <a:p>
              <a:pPr algn="ctr" eaLnBrk="0" hangingPunct="0"/>
              <a:r>
                <a:rPr lang="en-US" sz="1000" b="1">
                  <a:solidFill>
                    <a:srgbClr val="FF0000"/>
                  </a:solidFill>
                  <a:latin typeface="Calibri" charset="0"/>
                  <a:cs typeface="Calibri" charset="0"/>
                </a:rPr>
                <a:t>Analyst </a:t>
              </a:r>
            </a:p>
          </p:txBody>
        </p:sp>
        <p:pic>
          <p:nvPicPr>
            <p:cNvPr id="90137" name="Picture 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5" y="712"/>
              <a:ext cx="1436"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8" name="Text Box 53"/>
            <p:cNvSpPr txBox="1">
              <a:spLocks noChangeArrowheads="1"/>
            </p:cNvSpPr>
            <p:nvPr/>
          </p:nvSpPr>
          <p:spPr bwMode="auto">
            <a:xfrm>
              <a:off x="4047" y="1738"/>
              <a:ext cx="9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90000"/>
                </a:lnSpc>
              </a:pPr>
              <a:r>
                <a:rPr lang="en-US" sz="1000" b="1">
                  <a:solidFill>
                    <a:srgbClr val="9866CC"/>
                  </a:solidFill>
                  <a:latin typeface="Calibri" charset="0"/>
                  <a:cs typeface="Calibri" charset="0"/>
                </a:rPr>
                <a:t>Process Development</a:t>
              </a:r>
              <a:br>
                <a:rPr lang="en-US" sz="1000" b="1">
                  <a:solidFill>
                    <a:srgbClr val="9866CC"/>
                  </a:solidFill>
                  <a:latin typeface="Calibri" charset="0"/>
                  <a:cs typeface="Calibri" charset="0"/>
                </a:rPr>
              </a:br>
              <a:r>
                <a:rPr lang="en-US" sz="1000" b="1">
                  <a:solidFill>
                    <a:srgbClr val="9866CC"/>
                  </a:solidFill>
                  <a:latin typeface="Calibri" charset="0"/>
                  <a:cs typeface="Calibri" charset="0"/>
                </a:rPr>
                <a:t>and Systems Integration</a:t>
              </a:r>
            </a:p>
          </p:txBody>
        </p:sp>
        <p:pic>
          <p:nvPicPr>
            <p:cNvPr id="90139" name="Picture 54"/>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 y="1040"/>
              <a:ext cx="81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40" name="AutoShape 55"/>
            <p:cNvSpPr>
              <a:spLocks noChangeArrowheads="1"/>
            </p:cNvSpPr>
            <p:nvPr/>
          </p:nvSpPr>
          <p:spPr bwMode="auto">
            <a:xfrm>
              <a:off x="2226" y="667"/>
              <a:ext cx="1131" cy="5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1 h 21600"/>
                <a:gd name="T20" fmla="*/ 18430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3" y="10582"/>
                  </a:moveTo>
                  <a:cubicBezTo>
                    <a:pt x="17585" y="6854"/>
                    <a:pt x="14529" y="3892"/>
                    <a:pt x="10800" y="3892"/>
                  </a:cubicBezTo>
                  <a:cubicBezTo>
                    <a:pt x="7054" y="3892"/>
                    <a:pt x="3991" y="6877"/>
                    <a:pt x="3895" y="10621"/>
                  </a:cubicBezTo>
                  <a:lnTo>
                    <a:pt x="3" y="10521"/>
                  </a:lnTo>
                  <a:cubicBezTo>
                    <a:pt x="154" y="4667"/>
                    <a:pt x="4943" y="-1"/>
                    <a:pt x="10800" y="-1"/>
                  </a:cubicBezTo>
                  <a:cubicBezTo>
                    <a:pt x="16631" y="-1"/>
                    <a:pt x="21410" y="4630"/>
                    <a:pt x="21594" y="10459"/>
                  </a:cubicBezTo>
                  <a:lnTo>
                    <a:pt x="24293" y="10373"/>
                  </a:lnTo>
                  <a:lnTo>
                    <a:pt x="19796" y="15165"/>
                  </a:lnTo>
                  <a:lnTo>
                    <a:pt x="15004" y="10667"/>
                  </a:lnTo>
                  <a:lnTo>
                    <a:pt x="17703" y="10582"/>
                  </a:lnTo>
                  <a:close/>
                </a:path>
              </a:pathLst>
            </a:custGeom>
            <a:gradFill rotWithShape="1">
              <a:gsLst>
                <a:gs pos="0">
                  <a:srgbClr val="FBFBFB"/>
                </a:gs>
                <a:gs pos="100000">
                  <a:srgbClr val="777777"/>
                </a:gs>
              </a:gsLst>
              <a:lin ang="0" scaled="1"/>
            </a:gradFill>
            <a:ln w="12700">
              <a:solidFill>
                <a:srgbClr val="C0C0C0"/>
              </a:solidFill>
              <a:miter lim="800000"/>
              <a:headEnd type="none" w="sm" len="sm"/>
              <a:tailEnd type="none" w="sm" len="sm"/>
            </a:ln>
          </p:spPr>
          <p:txBody>
            <a:bodyPr vert="eaVert" wrap="none" anchor="ctr"/>
            <a:lstStyle/>
            <a:p>
              <a:endParaRPr lang="en-US"/>
            </a:p>
          </p:txBody>
        </p:sp>
      </p:grpSp>
      <p:sp>
        <p:nvSpPr>
          <p:cNvPr id="90125" name="Rectangle 57">
            <a:hlinkClick r:id="rId17" action="ppaction://hlinksldjump"/>
          </p:cNvPr>
          <p:cNvSpPr>
            <a:spLocks noChangeArrowheads="1"/>
          </p:cNvSpPr>
          <p:nvPr/>
        </p:nvSpPr>
        <p:spPr bwMode="auto">
          <a:xfrm>
            <a:off x="6046788" y="1135063"/>
            <a:ext cx="22955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endParaRPr lang="en-US">
              <a:latin typeface="Calibri" charset="0"/>
              <a:cs typeface="Calibri" charset="0"/>
            </a:endParaRPr>
          </a:p>
        </p:txBody>
      </p:sp>
      <p:grpSp>
        <p:nvGrpSpPr>
          <p:cNvPr id="11" name="Group 64"/>
          <p:cNvGrpSpPr>
            <a:grpSpLocks/>
          </p:cNvGrpSpPr>
          <p:nvPr/>
        </p:nvGrpSpPr>
        <p:grpSpPr bwMode="auto">
          <a:xfrm>
            <a:off x="3530600" y="2101850"/>
            <a:ext cx="2651125" cy="4525963"/>
            <a:chOff x="3530601" y="2101850"/>
            <a:chExt cx="2651126" cy="4525963"/>
          </a:xfrm>
        </p:grpSpPr>
        <p:grpSp>
          <p:nvGrpSpPr>
            <p:cNvPr id="90130" name="Group 30"/>
            <p:cNvGrpSpPr>
              <a:grpSpLocks/>
            </p:cNvGrpSpPr>
            <p:nvPr/>
          </p:nvGrpSpPr>
          <p:grpSpPr bwMode="auto">
            <a:xfrm>
              <a:off x="3530601" y="2101850"/>
              <a:ext cx="2651126" cy="4525963"/>
              <a:chOff x="2224" y="1324"/>
              <a:chExt cx="1670" cy="2851"/>
            </a:xfrm>
          </p:grpSpPr>
          <p:pic>
            <p:nvPicPr>
              <p:cNvPr id="483359" name="Picture 31" descr="Process OCC Template Prep image"/>
              <p:cNvPicPr>
                <a:picLocks noChangeAspect="1" noChangeArrowheads="1"/>
              </p:cNvPicPr>
              <p:nvPr/>
            </p:nvPicPr>
            <p:blipFill>
              <a:blip r:embed="rId4"/>
              <a:srcRect r="7716" b="136"/>
              <a:stretch>
                <a:fillRect/>
              </a:stretch>
            </p:blipFill>
            <p:spPr bwMode="auto">
              <a:xfrm>
                <a:off x="2224" y="3304"/>
                <a:ext cx="1149" cy="61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90133" name="Text Box 32"/>
              <p:cNvSpPr txBox="1">
                <a:spLocks noChangeArrowheads="1"/>
              </p:cNvSpPr>
              <p:nvPr/>
            </p:nvSpPr>
            <p:spPr bwMode="auto">
              <a:xfrm>
                <a:off x="2264" y="3983"/>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90000"/>
                  </a:lnSpc>
                </a:pPr>
                <a:r>
                  <a:rPr lang="en-US" sz="1000" b="1">
                    <a:solidFill>
                      <a:srgbClr val="9866CC"/>
                    </a:solidFill>
                    <a:latin typeface="Calibri" charset="0"/>
                    <a:cs typeface="Calibri" charset="0"/>
                  </a:rPr>
                  <a:t>Process and </a:t>
                </a:r>
              </a:p>
              <a:p>
                <a:pPr algn="ctr">
                  <a:lnSpc>
                    <a:spcPct val="90000"/>
                  </a:lnSpc>
                </a:pPr>
                <a:r>
                  <a:rPr lang="en-US" sz="1000" b="1">
                    <a:solidFill>
                      <a:srgbClr val="9866CC"/>
                    </a:solidFill>
                    <a:latin typeface="Calibri" charset="0"/>
                    <a:cs typeface="Calibri" charset="0"/>
                  </a:rPr>
                  <a:t>Monitoring Repository</a:t>
                </a:r>
              </a:p>
            </p:txBody>
          </p:sp>
          <p:sp>
            <p:nvSpPr>
              <p:cNvPr id="90134" name="AutoShape 33"/>
              <p:cNvSpPr>
                <a:spLocks noChangeArrowheads="1"/>
              </p:cNvSpPr>
              <p:nvPr/>
            </p:nvSpPr>
            <p:spPr bwMode="auto">
              <a:xfrm rot="-8103314">
                <a:off x="3533" y="1324"/>
                <a:ext cx="361" cy="1341"/>
              </a:xfrm>
              <a:prstGeom prst="upArrow">
                <a:avLst>
                  <a:gd name="adj1" fmla="val 50000"/>
                  <a:gd name="adj2" fmla="val 92867"/>
                </a:avLst>
              </a:prstGeom>
              <a:gradFill rotWithShape="1">
                <a:gsLst>
                  <a:gs pos="0">
                    <a:srgbClr val="777777"/>
                  </a:gs>
                  <a:gs pos="100000">
                    <a:srgbClr val="FBFBFB"/>
                  </a:gs>
                </a:gsLst>
                <a:lin ang="5400000" scaled="1"/>
              </a:gradFill>
              <a:ln w="12700">
                <a:solidFill>
                  <a:srgbClr val="C0C0C0"/>
                </a:solidFill>
                <a:miter lim="800000"/>
                <a:headEnd type="none" w="sm" len="sm"/>
                <a:tailEnd type="none" w="sm" len="sm"/>
              </a:ln>
            </p:spPr>
            <p:txBody>
              <a:bodyPr vert="eaVert" wrap="none" anchor="ctr"/>
              <a:lstStyle/>
              <a:p>
                <a:endParaRPr lang="en-US">
                  <a:latin typeface="Calibri" charset="0"/>
                  <a:cs typeface="Calibri" charset="0"/>
                </a:endParaRPr>
              </a:p>
            </p:txBody>
          </p:sp>
          <p:sp>
            <p:nvSpPr>
              <p:cNvPr id="90135" name="Text Box 35"/>
              <p:cNvSpPr txBox="1">
                <a:spLocks noChangeArrowheads="1"/>
              </p:cNvSpPr>
              <p:nvPr/>
            </p:nvSpPr>
            <p:spPr bwMode="auto">
              <a:xfrm>
                <a:off x="2295" y="2496"/>
                <a:ext cx="105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1600" b="1">
                    <a:solidFill>
                      <a:srgbClr val="2433CB"/>
                    </a:solidFill>
                    <a:latin typeface="Calibri" charset="0"/>
                    <a:cs typeface="Calibri" charset="0"/>
                  </a:rPr>
                  <a:t>BPM-middleware</a:t>
                </a:r>
              </a:p>
            </p:txBody>
          </p:sp>
        </p:grpSp>
        <p:pic>
          <p:nvPicPr>
            <p:cNvPr id="90131" name="Picture 168" descr="ser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4267200"/>
              <a:ext cx="671582" cy="92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p:cNvSpPr>
          <p:nvPr>
            <p:ph type="title"/>
          </p:nvPr>
        </p:nvSpPr>
        <p:spPr/>
        <p:txBody>
          <a:bodyPr/>
          <a:lstStyle/>
          <a:p>
            <a:pPr algn="ctr">
              <a:defRPr/>
            </a:pPr>
            <a:r>
              <a:rPr lang="en-US" sz="2800" dirty="0" smtClean="0">
                <a:effectLst>
                  <a:outerShdw blurRad="38100" dist="38100" dir="2700000" algn="tl">
                    <a:srgbClr val="DDDDDD"/>
                  </a:outerShdw>
                </a:effectLst>
                <a:latin typeface="+mj-lt"/>
                <a:ea typeface="ＭＳ Ｐゴシック" charset="0"/>
                <a:cs typeface="ＭＳ Ｐゴシック" charset="0"/>
              </a:rPr>
              <a:t>A Quick Look at Business Process Management </a:t>
            </a:r>
            <a:endParaRPr lang="en-US" sz="2800" dirty="0">
              <a:effectLst>
                <a:outerShdw blurRad="38100" dist="38100" dir="2700000" algn="tl">
                  <a:srgbClr val="DDDDDD"/>
                </a:outerShdw>
              </a:effectLst>
              <a:latin typeface="+mj-lt"/>
              <a:ea typeface="ＭＳ Ｐゴシック" charset="0"/>
              <a:cs typeface="ＭＳ Ｐゴシック" charset="0"/>
            </a:endParaRPr>
          </a:p>
        </p:txBody>
      </p:sp>
      <p:sp>
        <p:nvSpPr>
          <p:cNvPr id="901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E4D1ED7-3D77-D544-8078-B4CB20F23303}" type="slidenum">
              <a:rPr lang="en-GB"/>
              <a:pPr/>
              <a:t>14</a:t>
            </a:fld>
            <a:endParaRPr lang="en-GB"/>
          </a:p>
        </p:txBody>
      </p:sp>
      <p:sp>
        <p:nvSpPr>
          <p:cNvPr id="60"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483377"/>
                                        </p:tgtEl>
                                        <p:attrNameLst>
                                          <p:attrName>style.visibility</p:attrName>
                                        </p:attrNameLst>
                                      </p:cBhvr>
                                      <p:to>
                                        <p:strVal val="visible"/>
                                      </p:to>
                                    </p:set>
                                    <p:anim calcmode="lin" valueType="num">
                                      <p:cBhvr>
                                        <p:cTn id="19" dur="5000" fill="hold"/>
                                        <p:tgtEl>
                                          <p:spTgt spid="483377"/>
                                        </p:tgtEl>
                                        <p:attrNameLst>
                                          <p:attrName>ppt_w</p:attrName>
                                        </p:attrNameLst>
                                      </p:cBhvr>
                                      <p:tavLst>
                                        <p:tav tm="0">
                                          <p:val>
                                            <p:fltVal val="0"/>
                                          </p:val>
                                        </p:tav>
                                        <p:tav tm="100000">
                                          <p:val>
                                            <p:strVal val="#ppt_w"/>
                                          </p:val>
                                        </p:tav>
                                      </p:tavLst>
                                    </p:anim>
                                    <p:anim calcmode="lin" valueType="num">
                                      <p:cBhvr>
                                        <p:cTn id="20" dur="5000" fill="hold"/>
                                        <p:tgtEl>
                                          <p:spTgt spid="483377"/>
                                        </p:tgtEl>
                                        <p:attrNameLst>
                                          <p:attrName>ppt_h</p:attrName>
                                        </p:attrNameLst>
                                      </p:cBhvr>
                                      <p:tavLst>
                                        <p:tav tm="0">
                                          <p:val>
                                            <p:fltVal val="0"/>
                                          </p:val>
                                        </p:tav>
                                        <p:tav tm="100000">
                                          <p:val>
                                            <p:strVal val="#ppt_h"/>
                                          </p:val>
                                        </p:tav>
                                      </p:tavLst>
                                    </p:anim>
                                    <p:animEffect transition="in" filter="fade">
                                      <p:cBhvr>
                                        <p:cTn id="21" dur="5000"/>
                                        <p:tgtEl>
                                          <p:spTgt spid="4833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20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83348"/>
                                        </p:tgtEl>
                                        <p:attrNameLst>
                                          <p:attrName>style.visibility</p:attrName>
                                        </p:attrNameLst>
                                      </p:cBhvr>
                                      <p:to>
                                        <p:strVal val="visible"/>
                                      </p:to>
                                    </p:set>
                                    <p:animEffect transition="in" filter="wipe(right)">
                                      <p:cBhvr>
                                        <p:cTn id="36" dur="2000"/>
                                        <p:tgtEl>
                                          <p:spTgt spid="4833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2000"/>
                                        <p:tgtEl>
                                          <p:spTgt spid="7"/>
                                        </p:tgtEl>
                                      </p:cBhvr>
                                    </p:animEffect>
                                  </p:childTnLst>
                                </p:cTn>
                              </p:par>
                            </p:childTnLst>
                          </p:cTn>
                        </p:par>
                        <p:par>
                          <p:cTn id="46" fill="hold" nodeType="afterGroup">
                            <p:stCondLst>
                              <p:cond delay="2000"/>
                            </p:stCondLst>
                            <p:childTnLst>
                              <p:par>
                                <p:cTn id="47" presetID="22" presetClass="entr" presetSubtype="8"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20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Arial" charset="0"/>
                <a:ea typeface="ＭＳ Ｐゴシック" charset="0"/>
                <a:cs typeface="Arial" charset="0"/>
              </a:rPr>
              <a:t>Services in the Cloud</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24"/>
          <p:cNvGrpSpPr>
            <a:grpSpLocks/>
          </p:cNvGrpSpPr>
          <p:nvPr/>
        </p:nvGrpSpPr>
        <p:grpSpPr bwMode="auto">
          <a:xfrm>
            <a:off x="407988" y="1069975"/>
            <a:ext cx="8470900" cy="4371975"/>
            <a:chOff x="328613" y="1150672"/>
            <a:chExt cx="8470900" cy="4372505"/>
          </a:xfrm>
        </p:grpSpPr>
        <p:sp>
          <p:nvSpPr>
            <p:cNvPr id="143" name="Rounded Rectangle 142"/>
            <p:cNvSpPr/>
            <p:nvPr/>
          </p:nvSpPr>
          <p:spPr>
            <a:xfrm>
              <a:off x="3330575" y="1150672"/>
              <a:ext cx="5468938" cy="4372505"/>
            </a:xfrm>
            <a:prstGeom prst="roundRect">
              <a:avLst>
                <a:gd name="adj" fmla="val 6025"/>
              </a:avLst>
            </a:prstGeom>
            <a:solidFill>
              <a:srgbClr val="FCF9EF"/>
            </a:solidFill>
            <a:ln w="6350" cap="flat" cmpd="sng" algn="ctr">
              <a:solidFill>
                <a:srgbClr val="00009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solidFill>
                  <a:srgbClr val="000000"/>
                </a:solidFill>
              </a:endParaRPr>
            </a:p>
          </p:txBody>
        </p:sp>
        <p:grpSp>
          <p:nvGrpSpPr>
            <p:cNvPr id="93205" name="Group 200"/>
            <p:cNvGrpSpPr>
              <a:grpSpLocks/>
            </p:cNvGrpSpPr>
            <p:nvPr/>
          </p:nvGrpSpPr>
          <p:grpSpPr bwMode="auto">
            <a:xfrm>
              <a:off x="4400550" y="4041860"/>
              <a:ext cx="2260600" cy="826255"/>
              <a:chOff x="4618097" y="3569113"/>
              <a:chExt cx="2260600" cy="825401"/>
            </a:xfrm>
          </p:grpSpPr>
          <p:sp>
            <p:nvSpPr>
              <p:cNvPr id="259" name="Oval 258"/>
              <p:cNvSpPr/>
              <p:nvPr/>
            </p:nvSpPr>
            <p:spPr bwMode="auto">
              <a:xfrm>
                <a:off x="4618097" y="3832397"/>
                <a:ext cx="2260600" cy="5614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sp>
            <p:nvSpPr>
              <p:cNvPr id="260" name="Oval 259"/>
              <p:cNvSpPr/>
              <p:nvPr/>
            </p:nvSpPr>
            <p:spPr bwMode="auto">
              <a:xfrm>
                <a:off x="4618097" y="3778472"/>
                <a:ext cx="2260600" cy="5614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sp>
            <p:nvSpPr>
              <p:cNvPr id="261" name="Oval 260"/>
              <p:cNvSpPr/>
              <p:nvPr/>
            </p:nvSpPr>
            <p:spPr bwMode="auto">
              <a:xfrm>
                <a:off x="4618097" y="3726132"/>
                <a:ext cx="2260600" cy="5614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sp>
            <p:nvSpPr>
              <p:cNvPr id="262" name="Oval 261"/>
              <p:cNvSpPr/>
              <p:nvPr/>
            </p:nvSpPr>
            <p:spPr bwMode="auto">
              <a:xfrm>
                <a:off x="4618097" y="3673792"/>
                <a:ext cx="2260600" cy="5614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sp>
            <p:nvSpPr>
              <p:cNvPr id="263" name="Oval 262"/>
              <p:cNvSpPr/>
              <p:nvPr/>
            </p:nvSpPr>
            <p:spPr bwMode="auto">
              <a:xfrm>
                <a:off x="4618097" y="3621452"/>
                <a:ext cx="2260600" cy="5614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sp>
            <p:nvSpPr>
              <p:cNvPr id="264" name="Oval 263"/>
              <p:cNvSpPr/>
              <p:nvPr/>
            </p:nvSpPr>
            <p:spPr bwMode="auto">
              <a:xfrm>
                <a:off x="4618097" y="3569113"/>
                <a:ext cx="2260600" cy="561462"/>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grpSp>
        <p:grpSp>
          <p:nvGrpSpPr>
            <p:cNvPr id="93206" name="Group 39"/>
            <p:cNvGrpSpPr>
              <a:grpSpLocks/>
            </p:cNvGrpSpPr>
            <p:nvPr/>
          </p:nvGrpSpPr>
          <p:grpSpPr bwMode="auto">
            <a:xfrm>
              <a:off x="4335463" y="3860864"/>
              <a:ext cx="2260600" cy="633617"/>
              <a:chOff x="2349500" y="1282167"/>
              <a:chExt cx="2717800" cy="1689646"/>
            </a:xfrm>
          </p:grpSpPr>
          <p:sp>
            <p:nvSpPr>
              <p:cNvPr id="244" name="Oval 40"/>
              <p:cNvSpPr/>
              <p:nvPr/>
            </p:nvSpPr>
            <p:spPr bwMode="auto">
              <a:xfrm>
                <a:off x="2349500" y="1282167"/>
                <a:ext cx="2717800" cy="149878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grpSp>
            <p:nvGrpSpPr>
              <p:cNvPr id="5" name="Group 277"/>
              <p:cNvGrpSpPr>
                <a:grpSpLocks/>
              </p:cNvGrpSpPr>
              <p:nvPr/>
            </p:nvGrpSpPr>
            <p:grpSpPr bwMode="auto">
              <a:xfrm>
                <a:off x="2587621" y="1454160"/>
                <a:ext cx="2398711" cy="1517653"/>
                <a:chOff x="1551" y="770"/>
                <a:chExt cx="781" cy="383"/>
              </a:xfrm>
              <a:scene3d>
                <a:camera prst="orthographicFront"/>
                <a:lightRig rig="threePt" dir="t"/>
              </a:scene3d>
            </p:grpSpPr>
            <p:sp>
              <p:nvSpPr>
                <p:cNvPr id="246" name="Oval 278"/>
                <p:cNvSpPr>
                  <a:spLocks noChangeArrowheads="1"/>
                </p:cNvSpPr>
                <p:nvPr/>
              </p:nvSpPr>
              <p:spPr bwMode="auto">
                <a:xfrm rot="10696554">
                  <a:off x="1551" y="995"/>
                  <a:ext cx="87" cy="80"/>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47" name="Line 279"/>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med" len="med"/>
                </a:ln>
                <a:sp3d/>
              </p:spPr>
              <p:txBody>
                <a:bodyPr wrap="none"/>
                <a:lstStyle/>
                <a:p>
                  <a:pPr>
                    <a:defRPr/>
                  </a:pPr>
                  <a:endParaRPr lang="tr-TR" dirty="0">
                    <a:latin typeface="Arial"/>
                    <a:ea typeface="ＭＳ Ｐゴシック" charset="-128"/>
                    <a:cs typeface="ＭＳ Ｐゴシック" charset="-128"/>
                  </a:endParaRPr>
                </a:p>
              </p:txBody>
            </p:sp>
            <p:sp>
              <p:nvSpPr>
                <p:cNvPr id="248" name="Line 280"/>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med" len="med"/>
                </a:ln>
                <a:sp3d/>
              </p:spPr>
              <p:txBody>
                <a:bodyPr wrap="none"/>
                <a:lstStyle/>
                <a:p>
                  <a:pPr>
                    <a:defRPr/>
                  </a:pPr>
                  <a:endParaRPr lang="tr-TR" dirty="0">
                    <a:latin typeface="Arial"/>
                    <a:ea typeface="ＭＳ Ｐゴシック" charset="-128"/>
                    <a:cs typeface="ＭＳ Ｐゴシック" charset="-128"/>
                  </a:endParaRPr>
                </a:p>
              </p:txBody>
            </p:sp>
            <p:sp>
              <p:nvSpPr>
                <p:cNvPr id="249" name="Line 281"/>
                <p:cNvSpPr>
                  <a:spLocks noChangeShapeType="1"/>
                </p:cNvSpPr>
                <p:nvPr/>
              </p:nvSpPr>
              <p:spPr bwMode="auto">
                <a:xfrm rot="10696554" flipV="1">
                  <a:off x="1816" y="1107"/>
                  <a:ext cx="209" cy="1"/>
                </a:xfrm>
                <a:prstGeom prst="line">
                  <a:avLst/>
                </a:prstGeom>
                <a:noFill/>
                <a:ln w="19050">
                  <a:solidFill>
                    <a:schemeClr val="tx1"/>
                  </a:solidFill>
                  <a:round/>
                  <a:headEnd type="none" w="sm" len="sm"/>
                  <a:tailEnd type="triangle" w="med" len="med"/>
                </a:ln>
                <a:sp3d/>
              </p:spPr>
              <p:txBody>
                <a:bodyPr wrap="none"/>
                <a:lstStyle/>
                <a:p>
                  <a:pPr>
                    <a:defRPr/>
                  </a:pPr>
                  <a:endParaRPr lang="tr-TR" dirty="0">
                    <a:latin typeface="Arial"/>
                    <a:ea typeface="ＭＳ Ｐゴシック" charset="-128"/>
                    <a:cs typeface="ＭＳ Ｐゴシック" charset="-128"/>
                  </a:endParaRPr>
                </a:p>
              </p:txBody>
            </p:sp>
            <p:sp>
              <p:nvSpPr>
                <p:cNvPr id="250" name="Line 282"/>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med" len="med"/>
                </a:ln>
                <a:sp3d/>
              </p:spPr>
              <p:txBody>
                <a:bodyPr wrap="none"/>
                <a:lstStyle/>
                <a:p>
                  <a:pPr>
                    <a:defRPr/>
                  </a:pPr>
                  <a:endParaRPr lang="tr-TR" dirty="0">
                    <a:latin typeface="Arial"/>
                    <a:ea typeface="ＭＳ Ｐゴシック" charset="-128"/>
                    <a:cs typeface="ＭＳ Ｐゴシック" charset="-128"/>
                  </a:endParaRPr>
                </a:p>
              </p:txBody>
            </p:sp>
            <p:sp>
              <p:nvSpPr>
                <p:cNvPr id="251" name="Line 283"/>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med" len="med"/>
                </a:ln>
                <a:sp3d/>
              </p:spPr>
              <p:txBody>
                <a:bodyPr wrap="none"/>
                <a:lstStyle/>
                <a:p>
                  <a:pPr>
                    <a:defRPr/>
                  </a:pPr>
                  <a:endParaRPr lang="tr-TR" dirty="0">
                    <a:latin typeface="Arial"/>
                    <a:ea typeface="ＭＳ Ｐゴシック" charset="-128"/>
                    <a:cs typeface="ＭＳ Ｐゴシック" charset="-128"/>
                  </a:endParaRPr>
                </a:p>
              </p:txBody>
            </p:sp>
            <p:sp>
              <p:nvSpPr>
                <p:cNvPr id="252" name="Line 284"/>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sp3d/>
              </p:spPr>
              <p:txBody>
                <a:bodyPr wrap="none"/>
                <a:lstStyle/>
                <a:p>
                  <a:pPr>
                    <a:defRPr/>
                  </a:pPr>
                  <a:endParaRPr lang="tr-TR" dirty="0">
                    <a:latin typeface="Arial"/>
                    <a:ea typeface="ＭＳ Ｐゴシック" charset="-128"/>
                    <a:cs typeface="ＭＳ Ｐゴシック" charset="-128"/>
                  </a:endParaRPr>
                </a:p>
              </p:txBody>
            </p:sp>
            <p:sp>
              <p:nvSpPr>
                <p:cNvPr id="253" name="Line 285"/>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sp3d/>
              </p:spPr>
              <p:txBody>
                <a:bodyPr wrap="none"/>
                <a:lstStyle/>
                <a:p>
                  <a:pPr>
                    <a:defRPr/>
                  </a:pPr>
                  <a:endParaRPr lang="tr-TR" dirty="0">
                    <a:latin typeface="Arial"/>
                    <a:ea typeface="ＭＳ Ｐゴシック" charset="-128"/>
                    <a:cs typeface="ＭＳ Ｐゴシック" charset="-128"/>
                  </a:endParaRPr>
                </a:p>
              </p:txBody>
            </p:sp>
            <p:sp>
              <p:nvSpPr>
                <p:cNvPr id="254" name="Oval 286"/>
                <p:cNvSpPr>
                  <a:spLocks noChangeArrowheads="1"/>
                </p:cNvSpPr>
                <p:nvPr/>
              </p:nvSpPr>
              <p:spPr bwMode="auto">
                <a:xfrm rot="10696554">
                  <a:off x="2013" y="849"/>
                  <a:ext cx="87" cy="80"/>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55" name="Oval 287"/>
                <p:cNvSpPr>
                  <a:spLocks noChangeArrowheads="1"/>
                </p:cNvSpPr>
                <p:nvPr/>
              </p:nvSpPr>
              <p:spPr bwMode="auto">
                <a:xfrm rot="10696554">
                  <a:off x="2021" y="1064"/>
                  <a:ext cx="88" cy="79"/>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56" name="Oval 288"/>
                <p:cNvSpPr>
                  <a:spLocks noChangeArrowheads="1"/>
                </p:cNvSpPr>
                <p:nvPr/>
              </p:nvSpPr>
              <p:spPr bwMode="auto">
                <a:xfrm rot="10696554">
                  <a:off x="1728" y="1073"/>
                  <a:ext cx="87" cy="80"/>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57" name="Oval 289"/>
                <p:cNvSpPr>
                  <a:spLocks noChangeArrowheads="1"/>
                </p:cNvSpPr>
                <p:nvPr/>
              </p:nvSpPr>
              <p:spPr bwMode="auto">
                <a:xfrm rot="10696554">
                  <a:off x="1746" y="770"/>
                  <a:ext cx="87" cy="80"/>
                </a:xfrm>
                <a:prstGeom prst="ellipse">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58" name="Oval 290"/>
                <p:cNvSpPr>
                  <a:spLocks noChangeArrowheads="1"/>
                </p:cNvSpPr>
                <p:nvPr/>
              </p:nvSpPr>
              <p:spPr bwMode="auto">
                <a:xfrm rot="10696554">
                  <a:off x="2245" y="981"/>
                  <a:ext cx="87" cy="80"/>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grpSp>
        </p:grpSp>
        <p:grpSp>
          <p:nvGrpSpPr>
            <p:cNvPr id="93207" name="Group 116"/>
            <p:cNvGrpSpPr>
              <a:grpSpLocks/>
            </p:cNvGrpSpPr>
            <p:nvPr/>
          </p:nvGrpSpPr>
          <p:grpSpPr bwMode="auto">
            <a:xfrm>
              <a:off x="3925888" y="3174980"/>
              <a:ext cx="2476500" cy="774959"/>
              <a:chOff x="1319627" y="3220037"/>
              <a:chExt cx="2476500" cy="774959"/>
            </a:xfrm>
          </p:grpSpPr>
          <p:sp>
            <p:nvSpPr>
              <p:cNvPr id="230" name="Oval 229"/>
              <p:cNvSpPr/>
              <p:nvPr/>
            </p:nvSpPr>
            <p:spPr bwMode="auto">
              <a:xfrm>
                <a:off x="1319627" y="3220037"/>
                <a:ext cx="2476500" cy="56204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grpSp>
            <p:nvGrpSpPr>
              <p:cNvPr id="93304" name="Group 113"/>
              <p:cNvGrpSpPr>
                <a:grpSpLocks/>
              </p:cNvGrpSpPr>
              <p:nvPr/>
            </p:nvGrpSpPr>
            <p:grpSpPr bwMode="auto">
              <a:xfrm>
                <a:off x="1708565" y="3326664"/>
                <a:ext cx="1816100" cy="668332"/>
                <a:chOff x="1708561" y="4818532"/>
                <a:chExt cx="1816100" cy="1359174"/>
              </a:xfrm>
            </p:grpSpPr>
            <p:sp>
              <p:nvSpPr>
                <p:cNvPr id="232" name="Line 285"/>
                <p:cNvSpPr>
                  <a:spLocks noChangeShapeType="1"/>
                </p:cNvSpPr>
                <p:nvPr/>
              </p:nvSpPr>
              <p:spPr bwMode="auto">
                <a:xfrm rot="5400000" flipV="1">
                  <a:off x="2157718" y="5326118"/>
                  <a:ext cx="887689" cy="221934"/>
                </a:xfrm>
                <a:prstGeom prst="line">
                  <a:avLst/>
                </a:prstGeom>
                <a:noFill/>
                <a:ln w="19050">
                  <a:solidFill>
                    <a:schemeClr val="tx1"/>
                  </a:solidFill>
                  <a:miter lim="800000"/>
                  <a:headEnd/>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33" name="Line 285"/>
                <p:cNvSpPr>
                  <a:spLocks noChangeShapeType="1"/>
                </p:cNvSpPr>
                <p:nvPr/>
              </p:nvSpPr>
              <p:spPr bwMode="auto">
                <a:xfrm rot="5400000">
                  <a:off x="1777093" y="5206316"/>
                  <a:ext cx="926577" cy="475767"/>
                </a:xfrm>
                <a:prstGeom prst="line">
                  <a:avLst/>
                </a:prstGeom>
                <a:noFill/>
                <a:ln w="19050">
                  <a:solidFill>
                    <a:schemeClr val="tx1"/>
                  </a:solidFill>
                  <a:miter lim="800000"/>
                  <a:headEnd/>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34" name="Line 279"/>
                <p:cNvSpPr>
                  <a:spLocks noChangeShapeType="1"/>
                </p:cNvSpPr>
                <p:nvPr/>
              </p:nvSpPr>
              <p:spPr bwMode="auto">
                <a:xfrm rot="10696554" flipV="1">
                  <a:off x="2892573" y="5722775"/>
                  <a:ext cx="489763" cy="200540"/>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35" name="Line 280"/>
                <p:cNvSpPr>
                  <a:spLocks noChangeShapeType="1"/>
                </p:cNvSpPr>
                <p:nvPr/>
              </p:nvSpPr>
              <p:spPr bwMode="auto">
                <a:xfrm rot="10696554">
                  <a:off x="2486770" y="4981155"/>
                  <a:ext cx="878774" cy="650810"/>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36" name="Line 281"/>
                <p:cNvSpPr>
                  <a:spLocks noChangeShapeType="1"/>
                </p:cNvSpPr>
                <p:nvPr/>
              </p:nvSpPr>
              <p:spPr bwMode="auto">
                <a:xfrm rot="10696554">
                  <a:off x="2095649" y="5994209"/>
                  <a:ext cx="542100" cy="18954"/>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37" name="Line 283"/>
                <p:cNvSpPr>
                  <a:spLocks noChangeShapeType="1"/>
                </p:cNvSpPr>
                <p:nvPr/>
              </p:nvSpPr>
              <p:spPr bwMode="auto">
                <a:xfrm rot="10696554">
                  <a:off x="1852877" y="5577902"/>
                  <a:ext cx="76875" cy="378101"/>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38" name="Oval 287"/>
                <p:cNvSpPr>
                  <a:spLocks noChangeArrowheads="1"/>
                </p:cNvSpPr>
                <p:nvPr/>
              </p:nvSpPr>
              <p:spPr bwMode="auto">
                <a:xfrm rot="10696554">
                  <a:off x="2654710" y="5841569"/>
                  <a:ext cx="246063" cy="297055"/>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39" name="Oval 288"/>
                <p:cNvSpPr>
                  <a:spLocks noChangeArrowheads="1"/>
                </p:cNvSpPr>
                <p:nvPr/>
              </p:nvSpPr>
              <p:spPr bwMode="auto">
                <a:xfrm rot="10696554">
                  <a:off x="1833973" y="5873858"/>
                  <a:ext cx="242887" cy="303513"/>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40" name="Oval 290"/>
                <p:cNvSpPr>
                  <a:spLocks noChangeArrowheads="1"/>
                </p:cNvSpPr>
                <p:nvPr/>
              </p:nvSpPr>
              <p:spPr bwMode="auto">
                <a:xfrm rot="10696554">
                  <a:off x="3281773" y="5525141"/>
                  <a:ext cx="242887" cy="303513"/>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41" name="Oval 286"/>
                <p:cNvSpPr>
                  <a:spLocks noChangeArrowheads="1"/>
                </p:cNvSpPr>
                <p:nvPr/>
              </p:nvSpPr>
              <p:spPr bwMode="auto">
                <a:xfrm rot="10696554">
                  <a:off x="2335623" y="4818019"/>
                  <a:ext cx="242887" cy="303513"/>
                </a:xfrm>
                <a:prstGeom prst="ellipse">
                  <a:avLst/>
                </a:prstGeom>
                <a:solidFill>
                  <a:schemeClr val="tx1">
                    <a:lumMod val="40000"/>
                    <a:lumOff val="60000"/>
                  </a:schemeClr>
                </a:soli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42" name="Line 283"/>
                <p:cNvSpPr>
                  <a:spLocks noChangeShapeType="1"/>
                </p:cNvSpPr>
                <p:nvPr/>
              </p:nvSpPr>
              <p:spPr bwMode="auto">
                <a:xfrm rot="10696554" flipV="1">
                  <a:off x="1894230" y="5012130"/>
                  <a:ext cx="440618" cy="295101"/>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43" name="Oval 278"/>
                <p:cNvSpPr>
                  <a:spLocks noChangeArrowheads="1"/>
                </p:cNvSpPr>
                <p:nvPr/>
              </p:nvSpPr>
              <p:spPr bwMode="auto">
                <a:xfrm rot="10696554">
                  <a:off x="1708560" y="5257144"/>
                  <a:ext cx="242888" cy="303513"/>
                </a:xfrm>
                <a:prstGeom prst="ellipse">
                  <a:avLst/>
                </a:prstGeom>
                <a:gradFill>
                  <a:gsLst>
                    <a:gs pos="0">
                      <a:schemeClr val="tx1">
                        <a:lumMod val="60000"/>
                        <a:lumOff val="40000"/>
                      </a:schemeClr>
                    </a:gs>
                    <a:gs pos="100000">
                      <a:schemeClr val="accent1">
                        <a:lumMod val="20000"/>
                        <a:lumOff val="80000"/>
                      </a:schemeClr>
                    </a:gs>
                  </a:gsLst>
                </a:gradFill>
                <a:ln w="12700" cap="flat" cmpd="sng" algn="ctr">
                  <a:solidFill>
                    <a:schemeClr val="tx1"/>
                  </a:solidFill>
                  <a:prstDash val="solid"/>
                  <a:round/>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grpSp>
        </p:grpSp>
        <p:sp>
          <p:nvSpPr>
            <p:cNvPr id="151" name="Oval 150"/>
            <p:cNvSpPr/>
            <p:nvPr/>
          </p:nvSpPr>
          <p:spPr bwMode="auto">
            <a:xfrm>
              <a:off x="3592513" y="2349380"/>
              <a:ext cx="2682875" cy="56204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tr-TR" dirty="0">
                <a:solidFill>
                  <a:srgbClr val="9866CC"/>
                </a:solidFill>
                <a:latin typeface="Arial"/>
              </a:endParaRPr>
            </a:p>
          </p:txBody>
        </p:sp>
        <p:sp>
          <p:nvSpPr>
            <p:cNvPr id="93209" name="Rectangle 30"/>
            <p:cNvSpPr>
              <a:spLocks noChangeArrowheads="1"/>
            </p:cNvSpPr>
            <p:nvPr/>
          </p:nvSpPr>
          <p:spPr bwMode="auto">
            <a:xfrm>
              <a:off x="6191515" y="2601338"/>
              <a:ext cx="108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i="1">
                  <a:solidFill>
                    <a:srgbClr val="000000"/>
                  </a:solidFill>
                  <a:latin typeface="Arial" charset="0"/>
                </a:rPr>
                <a:t>Purchasing</a:t>
              </a:r>
              <a:endParaRPr lang="tr-TR" sz="1100" b="1" i="1">
                <a:solidFill>
                  <a:srgbClr val="000000"/>
                </a:solidFill>
                <a:latin typeface="Arial" charset="0"/>
              </a:endParaRPr>
            </a:p>
          </p:txBody>
        </p:sp>
        <p:sp>
          <p:nvSpPr>
            <p:cNvPr id="93210" name="Rectangle 31"/>
            <p:cNvSpPr>
              <a:spLocks noChangeArrowheads="1"/>
            </p:cNvSpPr>
            <p:nvPr/>
          </p:nvSpPr>
          <p:spPr bwMode="auto">
            <a:xfrm>
              <a:off x="6275388" y="3239408"/>
              <a:ext cx="17478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i="1">
                  <a:solidFill>
                    <a:srgbClr val="000000"/>
                  </a:solidFill>
                  <a:latin typeface="Arial" charset="0"/>
                </a:rPr>
                <a:t>Order Management</a:t>
              </a:r>
              <a:endParaRPr lang="tr-TR" sz="1100" b="1" i="1">
                <a:solidFill>
                  <a:srgbClr val="000000"/>
                </a:solidFill>
                <a:latin typeface="Arial" charset="0"/>
              </a:endParaRPr>
            </a:p>
          </p:txBody>
        </p:sp>
        <p:sp>
          <p:nvSpPr>
            <p:cNvPr id="93211" name="Rectangle 32"/>
            <p:cNvSpPr>
              <a:spLocks noChangeArrowheads="1"/>
            </p:cNvSpPr>
            <p:nvPr/>
          </p:nvSpPr>
          <p:spPr bwMode="auto">
            <a:xfrm>
              <a:off x="6799513" y="4284222"/>
              <a:ext cx="14308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100" b="1" i="1">
                  <a:solidFill>
                    <a:srgbClr val="000000"/>
                  </a:solidFill>
                  <a:latin typeface="Arial" charset="0"/>
                </a:rPr>
                <a:t>Billing &amp; Collections Management</a:t>
              </a:r>
            </a:p>
          </p:txBody>
        </p:sp>
        <p:sp>
          <p:nvSpPr>
            <p:cNvPr id="156" name="Oval 278"/>
            <p:cNvSpPr>
              <a:spLocks noChangeArrowheads="1"/>
            </p:cNvSpPr>
            <p:nvPr/>
          </p:nvSpPr>
          <p:spPr bwMode="auto">
            <a:xfrm rot="10696554">
              <a:off x="3864601" y="2759579"/>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158" name="Line 279"/>
            <p:cNvSpPr>
              <a:spLocks noChangeShapeType="1"/>
            </p:cNvSpPr>
            <p:nvPr/>
          </p:nvSpPr>
          <p:spPr bwMode="auto">
            <a:xfrm rot="10696554" flipV="1">
              <a:off x="5458625" y="2979524"/>
              <a:ext cx="537484" cy="108945"/>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0" name="Line 280"/>
            <p:cNvSpPr>
              <a:spLocks noChangeShapeType="1"/>
            </p:cNvSpPr>
            <p:nvPr/>
          </p:nvSpPr>
          <p:spPr bwMode="auto">
            <a:xfrm rot="10696554">
              <a:off x="5446340" y="2704079"/>
              <a:ext cx="537484" cy="222001"/>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1" name="Line 281"/>
            <p:cNvSpPr>
              <a:spLocks noChangeShapeType="1"/>
            </p:cNvSpPr>
            <p:nvPr/>
          </p:nvSpPr>
          <p:spPr bwMode="auto">
            <a:xfrm rot="10696554">
              <a:off x="4549509" y="2433909"/>
              <a:ext cx="629624" cy="0"/>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2" name="Line 282"/>
            <p:cNvSpPr>
              <a:spLocks noChangeShapeType="1"/>
            </p:cNvSpPr>
            <p:nvPr/>
          </p:nvSpPr>
          <p:spPr bwMode="auto">
            <a:xfrm rot="10696554" flipV="1">
              <a:off x="4128736" y="2720523"/>
              <a:ext cx="1050397" cy="106889"/>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3" name="Line 283"/>
            <p:cNvSpPr>
              <a:spLocks noChangeShapeType="1"/>
            </p:cNvSpPr>
            <p:nvPr/>
          </p:nvSpPr>
          <p:spPr bwMode="auto">
            <a:xfrm rot="10696554">
              <a:off x="4048881" y="2903468"/>
              <a:ext cx="245707" cy="213779"/>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4" name="Line 284"/>
            <p:cNvSpPr>
              <a:spLocks noChangeShapeType="1"/>
            </p:cNvSpPr>
            <p:nvPr/>
          </p:nvSpPr>
          <p:spPr bwMode="auto">
            <a:xfrm rot="5400000" flipH="1">
              <a:off x="4769873" y="2227033"/>
              <a:ext cx="133612" cy="709479"/>
            </a:xfrm>
            <a:prstGeom prst="line">
              <a:avLst/>
            </a:prstGeom>
            <a:noFill/>
            <a:ln w="19050">
              <a:solidFill>
                <a:schemeClr val="tx1"/>
              </a:solidFill>
              <a:miter lim="800000"/>
              <a:headEnd type="triangle" w="med" len="med"/>
              <a:tailEn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6" name="Line 285"/>
            <p:cNvSpPr>
              <a:spLocks noChangeShapeType="1"/>
            </p:cNvSpPr>
            <p:nvPr/>
          </p:nvSpPr>
          <p:spPr bwMode="auto">
            <a:xfrm rot="5400000">
              <a:off x="4144096" y="2435616"/>
              <a:ext cx="261057" cy="417702"/>
            </a:xfrm>
            <a:prstGeom prst="line">
              <a:avLst/>
            </a:prstGeom>
            <a:noFill/>
            <a:ln w="19050">
              <a:solidFill>
                <a:schemeClr val="tx1"/>
              </a:solidFill>
              <a:miter lim="800000"/>
              <a:headEnd/>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168" name="Oval 286"/>
            <p:cNvSpPr>
              <a:spLocks noChangeArrowheads="1"/>
            </p:cNvSpPr>
            <p:nvPr/>
          </p:nvSpPr>
          <p:spPr bwMode="auto">
            <a:xfrm rot="10696554">
              <a:off x="5172991" y="2601301"/>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169" name="Oval 287"/>
            <p:cNvSpPr>
              <a:spLocks noChangeArrowheads="1"/>
            </p:cNvSpPr>
            <p:nvPr/>
          </p:nvSpPr>
          <p:spPr bwMode="auto">
            <a:xfrm rot="10696554">
              <a:off x="5197561" y="3043247"/>
              <a:ext cx="270278" cy="162390"/>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170" name="Oval 288"/>
            <p:cNvSpPr>
              <a:spLocks noChangeArrowheads="1"/>
            </p:cNvSpPr>
            <p:nvPr/>
          </p:nvSpPr>
          <p:spPr bwMode="auto">
            <a:xfrm rot="10696554">
              <a:off x="4297660" y="3061747"/>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171" name="Oval 289"/>
            <p:cNvSpPr>
              <a:spLocks noChangeArrowheads="1"/>
            </p:cNvSpPr>
            <p:nvPr/>
          </p:nvSpPr>
          <p:spPr bwMode="auto">
            <a:xfrm rot="10696554">
              <a:off x="4352944" y="2438911"/>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172" name="Oval 290"/>
            <p:cNvSpPr>
              <a:spLocks noChangeArrowheads="1"/>
            </p:cNvSpPr>
            <p:nvPr/>
          </p:nvSpPr>
          <p:spPr bwMode="auto">
            <a:xfrm rot="10696554">
              <a:off x="5885541" y="2872635"/>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grpSp>
          <p:nvGrpSpPr>
            <p:cNvPr id="93239" name="Group 119"/>
            <p:cNvGrpSpPr>
              <a:grpSpLocks/>
            </p:cNvGrpSpPr>
            <p:nvPr/>
          </p:nvGrpSpPr>
          <p:grpSpPr bwMode="auto">
            <a:xfrm>
              <a:off x="336551" y="4750064"/>
              <a:ext cx="2427288" cy="768350"/>
              <a:chOff x="590550" y="4565650"/>
              <a:chExt cx="2427288" cy="768350"/>
            </a:xfrm>
          </p:grpSpPr>
          <p:sp>
            <p:nvSpPr>
              <p:cNvPr id="226" name="AutoShape 12"/>
              <p:cNvSpPr>
                <a:spLocks noChangeArrowheads="1"/>
              </p:cNvSpPr>
              <p:nvPr/>
            </p:nvSpPr>
            <p:spPr bwMode="auto">
              <a:xfrm>
                <a:off x="1690687" y="4565557"/>
                <a:ext cx="852487" cy="768443"/>
              </a:xfrm>
              <a:prstGeom prst="roundRect">
                <a:avLst>
                  <a:gd name="adj" fmla="val 5792"/>
                </a:avLst>
              </a:prstGeom>
              <a:gradFill>
                <a:gsLst>
                  <a:gs pos="0">
                    <a:srgbClr val="9D5BDF"/>
                  </a:gs>
                  <a:gs pos="100000">
                    <a:schemeClr val="accent4">
                      <a:lumMod val="20000"/>
                      <a:lumOff val="80000"/>
                    </a:schemeClr>
                  </a:gs>
                </a:gsLst>
              </a:gradFill>
              <a:ln>
                <a:headEnd/>
                <a:tailEnd/>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spcBef>
                    <a:spcPct val="50000"/>
                  </a:spcBef>
                  <a:buClr>
                    <a:schemeClr val="accent2"/>
                  </a:buClr>
                  <a:defRPr/>
                </a:pPr>
                <a:r>
                  <a:rPr lang="en-US" sz="1200" dirty="0">
                    <a:solidFill>
                      <a:srgbClr val="000000"/>
                    </a:solidFill>
                    <a:ea typeface="Arial" charset="0"/>
                    <a:cs typeface="Arial" charset="0"/>
                  </a:rPr>
                  <a:t>Service-based Application</a:t>
                </a:r>
              </a:p>
            </p:txBody>
          </p:sp>
          <p:sp>
            <p:nvSpPr>
              <p:cNvPr id="227" name="Rectangle 226"/>
              <p:cNvSpPr>
                <a:spLocks/>
              </p:cNvSpPr>
              <p:nvPr/>
            </p:nvSpPr>
            <p:spPr bwMode="auto">
              <a:xfrm>
                <a:off x="590550" y="4572000"/>
                <a:ext cx="755650" cy="762000"/>
              </a:xfrm>
              <a:prstGeom prst="rect">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noFill/>
                  </a:rPr>
                  <a:t>Service</a:t>
                </a:r>
              </a:p>
              <a:p>
                <a:pPr algn="ctr">
                  <a:defRPr/>
                </a:pPr>
                <a:r>
                  <a:rPr lang="en-GB" sz="1200" dirty="0">
                    <a:noFill/>
                  </a:rPr>
                  <a:t>Provider</a:t>
                </a:r>
              </a:p>
            </p:txBody>
          </p:sp>
          <p:sp>
            <p:nvSpPr>
              <p:cNvPr id="228" name="Rounded Rectangle 227"/>
              <p:cNvSpPr/>
              <p:nvPr/>
            </p:nvSpPr>
            <p:spPr bwMode="auto">
              <a:xfrm>
                <a:off x="2559050" y="4565650"/>
                <a:ext cx="458788" cy="768350"/>
              </a:xfrm>
              <a:prstGeom prst="roundRect">
                <a:avLst/>
              </a:prstGeom>
            </p:spPr>
            <p:style>
              <a:lnRef idx="1">
                <a:schemeClr val="accent2"/>
              </a:lnRef>
              <a:fillRef idx="3">
                <a:schemeClr val="accent2"/>
              </a:fillRef>
              <a:effectRef idx="2">
                <a:schemeClr val="accent2"/>
              </a:effectRef>
              <a:fontRef idx="minor">
                <a:schemeClr val="lt1"/>
              </a:fontRef>
            </p:style>
            <p:txBody>
              <a:bodyPr vert="vert270" anchor="ctr"/>
              <a:lstStyle/>
              <a:p>
                <a:pPr algn="ctr">
                  <a:defRPr/>
                </a:pPr>
                <a:endParaRPr lang="en-US" sz="1200" dirty="0">
                  <a:solidFill>
                    <a:srgbClr val="000000"/>
                  </a:solidFill>
                </a:endParaRPr>
              </a:p>
              <a:p>
                <a:pPr algn="ctr">
                  <a:defRPr/>
                </a:pPr>
                <a:r>
                  <a:rPr lang="en-US" sz="1200" dirty="0">
                    <a:solidFill>
                      <a:srgbClr val="000000"/>
                    </a:solidFill>
                  </a:rPr>
                  <a:t>Service interface</a:t>
                </a:r>
              </a:p>
              <a:p>
                <a:pPr algn="ctr">
                  <a:defRPr/>
                </a:pPr>
                <a:endParaRPr lang="en-US" sz="1200" dirty="0">
                  <a:solidFill>
                    <a:srgbClr val="000000"/>
                  </a:solidFill>
                </a:endParaRPr>
              </a:p>
            </p:txBody>
          </p:sp>
          <p:sp>
            <p:nvSpPr>
              <p:cNvPr id="229" name="Right Arrow 228"/>
              <p:cNvSpPr/>
              <p:nvPr/>
            </p:nvSpPr>
            <p:spPr bwMode="auto">
              <a:xfrm>
                <a:off x="1396999" y="4851342"/>
                <a:ext cx="254000" cy="241329"/>
              </a:xfrm>
              <a:prstGeom prst="rightArrow">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tr-TR" sz="1200" dirty="0">
                  <a:noFill/>
                </a:endParaRPr>
              </a:p>
            </p:txBody>
          </p:sp>
        </p:grpSp>
        <p:grpSp>
          <p:nvGrpSpPr>
            <p:cNvPr id="93240" name="Group 124"/>
            <p:cNvGrpSpPr>
              <a:grpSpLocks/>
            </p:cNvGrpSpPr>
            <p:nvPr/>
          </p:nvGrpSpPr>
          <p:grpSpPr bwMode="auto">
            <a:xfrm>
              <a:off x="339726" y="3784864"/>
              <a:ext cx="2427288" cy="768350"/>
              <a:chOff x="590550" y="4565650"/>
              <a:chExt cx="2427288" cy="768350"/>
            </a:xfrm>
          </p:grpSpPr>
          <p:sp>
            <p:nvSpPr>
              <p:cNvPr id="222" name="AutoShape 12"/>
              <p:cNvSpPr>
                <a:spLocks noChangeArrowheads="1"/>
              </p:cNvSpPr>
              <p:nvPr/>
            </p:nvSpPr>
            <p:spPr bwMode="auto">
              <a:xfrm>
                <a:off x="1690687" y="4565440"/>
                <a:ext cx="852487" cy="768443"/>
              </a:xfrm>
              <a:prstGeom prst="roundRect">
                <a:avLst>
                  <a:gd name="adj" fmla="val 5792"/>
                </a:avLst>
              </a:prstGeom>
              <a:gradFill>
                <a:gsLst>
                  <a:gs pos="0">
                    <a:srgbClr val="9D5BDF"/>
                  </a:gs>
                  <a:gs pos="100000">
                    <a:schemeClr val="accent4">
                      <a:lumMod val="20000"/>
                      <a:lumOff val="80000"/>
                    </a:schemeClr>
                  </a:gs>
                </a:gsLst>
              </a:gradFill>
              <a:ln>
                <a:headEnd/>
                <a:tailEnd/>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spcBef>
                    <a:spcPct val="50000"/>
                  </a:spcBef>
                  <a:buClr>
                    <a:schemeClr val="accent2"/>
                  </a:buClr>
                  <a:defRPr/>
                </a:pPr>
                <a:r>
                  <a:rPr lang="en-US" sz="1200" dirty="0">
                    <a:solidFill>
                      <a:srgbClr val="000000"/>
                    </a:solidFill>
                    <a:ea typeface="Arial" charset="0"/>
                    <a:cs typeface="Arial" charset="0"/>
                  </a:rPr>
                  <a:t>Service-based Application</a:t>
                </a:r>
              </a:p>
            </p:txBody>
          </p:sp>
          <p:sp>
            <p:nvSpPr>
              <p:cNvPr id="223" name="Rectangle 222"/>
              <p:cNvSpPr>
                <a:spLocks/>
              </p:cNvSpPr>
              <p:nvPr/>
            </p:nvSpPr>
            <p:spPr bwMode="auto">
              <a:xfrm>
                <a:off x="590550" y="4572000"/>
                <a:ext cx="755650" cy="762000"/>
              </a:xfrm>
              <a:prstGeom prst="rect">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noFill/>
                  </a:rPr>
                  <a:t>Service</a:t>
                </a:r>
              </a:p>
              <a:p>
                <a:pPr algn="ctr">
                  <a:defRPr/>
                </a:pPr>
                <a:r>
                  <a:rPr lang="en-GB" sz="1200" dirty="0">
                    <a:noFill/>
                  </a:rPr>
                  <a:t>Provider</a:t>
                </a:r>
              </a:p>
            </p:txBody>
          </p:sp>
          <p:sp>
            <p:nvSpPr>
              <p:cNvPr id="224" name="Rounded Rectangle 223"/>
              <p:cNvSpPr/>
              <p:nvPr/>
            </p:nvSpPr>
            <p:spPr bwMode="auto">
              <a:xfrm>
                <a:off x="2559050" y="4565650"/>
                <a:ext cx="458788" cy="768350"/>
              </a:xfrm>
              <a:prstGeom prst="roundRect">
                <a:avLst/>
              </a:prstGeom>
            </p:spPr>
            <p:style>
              <a:lnRef idx="1">
                <a:schemeClr val="accent2"/>
              </a:lnRef>
              <a:fillRef idx="3">
                <a:schemeClr val="accent2"/>
              </a:fillRef>
              <a:effectRef idx="2">
                <a:schemeClr val="accent2"/>
              </a:effectRef>
              <a:fontRef idx="minor">
                <a:schemeClr val="lt1"/>
              </a:fontRef>
            </p:style>
            <p:txBody>
              <a:bodyPr vert="vert270" anchor="ctr"/>
              <a:lstStyle/>
              <a:p>
                <a:pPr algn="ctr">
                  <a:defRPr/>
                </a:pPr>
                <a:endParaRPr lang="en-US" sz="1200" dirty="0">
                  <a:solidFill>
                    <a:srgbClr val="000000"/>
                  </a:solidFill>
                </a:endParaRPr>
              </a:p>
              <a:p>
                <a:pPr algn="ctr">
                  <a:defRPr/>
                </a:pPr>
                <a:r>
                  <a:rPr lang="en-US" sz="1200" dirty="0">
                    <a:solidFill>
                      <a:srgbClr val="000000"/>
                    </a:solidFill>
                  </a:rPr>
                  <a:t>Service interface</a:t>
                </a:r>
              </a:p>
              <a:p>
                <a:pPr algn="ctr">
                  <a:defRPr/>
                </a:pPr>
                <a:endParaRPr lang="en-US" sz="1200" dirty="0">
                  <a:solidFill>
                    <a:srgbClr val="000000"/>
                  </a:solidFill>
                </a:endParaRPr>
              </a:p>
            </p:txBody>
          </p:sp>
          <p:sp>
            <p:nvSpPr>
              <p:cNvPr id="225" name="Right Arrow 224"/>
              <p:cNvSpPr/>
              <p:nvPr/>
            </p:nvSpPr>
            <p:spPr bwMode="auto">
              <a:xfrm>
                <a:off x="1396999" y="4851225"/>
                <a:ext cx="254000" cy="241329"/>
              </a:xfrm>
              <a:prstGeom prst="rightArrow">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tr-TR" sz="1200" dirty="0">
                  <a:noFill/>
                </a:endParaRPr>
              </a:p>
            </p:txBody>
          </p:sp>
        </p:grpSp>
        <p:grpSp>
          <p:nvGrpSpPr>
            <p:cNvPr id="93241" name="Group 129"/>
            <p:cNvGrpSpPr>
              <a:grpSpLocks/>
            </p:cNvGrpSpPr>
            <p:nvPr/>
          </p:nvGrpSpPr>
          <p:grpSpPr bwMode="auto">
            <a:xfrm>
              <a:off x="339726" y="2821252"/>
              <a:ext cx="2427288" cy="768350"/>
              <a:chOff x="590550" y="4565650"/>
              <a:chExt cx="2427288" cy="768350"/>
            </a:xfrm>
          </p:grpSpPr>
          <p:sp>
            <p:nvSpPr>
              <p:cNvPr id="218" name="AutoShape 12"/>
              <p:cNvSpPr>
                <a:spLocks noChangeArrowheads="1"/>
              </p:cNvSpPr>
              <p:nvPr/>
            </p:nvSpPr>
            <p:spPr bwMode="auto">
              <a:xfrm>
                <a:off x="1690687" y="4565322"/>
                <a:ext cx="852487" cy="768443"/>
              </a:xfrm>
              <a:prstGeom prst="roundRect">
                <a:avLst>
                  <a:gd name="adj" fmla="val 5792"/>
                </a:avLst>
              </a:prstGeom>
              <a:gradFill>
                <a:gsLst>
                  <a:gs pos="0">
                    <a:srgbClr val="9D5BDF"/>
                  </a:gs>
                  <a:gs pos="100000">
                    <a:schemeClr val="accent4">
                      <a:lumMod val="20000"/>
                      <a:lumOff val="80000"/>
                    </a:schemeClr>
                  </a:gs>
                </a:gsLst>
              </a:gradFill>
              <a:ln>
                <a:headEnd/>
                <a:tailEnd/>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spcBef>
                    <a:spcPct val="50000"/>
                  </a:spcBef>
                  <a:buClr>
                    <a:schemeClr val="accent2"/>
                  </a:buClr>
                  <a:defRPr/>
                </a:pPr>
                <a:r>
                  <a:rPr lang="en-US" sz="1200" dirty="0">
                    <a:solidFill>
                      <a:srgbClr val="000000"/>
                    </a:solidFill>
                    <a:ea typeface="Arial" charset="0"/>
                    <a:cs typeface="Arial" charset="0"/>
                  </a:rPr>
                  <a:t>Service-based Application</a:t>
                </a:r>
              </a:p>
            </p:txBody>
          </p:sp>
          <p:sp>
            <p:nvSpPr>
              <p:cNvPr id="219" name="Rectangle 218"/>
              <p:cNvSpPr>
                <a:spLocks/>
              </p:cNvSpPr>
              <p:nvPr/>
            </p:nvSpPr>
            <p:spPr bwMode="auto">
              <a:xfrm>
                <a:off x="590550" y="4572000"/>
                <a:ext cx="755650" cy="762000"/>
              </a:xfrm>
              <a:prstGeom prst="rect">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noFill/>
                  </a:rPr>
                  <a:t>Service</a:t>
                </a:r>
              </a:p>
              <a:p>
                <a:pPr algn="ctr">
                  <a:defRPr/>
                </a:pPr>
                <a:r>
                  <a:rPr lang="en-GB" sz="1200" dirty="0">
                    <a:noFill/>
                  </a:rPr>
                  <a:t>Provider</a:t>
                </a:r>
              </a:p>
            </p:txBody>
          </p:sp>
          <p:sp>
            <p:nvSpPr>
              <p:cNvPr id="220" name="Rounded Rectangle 219"/>
              <p:cNvSpPr/>
              <p:nvPr/>
            </p:nvSpPr>
            <p:spPr bwMode="auto">
              <a:xfrm>
                <a:off x="2559050" y="4565650"/>
                <a:ext cx="458788" cy="768350"/>
              </a:xfrm>
              <a:prstGeom prst="roundRect">
                <a:avLst/>
              </a:prstGeom>
            </p:spPr>
            <p:style>
              <a:lnRef idx="1">
                <a:schemeClr val="accent2"/>
              </a:lnRef>
              <a:fillRef idx="3">
                <a:schemeClr val="accent2"/>
              </a:fillRef>
              <a:effectRef idx="2">
                <a:schemeClr val="accent2"/>
              </a:effectRef>
              <a:fontRef idx="minor">
                <a:schemeClr val="lt1"/>
              </a:fontRef>
            </p:style>
            <p:txBody>
              <a:bodyPr vert="vert270" anchor="ctr"/>
              <a:lstStyle/>
              <a:p>
                <a:pPr algn="ctr">
                  <a:defRPr/>
                </a:pPr>
                <a:endParaRPr lang="en-US" sz="1200" dirty="0">
                  <a:solidFill>
                    <a:srgbClr val="000000"/>
                  </a:solidFill>
                </a:endParaRPr>
              </a:p>
              <a:p>
                <a:pPr algn="ctr">
                  <a:defRPr/>
                </a:pPr>
                <a:r>
                  <a:rPr lang="en-US" sz="1200" dirty="0">
                    <a:solidFill>
                      <a:srgbClr val="000000"/>
                    </a:solidFill>
                  </a:rPr>
                  <a:t>Service interface</a:t>
                </a:r>
              </a:p>
              <a:p>
                <a:pPr algn="ctr">
                  <a:defRPr/>
                </a:pPr>
                <a:endParaRPr lang="en-US" sz="1200" dirty="0">
                  <a:solidFill>
                    <a:srgbClr val="000000"/>
                  </a:solidFill>
                </a:endParaRPr>
              </a:p>
            </p:txBody>
          </p:sp>
          <p:sp>
            <p:nvSpPr>
              <p:cNvPr id="221" name="Right Arrow 220"/>
              <p:cNvSpPr/>
              <p:nvPr/>
            </p:nvSpPr>
            <p:spPr bwMode="auto">
              <a:xfrm>
                <a:off x="1396999" y="4851107"/>
                <a:ext cx="254000" cy="241329"/>
              </a:xfrm>
              <a:prstGeom prst="rightArrow">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tr-TR" sz="1200" dirty="0">
                  <a:noFill/>
                </a:endParaRPr>
              </a:p>
            </p:txBody>
          </p:sp>
        </p:grpSp>
        <p:grpSp>
          <p:nvGrpSpPr>
            <p:cNvPr id="93242" name="Group 134"/>
            <p:cNvGrpSpPr>
              <a:grpSpLocks/>
            </p:cNvGrpSpPr>
            <p:nvPr/>
          </p:nvGrpSpPr>
          <p:grpSpPr bwMode="auto">
            <a:xfrm>
              <a:off x="328613" y="1856052"/>
              <a:ext cx="2427288" cy="768350"/>
              <a:chOff x="590550" y="4565650"/>
              <a:chExt cx="2427288" cy="768350"/>
            </a:xfrm>
          </p:grpSpPr>
          <p:sp>
            <p:nvSpPr>
              <p:cNvPr id="214" name="AutoShape 12"/>
              <p:cNvSpPr>
                <a:spLocks noChangeArrowheads="1"/>
              </p:cNvSpPr>
              <p:nvPr/>
            </p:nvSpPr>
            <p:spPr bwMode="auto">
              <a:xfrm>
                <a:off x="1690687" y="4565206"/>
                <a:ext cx="852488" cy="768443"/>
              </a:xfrm>
              <a:prstGeom prst="roundRect">
                <a:avLst>
                  <a:gd name="adj" fmla="val 5792"/>
                </a:avLst>
              </a:prstGeom>
              <a:gradFill>
                <a:gsLst>
                  <a:gs pos="0">
                    <a:srgbClr val="9D5BDF"/>
                  </a:gs>
                  <a:gs pos="100000">
                    <a:schemeClr val="accent4">
                      <a:lumMod val="20000"/>
                      <a:lumOff val="80000"/>
                    </a:schemeClr>
                  </a:gs>
                </a:gsLst>
              </a:gradFill>
              <a:ln>
                <a:headEnd/>
                <a:tailEnd/>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spcBef>
                    <a:spcPct val="50000"/>
                  </a:spcBef>
                  <a:buClr>
                    <a:schemeClr val="accent2"/>
                  </a:buClr>
                  <a:defRPr/>
                </a:pPr>
                <a:r>
                  <a:rPr lang="en-US" sz="1200" dirty="0">
                    <a:solidFill>
                      <a:srgbClr val="000000"/>
                    </a:solidFill>
                    <a:ea typeface="Arial" charset="0"/>
                    <a:cs typeface="Arial" charset="0"/>
                  </a:rPr>
                  <a:t>Service-based Application</a:t>
                </a:r>
              </a:p>
            </p:txBody>
          </p:sp>
          <p:sp>
            <p:nvSpPr>
              <p:cNvPr id="215" name="Rectangle 214"/>
              <p:cNvSpPr>
                <a:spLocks/>
              </p:cNvSpPr>
              <p:nvPr/>
            </p:nvSpPr>
            <p:spPr bwMode="auto">
              <a:xfrm>
                <a:off x="590550" y="4571557"/>
                <a:ext cx="755650" cy="762092"/>
              </a:xfrm>
              <a:prstGeom prst="rect">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rPr>
                  <a:t>Service</a:t>
                </a:r>
              </a:p>
              <a:p>
                <a:pPr algn="ctr">
                  <a:defRPr/>
                </a:pPr>
                <a:r>
                  <a:rPr lang="en-GB" sz="1200" dirty="0">
                    <a:solidFill>
                      <a:srgbClr val="000000"/>
                    </a:solidFill>
                  </a:rPr>
                  <a:t>Provider</a:t>
                </a:r>
              </a:p>
            </p:txBody>
          </p:sp>
          <p:sp>
            <p:nvSpPr>
              <p:cNvPr id="216" name="Rounded Rectangle 215"/>
              <p:cNvSpPr/>
              <p:nvPr/>
            </p:nvSpPr>
            <p:spPr bwMode="auto">
              <a:xfrm>
                <a:off x="2559050" y="4565650"/>
                <a:ext cx="458788" cy="768350"/>
              </a:xfrm>
              <a:prstGeom prst="roundRect">
                <a:avLst/>
              </a:prstGeom>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200" dirty="0">
                    <a:solidFill>
                      <a:srgbClr val="000000"/>
                    </a:solidFill>
                  </a:rPr>
                  <a:t>Service interface</a:t>
                </a:r>
              </a:p>
            </p:txBody>
          </p:sp>
          <p:sp>
            <p:nvSpPr>
              <p:cNvPr id="217" name="Right Arrow 216"/>
              <p:cNvSpPr/>
              <p:nvPr/>
            </p:nvSpPr>
            <p:spPr bwMode="auto">
              <a:xfrm>
                <a:off x="1397000" y="4850991"/>
                <a:ext cx="254000" cy="241329"/>
              </a:xfrm>
              <a:prstGeom prst="rightArrow">
                <a:avLst/>
              </a:prstGeom>
              <a:gradFill flip="none" rotWithShape="1">
                <a:gsLst>
                  <a:gs pos="0">
                    <a:srgbClr val="8CB795"/>
                  </a:gs>
                  <a:gs pos="100000">
                    <a:srgbClr val="CCFFCC"/>
                  </a:gs>
                </a:gsLst>
                <a:lin ang="18000000" scaled="0"/>
                <a:tileRect/>
              </a:gradFill>
              <a:ln>
                <a:solidFill>
                  <a:srgbClr val="008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tr-TR" sz="1200" dirty="0">
                  <a:solidFill>
                    <a:srgbClr val="000000"/>
                  </a:solidFill>
                </a:endParaRPr>
              </a:p>
            </p:txBody>
          </p:sp>
        </p:grpSp>
        <p:cxnSp>
          <p:nvCxnSpPr>
            <p:cNvPr id="178" name="Elbow Connector 177"/>
            <p:cNvCxnSpPr>
              <a:endCxn id="246" idx="6"/>
            </p:cNvCxnSpPr>
            <p:nvPr/>
          </p:nvCxnSpPr>
          <p:spPr bwMode="auto">
            <a:xfrm flipV="1">
              <a:off x="2855913" y="4323058"/>
              <a:ext cx="1677195" cy="671481"/>
            </a:xfrm>
            <a:prstGeom prst="bentConnector3">
              <a:avLst>
                <a:gd name="adj1" fmla="val 19838"/>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79" name="Elbow Connector 178"/>
            <p:cNvCxnSpPr>
              <a:endCxn id="239" idx="6"/>
            </p:cNvCxnSpPr>
            <p:nvPr/>
          </p:nvCxnSpPr>
          <p:spPr bwMode="auto">
            <a:xfrm flipV="1">
              <a:off x="2855913" y="3879355"/>
              <a:ext cx="1584842" cy="334134"/>
            </a:xfrm>
            <a:prstGeom prst="bentConnector3">
              <a:avLst>
                <a:gd name="adj1" fmla="val 21152"/>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0" name="Elbow Connector 179"/>
            <p:cNvCxnSpPr>
              <a:endCxn id="243" idx="6"/>
            </p:cNvCxnSpPr>
            <p:nvPr/>
          </p:nvCxnSpPr>
          <p:spPr bwMode="auto">
            <a:xfrm>
              <a:off x="2855913" y="3432439"/>
              <a:ext cx="1459373" cy="144167"/>
            </a:xfrm>
            <a:prstGeom prst="bentConnector3">
              <a:avLst>
                <a:gd name="adj1" fmla="val 21717"/>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1" name="Elbow Connector 180"/>
            <p:cNvCxnSpPr>
              <a:endCxn id="170" idx="6"/>
            </p:cNvCxnSpPr>
            <p:nvPr/>
          </p:nvCxnSpPr>
          <p:spPr bwMode="auto">
            <a:xfrm flipV="1">
              <a:off x="2855913" y="3147989"/>
              <a:ext cx="1441804" cy="74900"/>
            </a:xfrm>
            <a:prstGeom prst="bentConnector3">
              <a:avLst>
                <a:gd name="adj1" fmla="val 21813"/>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2" name="Elbow Connector 181"/>
            <p:cNvCxnSpPr>
              <a:endCxn id="156" idx="6"/>
            </p:cNvCxnSpPr>
            <p:nvPr/>
          </p:nvCxnSpPr>
          <p:spPr bwMode="auto">
            <a:xfrm flipV="1">
              <a:off x="2860993" y="2845415"/>
              <a:ext cx="1004858" cy="178084"/>
            </a:xfrm>
            <a:prstGeom prst="bentConnector3">
              <a:avLst>
                <a:gd name="adj1" fmla="val 30410"/>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4" name="Elbow Connector 183"/>
            <p:cNvCxnSpPr/>
            <p:nvPr/>
          </p:nvCxnSpPr>
          <p:spPr bwMode="auto">
            <a:xfrm>
              <a:off x="2843213" y="2505339"/>
              <a:ext cx="1511300" cy="1588"/>
            </a:xfrm>
            <a:prstGeom prst="bentConnector3">
              <a:avLst>
                <a:gd name="adj1" fmla="val 50000"/>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6" name="Elbow Connector 182"/>
            <p:cNvCxnSpPr>
              <a:endCxn id="168" idx="4"/>
            </p:cNvCxnSpPr>
            <p:nvPr/>
          </p:nvCxnSpPr>
          <p:spPr bwMode="auto">
            <a:xfrm>
              <a:off x="2849563" y="2302139"/>
              <a:ext cx="2454554" cy="299199"/>
            </a:xfrm>
            <a:prstGeom prst="bentConnector2">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7" name="Elbow Connector 182"/>
            <p:cNvCxnSpPr>
              <a:endCxn id="172" idx="4"/>
            </p:cNvCxnSpPr>
            <p:nvPr/>
          </p:nvCxnSpPr>
          <p:spPr bwMode="auto">
            <a:xfrm>
              <a:off x="2849563" y="2098939"/>
              <a:ext cx="3167104" cy="773733"/>
            </a:xfrm>
            <a:prstGeom prst="bentConnector2">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8" name="Elbow Connector 187"/>
            <p:cNvCxnSpPr>
              <a:endCxn id="256" idx="6"/>
            </p:cNvCxnSpPr>
            <p:nvPr/>
          </p:nvCxnSpPr>
          <p:spPr bwMode="auto">
            <a:xfrm flipV="1">
              <a:off x="2855913" y="4438963"/>
              <a:ext cx="2129370" cy="843444"/>
            </a:xfrm>
            <a:prstGeom prst="bentConnector3">
              <a:avLst>
                <a:gd name="adj1" fmla="val 15607"/>
              </a:avLst>
            </a:prstGeom>
            <a:ln>
              <a:gradFill flip="none" rotWithShape="1">
                <a:gsLst>
                  <a:gs pos="91000">
                    <a:srgbClr val="A50000"/>
                  </a:gs>
                  <a:gs pos="0">
                    <a:schemeClr val="accent6">
                      <a:lumMod val="60000"/>
                      <a:lumOff val="40000"/>
                    </a:schemeClr>
                  </a:gs>
                </a:gsLst>
                <a:lin ang="0" scaled="1"/>
                <a:tileRect/>
              </a:gradFill>
              <a:headEnd type="stealth" w="med" len="med"/>
              <a:tailEnd type="stealth" w="med" len="med"/>
            </a:ln>
          </p:spPr>
          <p:style>
            <a:lnRef idx="3">
              <a:schemeClr val="accent2"/>
            </a:lnRef>
            <a:fillRef idx="0">
              <a:schemeClr val="accent2"/>
            </a:fillRef>
            <a:effectRef idx="2">
              <a:schemeClr val="accent2"/>
            </a:effectRef>
            <a:fontRef idx="minor">
              <a:schemeClr val="tx1"/>
            </a:fontRef>
          </p:style>
        </p:cxnSp>
        <p:grpSp>
          <p:nvGrpSpPr>
            <p:cNvPr id="93252" name="Group 149"/>
            <p:cNvGrpSpPr>
              <a:grpSpLocks/>
            </p:cNvGrpSpPr>
            <p:nvPr/>
          </p:nvGrpSpPr>
          <p:grpSpPr bwMode="auto">
            <a:xfrm>
              <a:off x="6313584" y="1681145"/>
              <a:ext cx="2288146" cy="787281"/>
              <a:chOff x="223405" y="5345889"/>
              <a:chExt cx="2288146" cy="787281"/>
            </a:xfrm>
          </p:grpSpPr>
          <p:sp>
            <p:nvSpPr>
              <p:cNvPr id="201" name="Oval 278"/>
              <p:cNvSpPr>
                <a:spLocks noChangeArrowheads="1"/>
              </p:cNvSpPr>
              <p:nvPr/>
            </p:nvSpPr>
            <p:spPr bwMode="auto">
              <a:xfrm rot="10696554">
                <a:off x="223405" y="5666557"/>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02" name="Line 279"/>
              <p:cNvSpPr>
                <a:spLocks noChangeShapeType="1"/>
              </p:cNvSpPr>
              <p:nvPr/>
            </p:nvSpPr>
            <p:spPr bwMode="auto">
              <a:xfrm rot="10696554" flipV="1">
                <a:off x="1817429" y="5886502"/>
                <a:ext cx="537484" cy="108945"/>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3" name="Line 280"/>
              <p:cNvSpPr>
                <a:spLocks noChangeShapeType="1"/>
              </p:cNvSpPr>
              <p:nvPr/>
            </p:nvSpPr>
            <p:spPr bwMode="auto">
              <a:xfrm rot="10696554">
                <a:off x="1805144" y="5611057"/>
                <a:ext cx="537484" cy="222001"/>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4" name="Line 281"/>
              <p:cNvSpPr>
                <a:spLocks noChangeShapeType="1"/>
              </p:cNvSpPr>
              <p:nvPr/>
            </p:nvSpPr>
            <p:spPr bwMode="auto">
              <a:xfrm rot="10696554">
                <a:off x="908313" y="5348753"/>
                <a:ext cx="629624" cy="0"/>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5" name="Line 282"/>
              <p:cNvSpPr>
                <a:spLocks noChangeShapeType="1"/>
              </p:cNvSpPr>
              <p:nvPr/>
            </p:nvSpPr>
            <p:spPr bwMode="auto">
              <a:xfrm rot="10696554" flipV="1">
                <a:off x="487540" y="5627501"/>
                <a:ext cx="1050397" cy="106889"/>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6" name="Line 283"/>
              <p:cNvSpPr>
                <a:spLocks noChangeShapeType="1"/>
              </p:cNvSpPr>
              <p:nvPr/>
            </p:nvSpPr>
            <p:spPr bwMode="auto">
              <a:xfrm rot="10696554">
                <a:off x="407685" y="5810446"/>
                <a:ext cx="245707" cy="213779"/>
              </a:xfrm>
              <a:prstGeom prst="line">
                <a:avLst/>
              </a:prstGeom>
              <a:noFill/>
              <a:ln w="19050">
                <a:solidFill>
                  <a:schemeClr val="tx1"/>
                </a:solidFill>
                <a:round/>
                <a:headEnd type="none" w="sm" len="sm"/>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7" name="Line 284"/>
              <p:cNvSpPr>
                <a:spLocks noChangeShapeType="1"/>
              </p:cNvSpPr>
              <p:nvPr/>
            </p:nvSpPr>
            <p:spPr bwMode="auto">
              <a:xfrm rot="5400000" flipH="1">
                <a:off x="1128677" y="5134011"/>
                <a:ext cx="133612" cy="709479"/>
              </a:xfrm>
              <a:prstGeom prst="line">
                <a:avLst/>
              </a:prstGeom>
              <a:noFill/>
              <a:ln w="19050">
                <a:solidFill>
                  <a:schemeClr val="tx1"/>
                </a:solidFill>
                <a:miter lim="800000"/>
                <a:headEnd type="triangle" w="med" len="med"/>
                <a:tailEn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8" name="Line 285"/>
              <p:cNvSpPr>
                <a:spLocks noChangeShapeType="1"/>
              </p:cNvSpPr>
              <p:nvPr/>
            </p:nvSpPr>
            <p:spPr bwMode="auto">
              <a:xfrm rot="5400000">
                <a:off x="502900" y="5342594"/>
                <a:ext cx="261057" cy="417702"/>
              </a:xfrm>
              <a:prstGeom prst="line">
                <a:avLst/>
              </a:prstGeom>
              <a:noFill/>
              <a:ln w="19050">
                <a:solidFill>
                  <a:schemeClr val="tx1"/>
                </a:solidFill>
                <a:miter lim="800000"/>
                <a:headEnd/>
                <a:tailEnd type="triangle" w="med" len="med"/>
              </a:ln>
              <a:scene3d>
                <a:camera prst="orthographicFront"/>
                <a:lightRig rig="threePt" dir="t"/>
              </a:scene3d>
              <a:sp3d/>
            </p:spPr>
            <p:txBody>
              <a:bodyPr wrap="none"/>
              <a:lstStyle/>
              <a:p>
                <a:pPr>
                  <a:defRPr/>
                </a:pPr>
                <a:endParaRPr lang="tr-TR" dirty="0">
                  <a:latin typeface="Arial"/>
                  <a:ea typeface="ＭＳ Ｐゴシック" charset="-128"/>
                  <a:cs typeface="ＭＳ Ｐゴシック" charset="-128"/>
                </a:endParaRPr>
              </a:p>
            </p:txBody>
          </p:sp>
          <p:sp>
            <p:nvSpPr>
              <p:cNvPr id="209" name="Oval 286"/>
              <p:cNvSpPr>
                <a:spLocks noChangeArrowheads="1"/>
              </p:cNvSpPr>
              <p:nvPr/>
            </p:nvSpPr>
            <p:spPr bwMode="auto">
              <a:xfrm rot="10696554">
                <a:off x="1531795" y="5508279"/>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10" name="Oval 287"/>
              <p:cNvSpPr>
                <a:spLocks noChangeArrowheads="1"/>
              </p:cNvSpPr>
              <p:nvPr/>
            </p:nvSpPr>
            <p:spPr bwMode="auto">
              <a:xfrm rot="10696554">
                <a:off x="1556365" y="5950225"/>
                <a:ext cx="270278" cy="162390"/>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11" name="Oval 288"/>
              <p:cNvSpPr>
                <a:spLocks noChangeArrowheads="1"/>
              </p:cNvSpPr>
              <p:nvPr/>
            </p:nvSpPr>
            <p:spPr bwMode="auto">
              <a:xfrm rot="10696554">
                <a:off x="656464" y="5968725"/>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12" name="Oval 289"/>
              <p:cNvSpPr>
                <a:spLocks noChangeArrowheads="1"/>
              </p:cNvSpPr>
              <p:nvPr/>
            </p:nvSpPr>
            <p:spPr bwMode="auto">
              <a:xfrm rot="10696554">
                <a:off x="711748" y="5345889"/>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sp>
            <p:nvSpPr>
              <p:cNvPr id="213" name="Oval 290"/>
              <p:cNvSpPr>
                <a:spLocks noChangeArrowheads="1"/>
              </p:cNvSpPr>
              <p:nvPr/>
            </p:nvSpPr>
            <p:spPr bwMode="auto">
              <a:xfrm rot="10696554">
                <a:off x="2244345" y="5779613"/>
                <a:ext cx="267206" cy="164445"/>
              </a:xfrm>
              <a:prstGeom prst="ellipse">
                <a:avLst/>
              </a:prstGeom>
              <a:gradFill>
                <a:gsLst>
                  <a:gs pos="0">
                    <a:schemeClr val="tx1">
                      <a:lumMod val="60000"/>
                      <a:lumOff val="40000"/>
                    </a:schemeClr>
                  </a:gs>
                  <a:gs pos="100000">
                    <a:schemeClr val="accent4">
                      <a:lumMod val="20000"/>
                      <a:lumOff val="80000"/>
                    </a:schemeClr>
                  </a:gs>
                </a:gsLst>
              </a:gradFill>
              <a:ln w="12700" cap="flat" cmpd="sng" algn="ctr">
                <a:solidFill>
                  <a:schemeClr val="tx1"/>
                </a:solidFill>
                <a:prstDash val="solid"/>
                <a:round/>
                <a:headEnd type="none" w="sm" len="sm"/>
                <a:tailEnd type="none" w="sm" len="sm"/>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latin typeface="Arial"/>
                </a:endParaRPr>
              </a:p>
            </p:txBody>
          </p:sp>
        </p:grpSp>
        <p:cxnSp>
          <p:nvCxnSpPr>
            <p:cNvPr id="93253" name="Curved Connector 60"/>
            <p:cNvCxnSpPr>
              <a:cxnSpLocks noChangeShapeType="1"/>
            </p:cNvCxnSpPr>
            <p:nvPr/>
          </p:nvCxnSpPr>
          <p:spPr bwMode="auto">
            <a:xfrm rot="5400000">
              <a:off x="6005129" y="2230044"/>
              <a:ext cx="434430" cy="264327"/>
            </a:xfrm>
            <a:prstGeom prst="curvedConnector3">
              <a:avLst>
                <a:gd name="adj1" fmla="val 50000"/>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93254" name="Curved Connector 61"/>
            <p:cNvCxnSpPr>
              <a:cxnSpLocks noChangeShapeType="1"/>
              <a:stCxn id="211" idx="0"/>
            </p:cNvCxnSpPr>
            <p:nvPr/>
          </p:nvCxnSpPr>
          <p:spPr bwMode="auto">
            <a:xfrm rot="5400000">
              <a:off x="5854140" y="3011345"/>
              <a:ext cx="1571536" cy="485624"/>
            </a:xfrm>
            <a:prstGeom prst="curvedConnector3">
              <a:avLst>
                <a:gd name="adj1" fmla="val 50000"/>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93255" name="Curved Connector 62"/>
            <p:cNvCxnSpPr>
              <a:cxnSpLocks noChangeShapeType="1"/>
            </p:cNvCxnSpPr>
            <p:nvPr/>
          </p:nvCxnSpPr>
          <p:spPr bwMode="auto">
            <a:xfrm rot="5400000">
              <a:off x="5984347" y="2722298"/>
              <a:ext cx="2121958" cy="1539875"/>
            </a:xfrm>
            <a:prstGeom prst="curvedConnector3">
              <a:avLst>
                <a:gd name="adj1" fmla="val 59690"/>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93256" name="Curved Connector 159"/>
            <p:cNvCxnSpPr>
              <a:cxnSpLocks noChangeShapeType="1"/>
            </p:cNvCxnSpPr>
            <p:nvPr/>
          </p:nvCxnSpPr>
          <p:spPr bwMode="auto">
            <a:xfrm rot="5400000">
              <a:off x="6489583" y="2458379"/>
              <a:ext cx="2136229" cy="1793091"/>
            </a:xfrm>
            <a:prstGeom prst="curvedConnector2">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93257" name="Curved Connector 64"/>
            <p:cNvCxnSpPr>
              <a:cxnSpLocks noChangeShapeType="1"/>
            </p:cNvCxnSpPr>
            <p:nvPr/>
          </p:nvCxnSpPr>
          <p:spPr bwMode="auto">
            <a:xfrm rot="5400000">
              <a:off x="6049698" y="2143089"/>
              <a:ext cx="1769575" cy="1456825"/>
            </a:xfrm>
            <a:prstGeom prst="curvedConnector3">
              <a:avLst>
                <a:gd name="adj1" fmla="val 50000"/>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93258" name="TextBox 65"/>
            <p:cNvSpPr txBox="1">
              <a:spLocks noChangeArrowheads="1"/>
            </p:cNvSpPr>
            <p:nvPr/>
          </p:nvSpPr>
          <p:spPr bwMode="auto">
            <a:xfrm>
              <a:off x="6765887" y="1391930"/>
              <a:ext cx="172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solidFill>
                    <a:srgbClr val="000000"/>
                  </a:solidFill>
                  <a:latin typeface="Arial" charset="0"/>
                </a:rPr>
                <a:t>End-to-end Processes</a:t>
              </a:r>
            </a:p>
          </p:txBody>
        </p:sp>
        <p:sp>
          <p:nvSpPr>
            <p:cNvPr id="93259" name="Rectangle 66"/>
            <p:cNvSpPr>
              <a:spLocks noChangeArrowheads="1"/>
            </p:cNvSpPr>
            <p:nvPr/>
          </p:nvSpPr>
          <p:spPr bwMode="auto">
            <a:xfrm>
              <a:off x="6538129" y="3916749"/>
              <a:ext cx="10668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100" b="1" i="1">
                  <a:solidFill>
                    <a:srgbClr val="000000"/>
                  </a:solidFill>
                  <a:latin typeface="Arial" charset="0"/>
                </a:rPr>
                <a:t>Inventory</a:t>
              </a:r>
            </a:p>
          </p:txBody>
        </p:sp>
      </p:grpSp>
      <p:cxnSp>
        <p:nvCxnSpPr>
          <p:cNvPr id="93186" name="Straight Connector 163"/>
          <p:cNvCxnSpPr>
            <a:cxnSpLocks noChangeShapeType="1"/>
          </p:cNvCxnSpPr>
          <p:nvPr/>
        </p:nvCxnSpPr>
        <p:spPr bwMode="auto">
          <a:xfrm rot="5400000">
            <a:off x="4245769" y="5544344"/>
            <a:ext cx="723900" cy="1588"/>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87" name="Straight Connector 165"/>
          <p:cNvCxnSpPr>
            <a:cxnSpLocks noChangeShapeType="1"/>
          </p:cNvCxnSpPr>
          <p:nvPr/>
        </p:nvCxnSpPr>
        <p:spPr bwMode="auto">
          <a:xfrm rot="5400000">
            <a:off x="5334794" y="5544344"/>
            <a:ext cx="723900" cy="1588"/>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88" name="Straight Connector 167"/>
          <p:cNvCxnSpPr>
            <a:cxnSpLocks noChangeShapeType="1"/>
          </p:cNvCxnSpPr>
          <p:nvPr/>
        </p:nvCxnSpPr>
        <p:spPr bwMode="auto">
          <a:xfrm rot="5400000">
            <a:off x="4790282" y="5544344"/>
            <a:ext cx="723900" cy="1587"/>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89" name="Straight Connector 168"/>
          <p:cNvCxnSpPr>
            <a:cxnSpLocks noChangeShapeType="1"/>
          </p:cNvCxnSpPr>
          <p:nvPr/>
        </p:nvCxnSpPr>
        <p:spPr bwMode="auto">
          <a:xfrm rot="5400000">
            <a:off x="6423819" y="5544344"/>
            <a:ext cx="723900" cy="1588"/>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90" name="Straight Connector 170"/>
          <p:cNvCxnSpPr>
            <a:cxnSpLocks noChangeShapeType="1"/>
          </p:cNvCxnSpPr>
          <p:nvPr/>
        </p:nvCxnSpPr>
        <p:spPr bwMode="auto">
          <a:xfrm rot="5400000">
            <a:off x="6968332" y="5544344"/>
            <a:ext cx="723900" cy="1587"/>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91" name="Straight Connector 173"/>
          <p:cNvCxnSpPr>
            <a:cxnSpLocks noChangeShapeType="1"/>
          </p:cNvCxnSpPr>
          <p:nvPr/>
        </p:nvCxnSpPr>
        <p:spPr bwMode="auto">
          <a:xfrm rot="5400000">
            <a:off x="5879307" y="5544344"/>
            <a:ext cx="723900" cy="1587"/>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sp>
        <p:nvSpPr>
          <p:cNvPr id="141" name="Rectangle 175"/>
          <p:cNvSpPr txBox="1">
            <a:spLocks noChangeArrowheads="1"/>
          </p:cNvSpPr>
          <p:nvPr/>
        </p:nvSpPr>
        <p:spPr bwMode="auto">
          <a:xfrm>
            <a:off x="138113" y="11113"/>
            <a:ext cx="8839200" cy="698500"/>
          </a:xfrm>
          <a:prstGeom prst="rect">
            <a:avLst/>
          </a:prstGeom>
          <a:noFill/>
          <a:ln w="9525">
            <a:noFill/>
            <a:round/>
            <a:headEnd/>
            <a:tailEnd/>
          </a:ln>
        </p:spPr>
        <p:txBody>
          <a:bodyPr lIns="90000" tIns="46800" rIns="90000" bIns="46800" anchor="b"/>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GB" sz="3000" smtClean="0">
                <a:solidFill>
                  <a:srgbClr val="FFF82E"/>
                </a:solidFill>
                <a:effectLst>
                  <a:outerShdw blurRad="38100" dist="38100" dir="2700000" algn="tl">
                    <a:srgbClr val="DDDDDD"/>
                  </a:outerShdw>
                </a:effectLst>
                <a:latin typeface="Arial" charset="0"/>
              </a:rPr>
              <a:t>SOA in the Cloud </a:t>
            </a:r>
          </a:p>
        </p:txBody>
      </p:sp>
      <p:cxnSp>
        <p:nvCxnSpPr>
          <p:cNvPr id="93193" name="Straight Connector 171"/>
          <p:cNvCxnSpPr>
            <a:cxnSpLocks noChangeShapeType="1"/>
          </p:cNvCxnSpPr>
          <p:nvPr/>
        </p:nvCxnSpPr>
        <p:spPr bwMode="auto">
          <a:xfrm rot="5400000">
            <a:off x="5049838" y="5338762"/>
            <a:ext cx="723900" cy="3175"/>
          </a:xfrm>
          <a:prstGeom prst="line">
            <a:avLst/>
          </a:prstGeom>
          <a:noFill/>
          <a:ln w="19050">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94" name="Straight Connector 174"/>
          <p:cNvCxnSpPr>
            <a:cxnSpLocks noChangeShapeType="1"/>
          </p:cNvCxnSpPr>
          <p:nvPr/>
        </p:nvCxnSpPr>
        <p:spPr bwMode="auto">
          <a:xfrm rot="5400000">
            <a:off x="4362451" y="5238750"/>
            <a:ext cx="723900" cy="3175"/>
          </a:xfrm>
          <a:prstGeom prst="line">
            <a:avLst/>
          </a:prstGeom>
          <a:noFill/>
          <a:ln w="19050">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95" name="Straight Connector 171"/>
          <p:cNvCxnSpPr>
            <a:cxnSpLocks noChangeShapeType="1"/>
          </p:cNvCxnSpPr>
          <p:nvPr/>
        </p:nvCxnSpPr>
        <p:spPr bwMode="auto">
          <a:xfrm rot="5400000">
            <a:off x="5465763" y="5370512"/>
            <a:ext cx="723900" cy="3175"/>
          </a:xfrm>
          <a:prstGeom prst="line">
            <a:avLst/>
          </a:prstGeom>
          <a:noFill/>
          <a:ln w="19050">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93196" name="Straight Connector 171"/>
          <p:cNvCxnSpPr>
            <a:cxnSpLocks noChangeShapeType="1"/>
          </p:cNvCxnSpPr>
          <p:nvPr/>
        </p:nvCxnSpPr>
        <p:spPr bwMode="auto">
          <a:xfrm rot="5400000">
            <a:off x="6234113" y="5221287"/>
            <a:ext cx="723900" cy="3175"/>
          </a:xfrm>
          <a:prstGeom prst="line">
            <a:avLst/>
          </a:prstGeom>
          <a:noFill/>
          <a:ln w="19050">
            <a:solidFill>
              <a:srgbClr val="000090"/>
            </a:solidFill>
            <a:prstDash val="dash"/>
            <a:round/>
            <a:headEnd/>
            <a:tailEnd/>
          </a:ln>
          <a:extLst>
            <a:ext uri="{909E8E84-426E-40dd-AFC4-6F175D3DCCD1}">
              <a14:hiddenFill xmlns:a14="http://schemas.microsoft.com/office/drawing/2010/main">
                <a:noFill/>
              </a14:hiddenFill>
            </a:ext>
          </a:extLst>
        </p:spPr>
      </p:cxnSp>
      <p:pic>
        <p:nvPicPr>
          <p:cNvPr id="93197" name="Picture 7" descr="Server+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073650"/>
            <a:ext cx="34956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98" name="Group 157"/>
          <p:cNvGrpSpPr>
            <a:grpSpLocks/>
          </p:cNvGrpSpPr>
          <p:nvPr/>
        </p:nvGrpSpPr>
        <p:grpSpPr bwMode="auto">
          <a:xfrm>
            <a:off x="3830638" y="5499100"/>
            <a:ext cx="4657725" cy="1219200"/>
            <a:chOff x="3289300" y="5207001"/>
            <a:chExt cx="5854700" cy="1219199"/>
          </a:xfrm>
        </p:grpSpPr>
        <p:pic>
          <p:nvPicPr>
            <p:cNvPr id="93202" name="Picture 3" descr="internet cloud smaller narr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758619" y="5334001"/>
              <a:ext cx="3385381" cy="109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3" name="Picture 3" descr="internet cloud smaller narr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289300" y="5207001"/>
              <a:ext cx="3911600" cy="96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99" name="TextBox 175"/>
          <p:cNvSpPr txBox="1">
            <a:spLocks noChangeArrowheads="1"/>
          </p:cNvSpPr>
          <p:nvPr/>
        </p:nvSpPr>
        <p:spPr bwMode="auto">
          <a:xfrm>
            <a:off x="4772025" y="5778500"/>
            <a:ext cx="300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1400">
                <a:solidFill>
                  <a:srgbClr val="000000"/>
                </a:solidFill>
                <a:latin typeface="Arial" charset="0"/>
                <a:cs typeface="Arial" charset="0"/>
              </a:rPr>
              <a:t>Cloud environment</a:t>
            </a:r>
          </a:p>
          <a:p>
            <a:pPr algn="ctr"/>
            <a:r>
              <a:rPr lang="en-GB" sz="1400">
                <a:solidFill>
                  <a:srgbClr val="000000"/>
                </a:solidFill>
                <a:latin typeface="Arial" charset="0"/>
                <a:cs typeface="Arial" charset="0"/>
              </a:rPr>
              <a:t>(platform &amp; infrastructure providers)</a:t>
            </a:r>
          </a:p>
        </p:txBody>
      </p:sp>
      <p:sp>
        <p:nvSpPr>
          <p:cNvPr id="128"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
        <p:nvSpPr>
          <p:cNvPr id="129" name="Slide Number Placeholder 3"/>
          <p:cNvSpPr txBox="1">
            <a:spLocks/>
          </p:cNvSpPr>
          <p:nvPr/>
        </p:nvSpPr>
        <p:spPr>
          <a:xfrm>
            <a:off x="8672513" y="6618288"/>
            <a:ext cx="469900" cy="231775"/>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fld id="{89506995-5E50-2144-BA91-2B0C4D0B22E1}" type="slidenum">
              <a:rPr lang="en-GB" sz="900" smtClean="0">
                <a:solidFill>
                  <a:schemeClr val="tx1">
                    <a:lumMod val="95000"/>
                    <a:lumOff val="5000"/>
                  </a:schemeClr>
                </a:solidFill>
                <a:latin typeface="Verdana"/>
                <a:cs typeface="Verdana"/>
              </a:rPr>
              <a:pPr>
                <a:defRPr/>
              </a:pPr>
              <a:t>16</a:t>
            </a:fld>
            <a:endParaRPr lang="en-GB" sz="900" dirty="0" smtClean="0">
              <a:solidFill>
                <a:schemeClr val="tx1">
                  <a:lumMod val="95000"/>
                  <a:lumOff val="5000"/>
                </a:schemeClr>
              </a:solidFill>
              <a:latin typeface="Verdana"/>
              <a:cs typeface="Verdan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3105150"/>
            <a:ext cx="30099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2"/>
          <p:cNvSpPr>
            <a:spLocks noChangeArrowheads="1"/>
          </p:cNvSpPr>
          <p:nvPr/>
        </p:nvSpPr>
        <p:spPr bwMode="auto">
          <a:xfrm>
            <a:off x="755650" y="4525963"/>
            <a:ext cx="3240088" cy="1943100"/>
          </a:xfrm>
          <a:prstGeom prst="rect">
            <a:avLst/>
          </a:prstGeom>
          <a:noFill/>
          <a:ln w="19050">
            <a:solidFill>
              <a:srgbClr val="8BC7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95235" name="Rectangle 4"/>
          <p:cNvSpPr>
            <a:spLocks noGrp="1" noChangeArrowheads="1"/>
          </p:cNvSpPr>
          <p:nvPr>
            <p:ph type="title"/>
          </p:nvPr>
        </p:nvSpPr>
        <p:spPr>
          <a:xfrm>
            <a:off x="0" y="857250"/>
            <a:ext cx="8961438" cy="655638"/>
          </a:xfrm>
        </p:spPr>
        <p:txBody>
          <a:bodyPr lIns="91440" tIns="45720" rIns="91440" bIns="45720" anchor="t"/>
          <a:lstStyle/>
          <a:p>
            <a:pPr defTabSz="457200">
              <a:lnSpc>
                <a:spcPct val="95000"/>
              </a:lnSpc>
              <a:tabLst>
                <a:tab pos="231775" algn="l"/>
                <a:tab pos="1146175" algn="l"/>
                <a:tab pos="2060575" algn="l"/>
                <a:tab pos="2974975" algn="l"/>
                <a:tab pos="3889375" algn="l"/>
                <a:tab pos="4803775" algn="l"/>
                <a:tab pos="5718175" algn="l"/>
                <a:tab pos="6632575" algn="l"/>
                <a:tab pos="7546975" algn="l"/>
                <a:tab pos="8461375" algn="l"/>
                <a:tab pos="9375775" algn="l"/>
                <a:tab pos="10290175" algn="l"/>
              </a:tabLst>
            </a:pPr>
            <a:r>
              <a:rPr lang="en-GB" sz="2400">
                <a:solidFill>
                  <a:srgbClr val="FF0000"/>
                </a:solidFill>
                <a:latin typeface="Calibri" charset="0"/>
                <a:ea typeface="ＭＳ Ｐゴシック" charset="0"/>
                <a:cs typeface="Calibri" charset="0"/>
              </a:rPr>
              <a:t>Cloud: Consumption &amp; </a:t>
            </a:r>
            <a:r>
              <a:rPr lang="en-GB" sz="2000">
                <a:solidFill>
                  <a:srgbClr val="FF0000"/>
                </a:solidFill>
                <a:latin typeface="Calibri" charset="0"/>
                <a:ea typeface="ＭＳ Ｐゴシック" charset="0"/>
                <a:cs typeface="Calibri" charset="0"/>
              </a:rPr>
              <a:t>Delivery</a:t>
            </a:r>
            <a:r>
              <a:rPr lang="en-GB" sz="2400">
                <a:solidFill>
                  <a:srgbClr val="FF0000"/>
                </a:solidFill>
                <a:latin typeface="Calibri" charset="0"/>
                <a:ea typeface="ＭＳ Ｐゴシック" charset="0"/>
                <a:cs typeface="Calibri" charset="0"/>
              </a:rPr>
              <a:t> Models Optimized by Workload</a:t>
            </a:r>
          </a:p>
        </p:txBody>
      </p:sp>
      <p:sp>
        <p:nvSpPr>
          <p:cNvPr id="95236" name="Rectangle 5"/>
          <p:cNvSpPr>
            <a:spLocks noGrp="1" noChangeArrowheads="1"/>
          </p:cNvSpPr>
          <p:nvPr>
            <p:ph type="body" sz="half" idx="1"/>
          </p:nvPr>
        </p:nvSpPr>
        <p:spPr>
          <a:xfrm>
            <a:off x="963613" y="2209800"/>
            <a:ext cx="2770187" cy="1192213"/>
          </a:xfrm>
        </p:spPr>
        <p:txBody>
          <a:bodyPr lIns="91440" tIns="45720" rIns="91440" bIns="45720"/>
          <a:lstStyle/>
          <a:p>
            <a:pPr marL="339725" indent="-222250" defTabSz="457200">
              <a:lnSpc>
                <a:spcPct val="105000"/>
              </a:lnSpc>
              <a:spcBef>
                <a:spcPts val="1050"/>
              </a:spcBef>
              <a:spcAft>
                <a:spcPts val="600"/>
              </a:spcAft>
              <a:buClr>
                <a:srgbClr val="6E324B"/>
              </a:buCl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800">
                <a:solidFill>
                  <a:srgbClr val="000099"/>
                </a:solidFill>
                <a:latin typeface="Calibri" charset="0"/>
                <a:ea typeface="ＭＳ Ｐゴシック" charset="0"/>
                <a:cs typeface="Calibri" charset="0"/>
              </a:rPr>
              <a:t>A </a:t>
            </a:r>
            <a:r>
              <a:rPr lang="en-GB" sz="1800">
                <a:solidFill>
                  <a:srgbClr val="6E324B"/>
                </a:solidFill>
                <a:latin typeface="Calibri" charset="0"/>
                <a:ea typeface="ＭＳ Ｐゴシック" charset="0"/>
                <a:cs typeface="Calibri" charset="0"/>
              </a:rPr>
              <a:t>new consumption and delivery model</a:t>
            </a:r>
            <a:r>
              <a:rPr lang="en-GB" sz="1800">
                <a:latin typeface="Calibri" charset="0"/>
                <a:ea typeface="ＭＳ Ｐゴシック" charset="0"/>
                <a:cs typeface="Calibri" charset="0"/>
              </a:rPr>
              <a:t> inspired by consumer Internet services.</a:t>
            </a:r>
          </a:p>
        </p:txBody>
      </p:sp>
      <p:sp>
        <p:nvSpPr>
          <p:cNvPr id="95237" name="Rectangle 6"/>
          <p:cNvSpPr>
            <a:spLocks noChangeArrowheads="1"/>
          </p:cNvSpPr>
          <p:nvPr/>
        </p:nvSpPr>
        <p:spPr bwMode="auto">
          <a:xfrm>
            <a:off x="755650" y="4525963"/>
            <a:ext cx="3240088" cy="731837"/>
          </a:xfrm>
          <a:prstGeom prst="rect">
            <a:avLst/>
          </a:prstGeom>
          <a:gradFill rotWithShape="1">
            <a:gsLst>
              <a:gs pos="0">
                <a:srgbClr val="8BC751"/>
              </a:gs>
              <a:gs pos="100000">
                <a:srgbClr val="78AC46"/>
              </a:gs>
            </a:gsLst>
            <a:lin ang="5400000" scaled="1"/>
          </a:gradFill>
          <a:ln w="19050">
            <a:solidFill>
              <a:srgbClr val="8BC751"/>
            </a:solidFill>
            <a:miter lim="800000"/>
            <a:headEnd/>
            <a:tailEnd/>
          </a:ln>
        </p:spPr>
        <p:txBody>
          <a:bodyPr wrap="none" anchor="ctr"/>
          <a:lstStyle/>
          <a:p>
            <a:endParaRPr lang="en-US">
              <a:latin typeface="Calibri" charset="0"/>
              <a:cs typeface="Calibri" charset="0"/>
            </a:endParaRPr>
          </a:p>
        </p:txBody>
      </p:sp>
      <p:sp>
        <p:nvSpPr>
          <p:cNvPr id="95238" name="Rectangle 7"/>
          <p:cNvSpPr>
            <a:spLocks noChangeArrowheads="1"/>
          </p:cNvSpPr>
          <p:nvPr/>
        </p:nvSpPr>
        <p:spPr bwMode="auto">
          <a:xfrm>
            <a:off x="5076825" y="4525963"/>
            <a:ext cx="3240088" cy="1943100"/>
          </a:xfrm>
          <a:prstGeom prst="rect">
            <a:avLst/>
          </a:prstGeom>
          <a:noFill/>
          <a:ln w="19050">
            <a:solidFill>
              <a:srgbClr val="0077B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95239" name="Rectangle 8"/>
          <p:cNvSpPr>
            <a:spLocks noChangeArrowheads="1"/>
          </p:cNvSpPr>
          <p:nvPr/>
        </p:nvSpPr>
        <p:spPr bwMode="auto">
          <a:xfrm>
            <a:off x="5076825" y="4525963"/>
            <a:ext cx="3240088" cy="731837"/>
          </a:xfrm>
          <a:prstGeom prst="rect">
            <a:avLst/>
          </a:prstGeom>
          <a:gradFill rotWithShape="1">
            <a:gsLst>
              <a:gs pos="0">
                <a:srgbClr val="0077BC"/>
              </a:gs>
              <a:gs pos="100000">
                <a:srgbClr val="0067A2"/>
              </a:gs>
            </a:gsLst>
            <a:lin ang="5400000" scaled="1"/>
          </a:gradFill>
          <a:ln w="19050">
            <a:solidFill>
              <a:srgbClr val="0077BC"/>
            </a:solidFill>
            <a:miter lim="800000"/>
            <a:headEnd/>
            <a:tailEnd/>
          </a:ln>
        </p:spPr>
        <p:txBody>
          <a:bodyPr wrap="none" anchor="ctr"/>
          <a:lstStyle/>
          <a:p>
            <a:endParaRPr lang="en-US">
              <a:latin typeface="Calibri" charset="0"/>
              <a:cs typeface="Calibri" charset="0"/>
            </a:endParaRPr>
          </a:p>
        </p:txBody>
      </p:sp>
      <p:sp>
        <p:nvSpPr>
          <p:cNvPr id="95240" name="Rectangle 9"/>
          <p:cNvSpPr>
            <a:spLocks noChangeArrowheads="1"/>
          </p:cNvSpPr>
          <p:nvPr/>
        </p:nvSpPr>
        <p:spPr bwMode="auto">
          <a:xfrm>
            <a:off x="4953000" y="4800600"/>
            <a:ext cx="33528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lnSpc>
                <a:spcPct val="105000"/>
              </a:lnSpc>
              <a:spcBef>
                <a:spcPct val="35000"/>
              </a:spcBef>
              <a:spcAft>
                <a:spcPct val="15000"/>
              </a:spcAft>
              <a:buClr>
                <a:srgbClr val="0077BC"/>
              </a:buClr>
              <a:buFont typeface="Wingdings" charset="0"/>
              <a:buNone/>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endParaRPr lang="en-GB" sz="2400">
              <a:solidFill>
                <a:schemeClr val="tx1"/>
              </a:solidFill>
              <a:latin typeface="Arial" charset="0"/>
            </a:endParaRPr>
          </a:p>
          <a:p>
            <a:pPr marL="339725" lvl="1" indent="-222250" defTabSz="457200">
              <a:lnSpc>
                <a:spcPct val="105000"/>
              </a:lnSpc>
              <a:spcBef>
                <a:spcPct val="25000"/>
              </a:spcBef>
              <a:spcAft>
                <a:spcPct val="15000"/>
              </a:spcAft>
              <a:buClr>
                <a:srgbClr val="0077BC"/>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700">
                <a:solidFill>
                  <a:srgbClr val="0077BC"/>
                </a:solidFill>
                <a:latin typeface="Calibri" charset="0"/>
                <a:cs typeface="Calibri" charset="0"/>
              </a:rPr>
              <a:t>Private, Public</a:t>
            </a:r>
            <a:r>
              <a:rPr lang="en-GB" sz="1700">
                <a:solidFill>
                  <a:schemeClr val="tx1"/>
                </a:solidFill>
                <a:latin typeface="Calibri" charset="0"/>
                <a:cs typeface="Calibri" charset="0"/>
              </a:rPr>
              <a:t> and Hybrid</a:t>
            </a:r>
          </a:p>
          <a:p>
            <a:pPr marL="339725" lvl="1" indent="-222250" defTabSz="457200">
              <a:lnSpc>
                <a:spcPct val="105000"/>
              </a:lnSpc>
              <a:spcBef>
                <a:spcPct val="25000"/>
              </a:spcBef>
              <a:spcAft>
                <a:spcPct val="15000"/>
              </a:spcAft>
              <a:buClr>
                <a:srgbClr val="0077BC"/>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700">
                <a:solidFill>
                  <a:srgbClr val="0077BC"/>
                </a:solidFill>
                <a:latin typeface="Calibri" charset="0"/>
                <a:cs typeface="Calibri" charset="0"/>
              </a:rPr>
              <a:t>Workload </a:t>
            </a:r>
            <a:r>
              <a:rPr lang="en-GB" sz="1700">
                <a:solidFill>
                  <a:schemeClr val="tx1"/>
                </a:solidFill>
                <a:latin typeface="Calibri" charset="0"/>
                <a:cs typeface="Calibri" charset="0"/>
              </a:rPr>
              <a:t>and/or </a:t>
            </a:r>
            <a:r>
              <a:rPr lang="en-GB" sz="1700">
                <a:solidFill>
                  <a:srgbClr val="0077BC"/>
                </a:solidFill>
                <a:latin typeface="Calibri" charset="0"/>
                <a:cs typeface="Calibri" charset="0"/>
              </a:rPr>
              <a:t>Programming Model</a:t>
            </a:r>
            <a:r>
              <a:rPr lang="en-GB" sz="1700">
                <a:solidFill>
                  <a:schemeClr val="tx1"/>
                </a:solidFill>
                <a:latin typeface="Calibri" charset="0"/>
                <a:cs typeface="Calibri" charset="0"/>
              </a:rPr>
              <a:t> Specific</a:t>
            </a:r>
          </a:p>
        </p:txBody>
      </p:sp>
      <p:sp>
        <p:nvSpPr>
          <p:cNvPr id="95241" name="Rectangle 10"/>
          <p:cNvSpPr>
            <a:spLocks noChangeArrowheads="1"/>
          </p:cNvSpPr>
          <p:nvPr/>
        </p:nvSpPr>
        <p:spPr bwMode="auto">
          <a:xfrm>
            <a:off x="949325" y="4800600"/>
            <a:ext cx="28606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lnSpc>
                <a:spcPct val="105000"/>
              </a:lnSpc>
              <a:spcBef>
                <a:spcPts val="1050"/>
              </a:spcBef>
              <a:spcAft>
                <a:spcPts val="600"/>
              </a:spcAft>
              <a:buClr>
                <a:srgbClr val="8BC751"/>
              </a:buClr>
              <a:buFont typeface="Wingdings" charset="0"/>
              <a:buNone/>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endParaRPr lang="en-GB" sz="2400">
              <a:solidFill>
                <a:schemeClr val="tx1"/>
              </a:solidFill>
              <a:latin typeface="Arial" charset="0"/>
            </a:endParaRPr>
          </a:p>
          <a:p>
            <a:pPr marL="346075" lvl="1" indent="-231775" defTabSz="457200">
              <a:lnSpc>
                <a:spcPct val="105000"/>
              </a:lnSpc>
              <a:spcBef>
                <a:spcPct val="25000"/>
              </a:spcBef>
              <a:spcAft>
                <a:spcPct val="15000"/>
              </a:spcAft>
              <a:buClr>
                <a:srgbClr val="8BC751"/>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800">
                <a:solidFill>
                  <a:schemeClr val="tx1"/>
                </a:solidFill>
                <a:latin typeface="Calibri" charset="0"/>
                <a:cs typeface="Calibri" charset="0"/>
              </a:rPr>
              <a:t>The </a:t>
            </a:r>
            <a:r>
              <a:rPr lang="en-GB" sz="1800">
                <a:solidFill>
                  <a:srgbClr val="8BC751"/>
                </a:solidFill>
                <a:latin typeface="Calibri" charset="0"/>
                <a:cs typeface="Calibri" charset="0"/>
              </a:rPr>
              <a:t>Industrialization</a:t>
            </a:r>
            <a:r>
              <a:rPr lang="en-GB" sz="1800">
                <a:solidFill>
                  <a:schemeClr val="hlink"/>
                </a:solidFill>
                <a:latin typeface="Calibri" charset="0"/>
                <a:cs typeface="Calibri" charset="0"/>
              </a:rPr>
              <a:t> </a:t>
            </a:r>
            <a:r>
              <a:rPr lang="en-GB" sz="1800">
                <a:solidFill>
                  <a:schemeClr val="tx1"/>
                </a:solidFill>
                <a:latin typeface="Calibri" charset="0"/>
                <a:cs typeface="Calibri" charset="0"/>
              </a:rPr>
              <a:t>of </a:t>
            </a:r>
            <a:r>
              <a:rPr lang="en-GB" sz="1800">
                <a:solidFill>
                  <a:srgbClr val="8BC751"/>
                </a:solidFill>
                <a:latin typeface="Calibri" charset="0"/>
                <a:cs typeface="Calibri" charset="0"/>
              </a:rPr>
              <a:t>Delivery</a:t>
            </a:r>
            <a:r>
              <a:rPr lang="en-GB" sz="1800">
                <a:solidFill>
                  <a:schemeClr val="hlink"/>
                </a:solidFill>
                <a:latin typeface="Calibri" charset="0"/>
                <a:cs typeface="Calibri" charset="0"/>
              </a:rPr>
              <a:t> </a:t>
            </a:r>
            <a:r>
              <a:rPr lang="en-GB" sz="1800">
                <a:solidFill>
                  <a:schemeClr val="tx1"/>
                </a:solidFill>
                <a:latin typeface="Calibri" charset="0"/>
                <a:cs typeface="Calibri" charset="0"/>
              </a:rPr>
              <a:t>for IT supported </a:t>
            </a:r>
            <a:r>
              <a:rPr lang="en-GB" sz="1800">
                <a:solidFill>
                  <a:srgbClr val="8BC751"/>
                </a:solidFill>
                <a:latin typeface="Calibri" charset="0"/>
                <a:cs typeface="Calibri" charset="0"/>
              </a:rPr>
              <a:t>Services</a:t>
            </a:r>
          </a:p>
        </p:txBody>
      </p:sp>
      <p:sp>
        <p:nvSpPr>
          <p:cNvPr id="95242" name="Rectangle 11"/>
          <p:cNvSpPr>
            <a:spLocks noChangeArrowheads="1"/>
          </p:cNvSpPr>
          <p:nvPr/>
        </p:nvSpPr>
        <p:spPr bwMode="auto">
          <a:xfrm>
            <a:off x="5105400" y="1501775"/>
            <a:ext cx="3733800" cy="2376488"/>
          </a:xfrm>
          <a:prstGeom prst="rect">
            <a:avLst/>
          </a:prstGeom>
          <a:noFill/>
          <a:ln w="19050">
            <a:solidFill>
              <a:srgbClr val="CB583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95243" name="Rectangle 12"/>
          <p:cNvSpPr>
            <a:spLocks noChangeArrowheads="1"/>
          </p:cNvSpPr>
          <p:nvPr/>
        </p:nvSpPr>
        <p:spPr bwMode="auto">
          <a:xfrm>
            <a:off x="755650" y="1501775"/>
            <a:ext cx="3240088" cy="1943100"/>
          </a:xfrm>
          <a:prstGeom prst="rect">
            <a:avLst/>
          </a:prstGeom>
          <a:noFill/>
          <a:ln w="19050">
            <a:solidFill>
              <a:srgbClr val="6E324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cs typeface="Calibri" charset="0"/>
            </a:endParaRPr>
          </a:p>
        </p:txBody>
      </p:sp>
      <p:sp>
        <p:nvSpPr>
          <p:cNvPr id="95244" name="Text Box 52"/>
          <p:cNvSpPr txBox="1">
            <a:spLocks noChangeArrowheads="1"/>
          </p:cNvSpPr>
          <p:nvPr/>
        </p:nvSpPr>
        <p:spPr bwMode="auto">
          <a:xfrm>
            <a:off x="3797300" y="3798888"/>
            <a:ext cx="1376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ja-JP" sz="1800" b="1">
                <a:solidFill>
                  <a:srgbClr val="FF0000"/>
                </a:solidFill>
                <a:latin typeface="Calibri" charset="0"/>
                <a:cs typeface="Calibri" charset="0"/>
              </a:rPr>
              <a:t>Cloud Services </a:t>
            </a:r>
            <a:endParaRPr lang="en-US" sz="1800" b="1">
              <a:solidFill>
                <a:srgbClr val="FF0000"/>
              </a:solidFill>
              <a:latin typeface="Calibri" charset="0"/>
              <a:cs typeface="Calibri" charset="0"/>
            </a:endParaRPr>
          </a:p>
        </p:txBody>
      </p:sp>
      <p:sp>
        <p:nvSpPr>
          <p:cNvPr id="95245" name="Text Box 51"/>
          <p:cNvSpPr txBox="1">
            <a:spLocks noChangeArrowheads="1"/>
          </p:cNvSpPr>
          <p:nvPr/>
        </p:nvSpPr>
        <p:spPr bwMode="auto">
          <a:xfrm>
            <a:off x="3225800" y="4175125"/>
            <a:ext cx="2519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ja-JP" sz="1800" b="1">
                <a:solidFill>
                  <a:srgbClr val="FF0000"/>
                </a:solidFill>
                <a:latin typeface="Calibri" charset="0"/>
                <a:cs typeface="Calibri" charset="0"/>
              </a:rPr>
              <a:t>Cloud Computing Model</a:t>
            </a:r>
            <a:endParaRPr lang="en-US" sz="1800" b="1">
              <a:solidFill>
                <a:srgbClr val="FF0000"/>
              </a:solidFill>
              <a:latin typeface="Calibri" charset="0"/>
              <a:cs typeface="Calibri" charset="0"/>
            </a:endParaRPr>
          </a:p>
        </p:txBody>
      </p:sp>
      <p:sp>
        <p:nvSpPr>
          <p:cNvPr id="95246" name="Rectangle 16"/>
          <p:cNvSpPr>
            <a:spLocks noChangeArrowheads="1"/>
          </p:cNvSpPr>
          <p:nvPr/>
        </p:nvSpPr>
        <p:spPr bwMode="auto">
          <a:xfrm>
            <a:off x="755650" y="1501775"/>
            <a:ext cx="3240088" cy="731838"/>
          </a:xfrm>
          <a:prstGeom prst="rect">
            <a:avLst/>
          </a:prstGeom>
          <a:gradFill rotWithShape="1">
            <a:gsLst>
              <a:gs pos="0">
                <a:srgbClr val="6E324B"/>
              </a:gs>
              <a:gs pos="100000">
                <a:srgbClr val="5F2B41"/>
              </a:gs>
            </a:gsLst>
            <a:lin ang="5400000" scaled="1"/>
          </a:gradFill>
          <a:ln w="19050">
            <a:solidFill>
              <a:srgbClr val="6E324B"/>
            </a:solidFill>
            <a:miter lim="800000"/>
            <a:headEnd/>
            <a:tailEnd/>
          </a:ln>
        </p:spPr>
        <p:txBody>
          <a:bodyPr wrap="none" anchor="ctr"/>
          <a:lstStyle/>
          <a:p>
            <a:endParaRPr lang="en-US">
              <a:latin typeface="Calibri" charset="0"/>
              <a:cs typeface="Calibri" charset="0"/>
            </a:endParaRPr>
          </a:p>
        </p:txBody>
      </p:sp>
      <p:sp>
        <p:nvSpPr>
          <p:cNvPr id="95247" name="Rectangle 17"/>
          <p:cNvSpPr>
            <a:spLocks noChangeArrowheads="1"/>
          </p:cNvSpPr>
          <p:nvPr/>
        </p:nvSpPr>
        <p:spPr bwMode="auto">
          <a:xfrm>
            <a:off x="5076825" y="1501775"/>
            <a:ext cx="3762375" cy="733425"/>
          </a:xfrm>
          <a:prstGeom prst="rect">
            <a:avLst/>
          </a:prstGeom>
          <a:gradFill rotWithShape="1">
            <a:gsLst>
              <a:gs pos="0">
                <a:srgbClr val="CB5838"/>
              </a:gs>
              <a:gs pos="100000">
                <a:srgbClr val="AF4C30"/>
              </a:gs>
            </a:gsLst>
            <a:lin ang="5400000" scaled="1"/>
          </a:gradFill>
          <a:ln w="19050">
            <a:solidFill>
              <a:srgbClr val="CB5838"/>
            </a:solidFill>
            <a:miter lim="800000"/>
            <a:headEnd/>
            <a:tailEnd/>
          </a:ln>
        </p:spPr>
        <p:txBody>
          <a:bodyPr wrap="none" anchor="ctr"/>
          <a:lstStyle/>
          <a:p>
            <a:endParaRPr lang="en-US">
              <a:latin typeface="Calibri" charset="0"/>
              <a:cs typeface="Calibri" charset="0"/>
            </a:endParaRPr>
          </a:p>
        </p:txBody>
      </p:sp>
      <p:sp>
        <p:nvSpPr>
          <p:cNvPr id="95248" name="Rectangle 18"/>
          <p:cNvSpPr>
            <a:spLocks noChangeArrowheads="1"/>
          </p:cNvSpPr>
          <p:nvPr/>
        </p:nvSpPr>
        <p:spPr bwMode="auto">
          <a:xfrm>
            <a:off x="5113338" y="2278063"/>
            <a:ext cx="37084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39725" lvl="1" indent="-225425" defTabSz="457200">
              <a:lnSpc>
                <a:spcPct val="105000"/>
              </a:lnSpc>
              <a:spcBef>
                <a:spcPct val="25000"/>
              </a:spcBef>
              <a:spcAft>
                <a:spcPct val="15000"/>
              </a:spcAft>
              <a:buClr>
                <a:srgbClr val="CB5838"/>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800">
                <a:solidFill>
                  <a:schemeClr val="tx1"/>
                </a:solidFill>
                <a:latin typeface="Calibri" charset="0"/>
                <a:cs typeface="Calibri" charset="0"/>
              </a:rPr>
              <a:t>Infrastructure configuring</a:t>
            </a:r>
          </a:p>
          <a:p>
            <a:pPr marL="339725" lvl="1" indent="-225425" defTabSz="457200">
              <a:lnSpc>
                <a:spcPct val="105000"/>
              </a:lnSpc>
              <a:spcBef>
                <a:spcPct val="25000"/>
              </a:spcBef>
              <a:spcAft>
                <a:spcPct val="15000"/>
              </a:spcAft>
              <a:buClr>
                <a:srgbClr val="CB5838"/>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US" sz="1800">
                <a:solidFill>
                  <a:schemeClr val="tx1"/>
                </a:solidFill>
                <a:latin typeface="Calibri" charset="0"/>
                <a:cs typeface="Calibri" charset="0"/>
              </a:rPr>
              <a:t>Highly virtualized infrastructure </a:t>
            </a:r>
            <a:endParaRPr lang="en-GB" sz="1800">
              <a:solidFill>
                <a:schemeClr val="tx1"/>
              </a:solidFill>
              <a:latin typeface="Calibri" charset="0"/>
              <a:cs typeface="Calibri" charset="0"/>
            </a:endParaRPr>
          </a:p>
          <a:p>
            <a:pPr marL="339725" lvl="1" indent="-225425" defTabSz="457200">
              <a:lnSpc>
                <a:spcPct val="105000"/>
              </a:lnSpc>
              <a:spcBef>
                <a:spcPct val="25000"/>
              </a:spcBef>
              <a:spcAft>
                <a:spcPct val="15000"/>
              </a:spcAft>
              <a:buClr>
                <a:srgbClr val="CB5838"/>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800">
                <a:solidFill>
                  <a:schemeClr val="tx1"/>
                </a:solidFill>
                <a:latin typeface="Calibri" charset="0"/>
                <a:cs typeface="Calibri" charset="0"/>
              </a:rPr>
              <a:t>Sourcing options </a:t>
            </a:r>
          </a:p>
          <a:p>
            <a:pPr marL="339725" lvl="1" indent="-225425" defTabSz="457200">
              <a:lnSpc>
                <a:spcPct val="105000"/>
              </a:lnSpc>
              <a:spcBef>
                <a:spcPct val="25000"/>
              </a:spcBef>
              <a:spcAft>
                <a:spcPct val="15000"/>
              </a:spcAft>
              <a:buClr>
                <a:srgbClr val="CB5838"/>
              </a:buClr>
              <a:buFont typeface="Wingdings" charset="0"/>
              <a:buChar char="§"/>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sz="1800">
                <a:solidFill>
                  <a:schemeClr val="tx1"/>
                </a:solidFill>
                <a:latin typeface="Calibri" charset="0"/>
                <a:cs typeface="Calibri" charset="0"/>
              </a:rPr>
              <a:t>Economies-of-scale</a:t>
            </a:r>
          </a:p>
        </p:txBody>
      </p:sp>
      <p:sp>
        <p:nvSpPr>
          <p:cNvPr id="95249" name="Rectangle 19"/>
          <p:cNvSpPr>
            <a:spLocks noChangeArrowheads="1"/>
          </p:cNvSpPr>
          <p:nvPr/>
        </p:nvSpPr>
        <p:spPr bwMode="auto">
          <a:xfrm>
            <a:off x="5076825" y="4610100"/>
            <a:ext cx="32400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lnSpc>
                <a:spcPct val="105000"/>
              </a:lnSpc>
              <a:spcBef>
                <a:spcPct val="35000"/>
              </a:spcBef>
              <a:spcAft>
                <a:spcPct val="15000"/>
              </a:spcAft>
              <a:buClr>
                <a:srgbClr val="3333FF"/>
              </a:buClr>
              <a:buFont typeface="Wingdings" charset="0"/>
              <a:buNone/>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b="1">
                <a:latin typeface="Calibri" charset="0"/>
                <a:cs typeface="Calibri" charset="0"/>
              </a:rPr>
              <a:t>Multiple Types of Clouds </a:t>
            </a:r>
            <a:br>
              <a:rPr lang="en-GB" b="1">
                <a:latin typeface="Calibri" charset="0"/>
                <a:cs typeface="Calibri" charset="0"/>
              </a:rPr>
            </a:br>
            <a:r>
              <a:rPr lang="en-GB" b="1">
                <a:latin typeface="Calibri" charset="0"/>
                <a:cs typeface="Calibri" charset="0"/>
              </a:rPr>
              <a:t>will co-exist:</a:t>
            </a:r>
          </a:p>
        </p:txBody>
      </p:sp>
      <p:sp>
        <p:nvSpPr>
          <p:cNvPr id="95250" name="Rectangle 20"/>
          <p:cNvSpPr>
            <a:spLocks noChangeArrowheads="1"/>
          </p:cNvSpPr>
          <p:nvPr/>
        </p:nvSpPr>
        <p:spPr bwMode="auto">
          <a:xfrm>
            <a:off x="755650" y="4713288"/>
            <a:ext cx="32400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lnSpc>
                <a:spcPct val="105000"/>
              </a:lnSpc>
              <a:spcBef>
                <a:spcPct val="35000"/>
              </a:spcBef>
              <a:spcAft>
                <a:spcPct val="15000"/>
              </a:spcAft>
              <a:buClr>
                <a:srgbClr val="3333FF"/>
              </a:buClr>
              <a:buFont typeface="Wingdings" charset="0"/>
              <a:buNone/>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ja-JP" altLang="en-GB" b="1">
                <a:latin typeface="Calibri" charset="0"/>
                <a:cs typeface="Calibri" charset="0"/>
              </a:rPr>
              <a:t>“</a:t>
            </a:r>
            <a:r>
              <a:rPr lang="en-GB" altLang="ja-JP" b="1">
                <a:latin typeface="Calibri" charset="0"/>
                <a:cs typeface="Calibri" charset="0"/>
              </a:rPr>
              <a:t>Cloud</a:t>
            </a:r>
            <a:r>
              <a:rPr lang="ja-JP" altLang="en-GB" b="1">
                <a:latin typeface="Calibri" charset="0"/>
                <a:cs typeface="Calibri" charset="0"/>
              </a:rPr>
              <a:t>”</a:t>
            </a:r>
            <a:r>
              <a:rPr lang="en-GB" altLang="ja-JP" b="1">
                <a:latin typeface="Calibri" charset="0"/>
                <a:cs typeface="Calibri" charset="0"/>
              </a:rPr>
              <a:t> represents:</a:t>
            </a:r>
            <a:endParaRPr lang="en-GB" b="1">
              <a:latin typeface="Calibri" charset="0"/>
              <a:cs typeface="Calibri" charset="0"/>
            </a:endParaRPr>
          </a:p>
        </p:txBody>
      </p:sp>
      <p:sp>
        <p:nvSpPr>
          <p:cNvPr id="95251" name="Rectangle 21"/>
          <p:cNvSpPr>
            <a:spLocks noChangeArrowheads="1"/>
          </p:cNvSpPr>
          <p:nvPr/>
        </p:nvSpPr>
        <p:spPr bwMode="auto">
          <a:xfrm>
            <a:off x="5076825" y="1676400"/>
            <a:ext cx="32400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lnSpc>
                <a:spcPct val="105000"/>
              </a:lnSpc>
              <a:spcBef>
                <a:spcPct val="35000"/>
              </a:spcBef>
              <a:spcAft>
                <a:spcPct val="15000"/>
              </a:spcAft>
              <a:buClr>
                <a:srgbClr val="3333FF"/>
              </a:buClr>
              <a:buFont typeface="Wingdings" charset="0"/>
              <a:buNone/>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en-GB" b="1">
                <a:latin typeface="Calibri" charset="0"/>
                <a:cs typeface="Calibri" charset="0"/>
              </a:rPr>
              <a:t>Cloud enables:</a:t>
            </a:r>
          </a:p>
        </p:txBody>
      </p:sp>
      <p:sp>
        <p:nvSpPr>
          <p:cNvPr id="95252" name="Rectangle 22"/>
          <p:cNvSpPr>
            <a:spLocks noChangeArrowheads="1"/>
          </p:cNvSpPr>
          <p:nvPr/>
        </p:nvSpPr>
        <p:spPr bwMode="auto">
          <a:xfrm>
            <a:off x="755650" y="1676400"/>
            <a:ext cx="32400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lnSpc>
                <a:spcPct val="105000"/>
              </a:lnSpc>
              <a:spcBef>
                <a:spcPct val="35000"/>
              </a:spcBef>
              <a:spcAft>
                <a:spcPct val="15000"/>
              </a:spcAft>
              <a:buClr>
                <a:srgbClr val="3333FF"/>
              </a:buClr>
              <a:buFont typeface="Wingdings" charset="0"/>
              <a:buNone/>
              <a:tabLst>
                <a:tab pos="-6350" algn="l"/>
                <a:tab pos="966788" algn="l"/>
                <a:tab pos="1881188" algn="l"/>
                <a:tab pos="2795588" algn="l"/>
                <a:tab pos="3709988" algn="l"/>
                <a:tab pos="4624388" algn="l"/>
                <a:tab pos="5538788" algn="l"/>
                <a:tab pos="6453188" algn="l"/>
                <a:tab pos="7367588" algn="l"/>
                <a:tab pos="8281988" algn="l"/>
                <a:tab pos="9196388" algn="l"/>
                <a:tab pos="10110788" algn="l"/>
              </a:tabLst>
            </a:pPr>
            <a:r>
              <a:rPr lang="ja-JP" altLang="en-GB" b="1">
                <a:latin typeface="Calibri" charset="0"/>
                <a:cs typeface="Calibri" charset="0"/>
              </a:rPr>
              <a:t>“</a:t>
            </a:r>
            <a:r>
              <a:rPr lang="en-GB" altLang="ja-JP" b="1">
                <a:latin typeface="Calibri" charset="0"/>
                <a:cs typeface="Calibri" charset="0"/>
              </a:rPr>
              <a:t>Cloud</a:t>
            </a:r>
            <a:r>
              <a:rPr lang="ja-JP" altLang="en-GB" b="1">
                <a:latin typeface="Calibri" charset="0"/>
                <a:cs typeface="Calibri" charset="0"/>
              </a:rPr>
              <a:t>”</a:t>
            </a:r>
            <a:r>
              <a:rPr lang="en-GB" altLang="ja-JP" b="1">
                <a:latin typeface="Calibri" charset="0"/>
                <a:cs typeface="Calibri" charset="0"/>
              </a:rPr>
              <a:t> is:</a:t>
            </a:r>
            <a:endParaRPr lang="en-GB" b="1">
              <a:latin typeface="Calibri" charset="0"/>
              <a:cs typeface="Calibri" charset="0"/>
            </a:endParaRPr>
          </a:p>
        </p:txBody>
      </p:sp>
      <p:sp>
        <p:nvSpPr>
          <p:cNvPr id="25" name="Rectangle 175"/>
          <p:cNvSpPr txBox="1">
            <a:spLocks noChangeArrowheads="1"/>
          </p:cNvSpPr>
          <p:nvPr/>
        </p:nvSpPr>
        <p:spPr bwMode="auto">
          <a:xfrm>
            <a:off x="138113" y="11113"/>
            <a:ext cx="8839200" cy="698500"/>
          </a:xfrm>
          <a:prstGeom prst="rect">
            <a:avLst/>
          </a:prstGeom>
          <a:noFill/>
          <a:ln w="9525">
            <a:noFill/>
            <a:round/>
            <a:headEnd/>
            <a:tailEnd/>
          </a:ln>
        </p:spPr>
        <p:txBody>
          <a:bodyPr lIns="90000" tIns="46800" rIns="90000" bIns="46800" anchor="b"/>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GB" sz="3000" smtClean="0">
                <a:solidFill>
                  <a:srgbClr val="FFF82E"/>
                </a:solidFill>
                <a:effectLst>
                  <a:outerShdw blurRad="38100" dist="38100" dir="2700000" algn="tl">
                    <a:srgbClr val="DDDDDD"/>
                  </a:outerShdw>
                </a:effectLst>
                <a:latin typeface="Arial" charset="0"/>
              </a:rPr>
              <a:t>Cloud Overview </a:t>
            </a:r>
          </a:p>
        </p:txBody>
      </p:sp>
      <p:sp>
        <p:nvSpPr>
          <p:cNvPr id="9525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531A448-3EAC-BE41-95E0-DCFB9E9E71A5}" type="slidenum">
              <a:rPr lang="en-US"/>
              <a:pPr/>
              <a:t>17</a:t>
            </a:fld>
            <a:endParaRPr lang="en-US"/>
          </a:p>
        </p:txBody>
      </p:sp>
      <p:sp>
        <p:nvSpPr>
          <p:cNvPr id="28"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
        <p:nvSpPr>
          <p:cNvPr id="29" name="Slide Number Placeholder 3"/>
          <p:cNvSpPr txBox="1">
            <a:spLocks/>
          </p:cNvSpPr>
          <p:nvPr/>
        </p:nvSpPr>
        <p:spPr>
          <a:xfrm>
            <a:off x="8672513" y="6618288"/>
            <a:ext cx="469900" cy="231775"/>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fld id="{542466F6-C936-8F43-B8B4-E85F0AD0CA9A}" type="slidenum">
              <a:rPr lang="en-GB" sz="900" smtClean="0">
                <a:solidFill>
                  <a:schemeClr val="tx1">
                    <a:lumMod val="95000"/>
                    <a:lumOff val="5000"/>
                  </a:schemeClr>
                </a:solidFill>
                <a:latin typeface="Verdana"/>
                <a:cs typeface="Verdana"/>
              </a:rPr>
              <a:pPr>
                <a:defRPr/>
              </a:pPr>
              <a:t>17</a:t>
            </a:fld>
            <a:endParaRPr lang="en-GB" sz="900" dirty="0" smtClean="0">
              <a:solidFill>
                <a:schemeClr val="tx1">
                  <a:lumMod val="95000"/>
                  <a:lumOff val="5000"/>
                </a:schemeClr>
              </a:solidFill>
              <a:latin typeface="Verdana"/>
              <a:cs typeface="Verdan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new_2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1617663"/>
            <a:ext cx="29305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175"/>
          <p:cNvSpPr txBox="1">
            <a:spLocks noChangeArrowheads="1"/>
          </p:cNvSpPr>
          <p:nvPr/>
        </p:nvSpPr>
        <p:spPr bwMode="auto">
          <a:xfrm>
            <a:off x="138113" y="11113"/>
            <a:ext cx="8839200" cy="698500"/>
          </a:xfrm>
          <a:prstGeom prst="rect">
            <a:avLst/>
          </a:prstGeom>
          <a:noFill/>
          <a:ln w="9525">
            <a:noFill/>
            <a:round/>
            <a:headEnd/>
            <a:tailEnd/>
          </a:ln>
        </p:spPr>
        <p:txBody>
          <a:bodyPr lIns="90000" tIns="46800" rIns="90000" bIns="46800" anchor="b"/>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GB" sz="3000" smtClean="0">
                <a:solidFill>
                  <a:srgbClr val="FFF82E"/>
                </a:solidFill>
                <a:effectLst>
                  <a:outerShdw blurRad="38100" dist="38100" dir="2700000" algn="tl">
                    <a:srgbClr val="DDDDDD"/>
                  </a:outerShdw>
                </a:effectLst>
                <a:latin typeface="Arial" charset="0"/>
              </a:rPr>
              <a:t>Cloud Computing &amp; Delivery Models </a:t>
            </a:r>
          </a:p>
        </p:txBody>
      </p:sp>
      <p:sp>
        <p:nvSpPr>
          <p:cNvPr id="42" name="TextBox 26"/>
          <p:cNvSpPr txBox="1">
            <a:spLocks noChangeArrowheads="1"/>
          </p:cNvSpPr>
          <p:nvPr/>
        </p:nvSpPr>
        <p:spPr bwMode="auto">
          <a:xfrm>
            <a:off x="7496175" y="2563813"/>
            <a:ext cx="1385888" cy="1384300"/>
          </a:xfrm>
          <a:prstGeom prst="rect">
            <a:avLst/>
          </a:prstGeom>
          <a:noFill/>
          <a:ln w="9525">
            <a:noFill/>
            <a:miter lim="800000"/>
            <a:headEnd/>
            <a:tailEnd/>
          </a:ln>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US" sz="1400" b="1" dirty="0" smtClean="0">
                <a:solidFill>
                  <a:srgbClr val="FFFF00"/>
                </a:solidFill>
                <a:latin typeface="Arial Unicode MS" charset="0"/>
                <a:ea typeface="ヒラギノ角ゴ Pro W3" charset="0"/>
                <a:cs typeface="ヒラギノ角ゴ Pro W3" charset="0"/>
              </a:rPr>
              <a:t>Cloud </a:t>
            </a:r>
          </a:p>
          <a:p>
            <a:pPr algn="ctr" eaLnBrk="1" hangingPunct="1">
              <a:defRPr/>
            </a:pPr>
            <a:r>
              <a:rPr lang="en-US" sz="1400" b="1" dirty="0" smtClean="0">
                <a:solidFill>
                  <a:srgbClr val="FFFF00"/>
                </a:solidFill>
                <a:latin typeface="Arial Unicode MS" charset="0"/>
                <a:ea typeface="ヒラギノ角ゴ Pro W3" charset="0"/>
                <a:cs typeface="ヒラギノ角ゴ Pro W3" charset="0"/>
              </a:rPr>
              <a:t>Service </a:t>
            </a:r>
          </a:p>
          <a:p>
            <a:pPr algn="ctr" eaLnBrk="1" hangingPunct="1">
              <a:defRPr/>
            </a:pPr>
            <a:r>
              <a:rPr lang="en-US" sz="1400" b="1" dirty="0" smtClean="0">
                <a:solidFill>
                  <a:srgbClr val="FFFF00"/>
                </a:solidFill>
                <a:latin typeface="Arial Unicode MS" charset="0"/>
                <a:ea typeface="ヒラギノ角ゴ Pro W3" charset="0"/>
                <a:cs typeface="ヒラギノ角ゴ Pro W3" charset="0"/>
              </a:rPr>
              <a:t>Models</a:t>
            </a:r>
          </a:p>
          <a:p>
            <a:pPr algn="ctr" eaLnBrk="1" hangingPunct="1">
              <a:defRPr/>
            </a:pPr>
            <a:r>
              <a:rPr lang="en-US" sz="1400" b="1" dirty="0" smtClean="0">
                <a:solidFill>
                  <a:srgbClr val="FFFF00"/>
                </a:solidFill>
                <a:latin typeface="Arial Unicode MS" charset="0"/>
                <a:ea typeface="ヒラギノ角ゴ Pro W3" charset="0"/>
                <a:cs typeface="ヒラギノ角ゴ Pro W3" charset="0"/>
              </a:rPr>
              <a:t>(Provided by Cloud Providers)</a:t>
            </a:r>
          </a:p>
        </p:txBody>
      </p:sp>
      <p:sp>
        <p:nvSpPr>
          <p:cNvPr id="43" name="TextBox 26"/>
          <p:cNvSpPr txBox="1">
            <a:spLocks noChangeArrowheads="1"/>
          </p:cNvSpPr>
          <p:nvPr/>
        </p:nvSpPr>
        <p:spPr bwMode="auto">
          <a:xfrm>
            <a:off x="2736850" y="6319838"/>
            <a:ext cx="2986088" cy="280987"/>
          </a:xfrm>
          <a:prstGeom prst="rect">
            <a:avLst/>
          </a:prstGeom>
          <a:noFill/>
          <a:ln w="9525">
            <a:noFill/>
            <a:miter lim="800000"/>
            <a:headEnd/>
            <a:tailEnd/>
          </a:ln>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US" sz="14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Cloud Deployment Models</a:t>
            </a:r>
          </a:p>
        </p:txBody>
      </p:sp>
      <p:grpSp>
        <p:nvGrpSpPr>
          <p:cNvPr id="97285" name="Group 44"/>
          <p:cNvGrpSpPr>
            <a:grpSpLocks/>
          </p:cNvGrpSpPr>
          <p:nvPr/>
        </p:nvGrpSpPr>
        <p:grpSpPr bwMode="auto">
          <a:xfrm>
            <a:off x="1666875" y="3486150"/>
            <a:ext cx="4100513" cy="850900"/>
            <a:chOff x="1295400" y="4419600"/>
            <a:chExt cx="5113361" cy="762000"/>
          </a:xfrm>
        </p:grpSpPr>
        <p:sp>
          <p:nvSpPr>
            <p:cNvPr id="97307" name="Rectangle 5"/>
            <p:cNvSpPr>
              <a:spLocks noChangeArrowheads="1"/>
            </p:cNvSpPr>
            <p:nvPr/>
          </p:nvSpPr>
          <p:spPr bwMode="auto">
            <a:xfrm>
              <a:off x="1295400" y="4419600"/>
              <a:ext cx="5035550" cy="762000"/>
            </a:xfrm>
            <a:prstGeom prst="rect">
              <a:avLst/>
            </a:prstGeom>
            <a:solidFill>
              <a:srgbClr val="AB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a:latin typeface="Arial" charset="0"/>
                <a:cs typeface="Arial" charset="0"/>
              </a:endParaRPr>
            </a:p>
          </p:txBody>
        </p:sp>
        <p:sp>
          <p:nvSpPr>
            <p:cNvPr id="97308" name="Rectangle 6"/>
            <p:cNvSpPr>
              <a:spLocks noChangeArrowheads="1"/>
            </p:cNvSpPr>
            <p:nvPr/>
          </p:nvSpPr>
          <p:spPr bwMode="auto">
            <a:xfrm>
              <a:off x="1373211" y="4488718"/>
              <a:ext cx="5035550" cy="62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b="1">
                  <a:solidFill>
                    <a:srgbClr val="000000"/>
                  </a:solidFill>
                  <a:latin typeface="Arial Unicode MS" charset="0"/>
                  <a:cs typeface="Arial" charset="0"/>
                </a:rPr>
                <a:t>Infrastructure as a Service (IaaS)</a:t>
              </a:r>
            </a:p>
            <a:p>
              <a:pPr eaLnBrk="0" hangingPunct="0">
                <a:buFont typeface="Arial" charset="0"/>
                <a:buChar char="•"/>
              </a:pPr>
              <a:r>
                <a:rPr lang="en-US" sz="1200">
                  <a:solidFill>
                    <a:srgbClr val="000000"/>
                  </a:solidFill>
                  <a:latin typeface="Arial Unicode MS" charset="0"/>
                  <a:cs typeface="Arial" charset="0"/>
                </a:rPr>
                <a:t> Virtualized servers, </a:t>
              </a:r>
            </a:p>
            <a:p>
              <a:pPr eaLnBrk="0" hangingPunct="0">
                <a:buFont typeface="Arial" charset="0"/>
                <a:buChar char="•"/>
              </a:pPr>
              <a:r>
                <a:rPr lang="en-US" sz="1200">
                  <a:solidFill>
                    <a:srgbClr val="000000"/>
                  </a:solidFill>
                  <a:latin typeface="Arial Unicode MS" charset="0"/>
                  <a:cs typeface="Arial" charset="0"/>
                </a:rPr>
                <a:t> Storage, </a:t>
              </a:r>
            </a:p>
            <a:p>
              <a:pPr eaLnBrk="0" hangingPunct="0">
                <a:buFont typeface="Arial" charset="0"/>
                <a:buChar char="•"/>
              </a:pPr>
              <a:r>
                <a:rPr lang="en-US" sz="1200">
                  <a:solidFill>
                    <a:srgbClr val="000000"/>
                  </a:solidFill>
                  <a:latin typeface="Arial Unicode MS" charset="0"/>
                  <a:cs typeface="Arial" charset="0"/>
                </a:rPr>
                <a:t> Networking</a:t>
              </a:r>
              <a:endParaRPr lang="en-US">
                <a:latin typeface="Arial Unicode MS" charset="0"/>
                <a:cs typeface="Arial" charset="0"/>
              </a:endParaRPr>
            </a:p>
          </p:txBody>
        </p:sp>
      </p:grpSp>
      <p:grpSp>
        <p:nvGrpSpPr>
          <p:cNvPr id="5" name="Group 4"/>
          <p:cNvGrpSpPr>
            <a:grpSpLocks/>
          </p:cNvGrpSpPr>
          <p:nvPr/>
        </p:nvGrpSpPr>
        <p:grpSpPr bwMode="auto">
          <a:xfrm>
            <a:off x="2448164" y="2640425"/>
            <a:ext cx="4038781" cy="852101"/>
            <a:chOff x="1200" y="3363"/>
            <a:chExt cx="3172" cy="573"/>
          </a:xfrm>
          <a:solidFill>
            <a:schemeClr val="accent2">
              <a:lumMod val="40000"/>
              <a:lumOff val="60000"/>
            </a:schemeClr>
          </a:solidFill>
        </p:grpSpPr>
        <p:sp>
          <p:nvSpPr>
            <p:cNvPr id="57" name="Rectangle 5"/>
            <p:cNvSpPr>
              <a:spLocks noChangeArrowheads="1"/>
            </p:cNvSpPr>
            <p:nvPr/>
          </p:nvSpPr>
          <p:spPr bwMode="auto">
            <a:xfrm>
              <a:off x="1200" y="3363"/>
              <a:ext cx="3172" cy="573"/>
            </a:xfrm>
            <a:prstGeom prst="rect">
              <a:avLst/>
            </a:prstGeom>
            <a:grpFill/>
            <a:ln w="9525">
              <a:noFill/>
              <a:miter lim="800000"/>
              <a:headEnd/>
              <a:tailEnd/>
            </a:ln>
          </p:spPr>
          <p:txBody>
            <a:bodyPr/>
            <a:lstStyle/>
            <a:p>
              <a:pPr>
                <a:defRPr/>
              </a:pPr>
              <a:endParaRPr lang="hu-HU" dirty="0">
                <a:latin typeface="Arial"/>
                <a:ea typeface="Arial" pitchFamily="-105" charset="0"/>
                <a:cs typeface="Arial" pitchFamily="-105" charset="0"/>
              </a:endParaRPr>
            </a:p>
          </p:txBody>
        </p:sp>
        <p:sp>
          <p:nvSpPr>
            <p:cNvPr id="58" name="Rectangle 6"/>
            <p:cNvSpPr>
              <a:spLocks noChangeArrowheads="1"/>
            </p:cNvSpPr>
            <p:nvPr/>
          </p:nvSpPr>
          <p:spPr bwMode="auto">
            <a:xfrm>
              <a:off x="2842" y="3487"/>
              <a:ext cx="0" cy="248"/>
            </a:xfrm>
            <a:prstGeom prst="rect">
              <a:avLst/>
            </a:prstGeom>
            <a:grpFill/>
            <a:ln w="9525">
              <a:noFill/>
              <a:miter lim="800000"/>
              <a:headEnd/>
              <a:tailEnd/>
            </a:ln>
          </p:spPr>
          <p:txBody>
            <a:bodyPr lIns="0" tIns="0" rIns="0" bIns="0">
              <a:spAutoFit/>
            </a:bodyPr>
            <a:lstStyle/>
            <a:p>
              <a:pPr algn="ctr" eaLnBrk="0" hangingPunct="0">
                <a:defRPr/>
              </a:pPr>
              <a:endParaRPr lang="en-US" sz="2400" dirty="0">
                <a:latin typeface="Arial"/>
                <a:ea typeface="Arial" pitchFamily="-105" charset="0"/>
                <a:cs typeface="Arial" pitchFamily="-105" charset="0"/>
              </a:endParaRPr>
            </a:p>
          </p:txBody>
        </p:sp>
      </p:grpSp>
      <p:sp>
        <p:nvSpPr>
          <p:cNvPr id="97287" name="Rectangle 9"/>
          <p:cNvSpPr>
            <a:spLocks noChangeArrowheads="1"/>
          </p:cNvSpPr>
          <p:nvPr/>
        </p:nvSpPr>
        <p:spPr bwMode="auto">
          <a:xfrm>
            <a:off x="2460625" y="2638425"/>
            <a:ext cx="40259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400" b="1">
                <a:solidFill>
                  <a:srgbClr val="000000"/>
                </a:solidFill>
                <a:latin typeface="Arial Unicode MS" charset="0"/>
                <a:cs typeface="Arial" charset="0"/>
              </a:rPr>
              <a:t>Platform as a Service (PaaS)</a:t>
            </a:r>
          </a:p>
          <a:p>
            <a:pPr eaLnBrk="0" hangingPunct="0">
              <a:buFont typeface="Arial" charset="0"/>
              <a:buChar char="•"/>
            </a:pPr>
            <a:r>
              <a:rPr lang="en-US" sz="1200">
                <a:solidFill>
                  <a:srgbClr val="000000"/>
                </a:solidFill>
                <a:latin typeface="Arial Unicode MS" charset="0"/>
                <a:cs typeface="Arial" charset="0"/>
              </a:rPr>
              <a:t> Middleware – application servers, </a:t>
            </a:r>
          </a:p>
          <a:p>
            <a:pPr eaLnBrk="0" hangingPunct="0">
              <a:buFont typeface="Arial" charset="0"/>
              <a:buChar char="•"/>
            </a:pPr>
            <a:r>
              <a:rPr lang="en-US" sz="1200">
                <a:solidFill>
                  <a:srgbClr val="000000"/>
                </a:solidFill>
                <a:latin typeface="Arial Unicode MS" charset="0"/>
                <a:cs typeface="Arial" charset="0"/>
              </a:rPr>
              <a:t> Process automation middleware,</a:t>
            </a:r>
          </a:p>
          <a:p>
            <a:pPr eaLnBrk="0" hangingPunct="0">
              <a:buFont typeface="Arial" charset="0"/>
              <a:buChar char="•"/>
            </a:pPr>
            <a:r>
              <a:rPr lang="en-US" sz="1200">
                <a:solidFill>
                  <a:srgbClr val="000000"/>
                </a:solidFill>
                <a:latin typeface="Arial Unicode MS" charset="0"/>
                <a:cs typeface="Arial" charset="0"/>
              </a:rPr>
              <a:t> Database servers, </a:t>
            </a:r>
          </a:p>
          <a:p>
            <a:pPr eaLnBrk="0" hangingPunct="0">
              <a:buFont typeface="Arial" charset="0"/>
              <a:buChar char="•"/>
            </a:pPr>
            <a:r>
              <a:rPr lang="en-US" sz="1200">
                <a:solidFill>
                  <a:srgbClr val="000000"/>
                </a:solidFill>
                <a:latin typeface="Arial Unicode MS" charset="0"/>
                <a:cs typeface="Arial" charset="0"/>
              </a:rPr>
              <a:t> Enterprise portal servers, etc.</a:t>
            </a:r>
            <a:endParaRPr lang="en-US">
              <a:latin typeface="Arial Unicode MS" charset="0"/>
              <a:cs typeface="Arial" charset="0"/>
            </a:endParaRPr>
          </a:p>
        </p:txBody>
      </p:sp>
      <p:sp>
        <p:nvSpPr>
          <p:cNvPr id="97288" name="Rectangle 50"/>
          <p:cNvSpPr>
            <a:spLocks noChangeArrowheads="1"/>
          </p:cNvSpPr>
          <p:nvPr/>
        </p:nvSpPr>
        <p:spPr bwMode="auto">
          <a:xfrm>
            <a:off x="3416300" y="1870075"/>
            <a:ext cx="3852863" cy="785813"/>
          </a:xfrm>
          <a:prstGeom prst="rect">
            <a:avLst/>
          </a:prstGeom>
          <a:solidFill>
            <a:srgbClr val="EAB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400" b="1">
                <a:solidFill>
                  <a:srgbClr val="000000"/>
                </a:solidFill>
                <a:latin typeface="Arial Unicode MS" charset="0"/>
                <a:cs typeface="Arial" charset="0"/>
              </a:rPr>
              <a:t>Software as a Service (SaaS)</a:t>
            </a:r>
          </a:p>
          <a:p>
            <a:pPr eaLnBrk="0" hangingPunct="0">
              <a:buFont typeface="Arial" charset="0"/>
              <a:buChar char="•"/>
            </a:pPr>
            <a:r>
              <a:rPr lang="en-US" sz="1200">
                <a:solidFill>
                  <a:srgbClr val="000000"/>
                </a:solidFill>
                <a:latin typeface="Arial Unicode MS" charset="0"/>
                <a:cs typeface="Arial" charset="0"/>
              </a:rPr>
              <a:t> Applications (ERP, SCM, CRM)</a:t>
            </a:r>
          </a:p>
          <a:p>
            <a:pPr eaLnBrk="0" hangingPunct="0">
              <a:buFont typeface="Arial" charset="0"/>
              <a:buChar char="•"/>
            </a:pPr>
            <a:r>
              <a:rPr lang="en-US" sz="1200">
                <a:solidFill>
                  <a:srgbClr val="000000"/>
                </a:solidFill>
                <a:latin typeface="Arial Unicode MS" charset="0"/>
                <a:cs typeface="Arial" charset="0"/>
              </a:rPr>
              <a:t> Processes </a:t>
            </a:r>
          </a:p>
          <a:p>
            <a:pPr eaLnBrk="0" hangingPunct="0">
              <a:buFont typeface="Arial" charset="0"/>
              <a:buChar char="•"/>
            </a:pPr>
            <a:r>
              <a:rPr lang="en-US" sz="1200">
                <a:solidFill>
                  <a:srgbClr val="000000"/>
                </a:solidFill>
                <a:latin typeface="Arial Unicode MS" charset="0"/>
                <a:cs typeface="Arial" charset="0"/>
              </a:rPr>
              <a:t> Information </a:t>
            </a:r>
            <a:endParaRPr lang="en-US" sz="1200">
              <a:latin typeface="Arial Unicode MS" charset="0"/>
              <a:cs typeface="Arial" charset="0"/>
            </a:endParaRPr>
          </a:p>
        </p:txBody>
      </p:sp>
      <p:sp>
        <p:nvSpPr>
          <p:cNvPr id="61" name="Alternate Process 60"/>
          <p:cNvSpPr/>
          <p:nvPr/>
        </p:nvSpPr>
        <p:spPr bwMode="auto">
          <a:xfrm>
            <a:off x="1030288" y="5091113"/>
            <a:ext cx="6399212" cy="1187450"/>
          </a:xfrm>
          <a:prstGeom prst="flowChartAlternateProcess">
            <a:avLst/>
          </a:prstGeom>
          <a:gradFill flip="none" rotWithShape="1">
            <a:gsLst>
              <a:gs pos="0">
                <a:srgbClr val="4198FB"/>
              </a:gs>
              <a:gs pos="100000">
                <a:srgbClr val="FFFFFF"/>
              </a:gs>
            </a:gsLst>
            <a:path path="rect">
              <a:fillToRect l="100000" t="100000"/>
            </a:path>
            <a:tileRect r="-100000" b="-100000"/>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62" name="Straight Connector 61"/>
          <p:cNvCxnSpPr/>
          <p:nvPr/>
        </p:nvCxnSpPr>
        <p:spPr bwMode="auto">
          <a:xfrm rot="5400000">
            <a:off x="4767263" y="4708525"/>
            <a:ext cx="738188" cy="1587"/>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bwMode="auto">
          <a:xfrm rot="5400000">
            <a:off x="5228431" y="4348957"/>
            <a:ext cx="1476375"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bwMode="auto">
          <a:xfrm rot="5400000">
            <a:off x="5730875" y="3981451"/>
            <a:ext cx="2193925"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bwMode="auto">
          <a:xfrm>
            <a:off x="1728788" y="927100"/>
            <a:ext cx="539750" cy="2459038"/>
          </a:xfrm>
          <a:prstGeom prst="roundRect">
            <a:avLst/>
          </a:prstGeom>
          <a:solidFill>
            <a:schemeClr val="accent4">
              <a:lumMod val="40000"/>
              <a:lumOff val="6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6" name="Rounded Rectangle 65"/>
          <p:cNvSpPr/>
          <p:nvPr/>
        </p:nvSpPr>
        <p:spPr bwMode="auto">
          <a:xfrm>
            <a:off x="2571750" y="927100"/>
            <a:ext cx="539750" cy="1644650"/>
          </a:xfrm>
          <a:prstGeom prst="roundRect">
            <a:avLst/>
          </a:prstGeom>
          <a:solidFill>
            <a:schemeClr val="accent4">
              <a:lumMod val="40000"/>
              <a:lumOff val="6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7" name="Rounded Rectangle 66"/>
          <p:cNvSpPr/>
          <p:nvPr/>
        </p:nvSpPr>
        <p:spPr bwMode="auto">
          <a:xfrm>
            <a:off x="3416300" y="927100"/>
            <a:ext cx="539750" cy="792163"/>
          </a:xfrm>
          <a:prstGeom prst="roundRect">
            <a:avLst/>
          </a:prstGeom>
          <a:solidFill>
            <a:schemeClr val="accent4">
              <a:lumMod val="40000"/>
              <a:lumOff val="6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8" name="Left Brace 67"/>
          <p:cNvSpPr/>
          <p:nvPr/>
        </p:nvSpPr>
        <p:spPr bwMode="auto">
          <a:xfrm>
            <a:off x="1397000" y="927100"/>
            <a:ext cx="223838" cy="2573338"/>
          </a:xfrm>
          <a:prstGeom prst="leftBrace">
            <a:avLst>
              <a:gd name="adj1" fmla="val 80203"/>
              <a:gd name="adj2" fmla="val 50945"/>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sp>
        <p:nvSpPr>
          <p:cNvPr id="69" name="TextBox 26"/>
          <p:cNvSpPr txBox="1">
            <a:spLocks noChangeArrowheads="1"/>
          </p:cNvSpPr>
          <p:nvPr/>
        </p:nvSpPr>
        <p:spPr bwMode="auto">
          <a:xfrm>
            <a:off x="0" y="1655763"/>
            <a:ext cx="1620838" cy="869950"/>
          </a:xfrm>
          <a:prstGeom prst="rect">
            <a:avLst/>
          </a:prstGeom>
          <a:noFill/>
          <a:ln w="9525">
            <a:noFill/>
            <a:miter lim="800000"/>
            <a:headEnd/>
            <a:tailEnd/>
          </a:ln>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US" sz="14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Cloud</a:t>
            </a:r>
          </a:p>
          <a:p>
            <a:pPr algn="ctr" eaLnBrk="1" hangingPunct="1">
              <a:defRPr/>
            </a:pPr>
            <a:r>
              <a:rPr lang="en-US" sz="14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Applications</a:t>
            </a:r>
          </a:p>
          <a:p>
            <a:pPr algn="ctr" eaLnBrk="1" hangingPunct="1">
              <a:defRPr/>
            </a:pPr>
            <a:r>
              <a:rPr lang="en-US" sz="14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(Built by </a:t>
            </a:r>
          </a:p>
          <a:p>
            <a:pPr algn="ctr" eaLnBrk="1" hangingPunct="1">
              <a:defRPr/>
            </a:pPr>
            <a:r>
              <a:rPr lang="en-US" sz="14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customer)</a:t>
            </a:r>
          </a:p>
        </p:txBody>
      </p:sp>
      <p:sp>
        <p:nvSpPr>
          <p:cNvPr id="71" name="Left Brace 70"/>
          <p:cNvSpPr/>
          <p:nvPr/>
        </p:nvSpPr>
        <p:spPr bwMode="auto">
          <a:xfrm flipH="1" flipV="1">
            <a:off x="7381875" y="1878013"/>
            <a:ext cx="214313" cy="2551112"/>
          </a:xfrm>
          <a:prstGeom prst="leftBrace">
            <a:avLst>
              <a:gd name="adj1" fmla="val 80203"/>
              <a:gd name="adj2" fmla="val 50307"/>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p>
        </p:txBody>
      </p:sp>
      <p:pic>
        <p:nvPicPr>
          <p:cNvPr id="97299" name="Picture 72" descr="C:\Vault\my image library\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5210175"/>
            <a:ext cx="1724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0" name="Picture 73" descr="C:\Vault\my image library\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5210175"/>
            <a:ext cx="1724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1" name="Picture 74" descr="C:\Vault\my image library\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5187950"/>
            <a:ext cx="1724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2" name="TextBox 13"/>
          <p:cNvSpPr txBox="1">
            <a:spLocks noChangeArrowheads="1"/>
          </p:cNvSpPr>
          <p:nvPr/>
        </p:nvSpPr>
        <p:spPr bwMode="auto">
          <a:xfrm>
            <a:off x="1662113" y="5556250"/>
            <a:ext cx="757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D94"/>
                </a:solidFill>
                <a:latin typeface="Arial Unicode MS" charset="0"/>
                <a:ea typeface="ヒラギノ角ゴ Pro W3" charset="0"/>
                <a:cs typeface="ヒラギノ角ゴ Pro W3" charset="0"/>
              </a:rPr>
              <a:t>Public</a:t>
            </a:r>
          </a:p>
        </p:txBody>
      </p:sp>
      <p:sp>
        <p:nvSpPr>
          <p:cNvPr id="97303" name="TextBox 17"/>
          <p:cNvSpPr txBox="1">
            <a:spLocks noChangeArrowheads="1"/>
          </p:cNvSpPr>
          <p:nvPr/>
        </p:nvSpPr>
        <p:spPr bwMode="auto">
          <a:xfrm>
            <a:off x="3806825" y="5556250"/>
            <a:ext cx="841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D94"/>
                </a:solidFill>
                <a:latin typeface="Arial Unicode MS" charset="0"/>
                <a:ea typeface="ヒラギノ角ゴ Pro W3" charset="0"/>
                <a:cs typeface="ヒラギノ角ゴ Pro W3" charset="0"/>
              </a:rPr>
              <a:t>Private</a:t>
            </a:r>
          </a:p>
        </p:txBody>
      </p:sp>
      <p:sp>
        <p:nvSpPr>
          <p:cNvPr id="97304" name="TextBox 20"/>
          <p:cNvSpPr txBox="1">
            <a:spLocks noChangeArrowheads="1"/>
          </p:cNvSpPr>
          <p:nvPr/>
        </p:nvSpPr>
        <p:spPr bwMode="auto">
          <a:xfrm>
            <a:off x="6088063" y="5556250"/>
            <a:ext cx="798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D94"/>
                </a:solidFill>
                <a:latin typeface="Arial Unicode MS" charset="0"/>
                <a:ea typeface="ヒラギノ角ゴ Pro W3" charset="0"/>
                <a:cs typeface="ヒラギノ角ゴ Pro W3" charset="0"/>
              </a:rPr>
              <a:t>Hybrid</a:t>
            </a:r>
          </a:p>
        </p:txBody>
      </p:sp>
      <p:sp>
        <p:nvSpPr>
          <p:cNvPr id="35"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
        <p:nvSpPr>
          <p:cNvPr id="36" name="Slide Number Placeholder 3"/>
          <p:cNvSpPr txBox="1">
            <a:spLocks/>
          </p:cNvSpPr>
          <p:nvPr/>
        </p:nvSpPr>
        <p:spPr>
          <a:xfrm>
            <a:off x="8672513" y="6618288"/>
            <a:ext cx="469900" cy="231775"/>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fld id="{596A056C-918B-F042-947F-5B8E45FF15A4}" type="slidenum">
              <a:rPr lang="en-GB" sz="900" smtClean="0">
                <a:solidFill>
                  <a:schemeClr val="tx1">
                    <a:lumMod val="95000"/>
                    <a:lumOff val="5000"/>
                  </a:schemeClr>
                </a:solidFill>
                <a:latin typeface="Verdana"/>
                <a:cs typeface="Verdana"/>
              </a:rPr>
              <a:pPr>
                <a:defRPr/>
              </a:pPr>
              <a:t>18</a:t>
            </a:fld>
            <a:endParaRPr lang="en-GB" sz="900" dirty="0" smtClean="0">
              <a:solidFill>
                <a:schemeClr val="tx1">
                  <a:lumMod val="95000"/>
                  <a:lumOff val="5000"/>
                </a:schemeClr>
              </a:solidFill>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6"/>
          <p:cNvSpPr>
            <a:spLocks noChangeArrowheads="1"/>
          </p:cNvSpPr>
          <p:nvPr/>
        </p:nvSpPr>
        <p:spPr bwMode="auto">
          <a:xfrm>
            <a:off x="6516688" y="606425"/>
            <a:ext cx="0" cy="307975"/>
          </a:xfrm>
          <a:prstGeom prst="rect">
            <a:avLst/>
          </a:prstGeom>
          <a:solidFill>
            <a:schemeClr val="accent2">
              <a:lumMod val="40000"/>
              <a:lumOff val="60000"/>
            </a:schemeClr>
          </a:solidFill>
          <a:ln w="9525">
            <a:noFill/>
            <a:miter lim="800000"/>
            <a:headEnd/>
            <a:tailEnd/>
          </a:ln>
        </p:spPr>
        <p:txBody>
          <a:bodyPr lIns="0" tIns="0" rIns="0" bIns="0">
            <a:spAutoFit/>
          </a:bodyPr>
          <a:lstStyle/>
          <a:p>
            <a:pPr algn="ctr" eaLnBrk="0" hangingPunct="0">
              <a:defRPr/>
            </a:pPr>
            <a:endParaRPr lang="en-US" dirty="0">
              <a:latin typeface="Arial"/>
              <a:ea typeface="Arial" pitchFamily="-105" charset="0"/>
              <a:cs typeface="Arial" pitchFamily="-105" charset="0"/>
            </a:endParaRPr>
          </a:p>
        </p:txBody>
      </p:sp>
      <p:sp>
        <p:nvSpPr>
          <p:cNvPr id="84" name="Rectangle 175"/>
          <p:cNvSpPr txBox="1">
            <a:spLocks noChangeArrowheads="1"/>
          </p:cNvSpPr>
          <p:nvPr/>
        </p:nvSpPr>
        <p:spPr bwMode="auto">
          <a:xfrm>
            <a:off x="138113" y="11113"/>
            <a:ext cx="8839200" cy="698500"/>
          </a:xfrm>
          <a:prstGeom prst="rect">
            <a:avLst/>
          </a:prstGeom>
          <a:noFill/>
          <a:ln w="9525">
            <a:noFill/>
            <a:round/>
            <a:headEnd/>
            <a:tailEnd/>
          </a:ln>
        </p:spPr>
        <p:txBody>
          <a:bodyPr lIns="90000" tIns="46800" rIns="90000" bIns="46800" anchor="b"/>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GB" sz="2800" dirty="0" smtClean="0">
                <a:solidFill>
                  <a:srgbClr val="FFF82E"/>
                </a:solidFill>
                <a:effectLst>
                  <a:outerShdw blurRad="38100" dist="38100" dir="2700000" algn="tl">
                    <a:srgbClr val="DDDDDD"/>
                  </a:outerShdw>
                </a:effectLst>
                <a:latin typeface="Arial" charset="0"/>
              </a:rPr>
              <a:t>Cloud Architecture </a:t>
            </a:r>
          </a:p>
        </p:txBody>
      </p:sp>
      <p:pic>
        <p:nvPicPr>
          <p:cNvPr id="98307" name="Picture 2" descr="C:\Users\David\AppData\Local\Microsoft\Windows\Temporary Internet Files\Content.IE5\2UCWGAV5\MPj0430626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663" y="850900"/>
            <a:ext cx="13414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8" name="Group 87"/>
          <p:cNvGrpSpPr>
            <a:grpSpLocks/>
          </p:cNvGrpSpPr>
          <p:nvPr/>
        </p:nvGrpSpPr>
        <p:grpSpPr bwMode="auto">
          <a:xfrm>
            <a:off x="34925" y="1773238"/>
            <a:ext cx="9047163" cy="4633912"/>
            <a:chOff x="62972" y="1098616"/>
            <a:chExt cx="9046103" cy="4633862"/>
          </a:xfrm>
        </p:grpSpPr>
        <p:sp>
          <p:nvSpPr>
            <p:cNvPr id="98311" name="AutoShape 12"/>
            <p:cNvSpPr>
              <a:spLocks noChangeArrowheads="1"/>
            </p:cNvSpPr>
            <p:nvPr/>
          </p:nvSpPr>
          <p:spPr bwMode="auto">
            <a:xfrm>
              <a:off x="7848600" y="1117963"/>
              <a:ext cx="1260475" cy="4595169"/>
            </a:xfrm>
            <a:prstGeom prst="roundRect">
              <a:avLst>
                <a:gd name="adj" fmla="val 2995"/>
              </a:avLst>
            </a:prstGeom>
            <a:solidFill>
              <a:srgbClr val="EAEAEA"/>
            </a:solidFill>
            <a:ln w="12700">
              <a:solidFill>
                <a:srgbClr val="808080"/>
              </a:solidFill>
              <a:round/>
              <a:headEnd/>
              <a:tailEnd/>
            </a:ln>
          </p:spPr>
          <p:txBody>
            <a:bodyPr wrap="none" lIns="36000" tIns="0" rIns="36000" bIns="0" anchor="b"/>
            <a:lstStyle/>
            <a:p>
              <a:pPr algn="r">
                <a:spcBef>
                  <a:spcPct val="50000"/>
                </a:spcBef>
                <a:buClr>
                  <a:schemeClr val="accent2"/>
                </a:buClr>
                <a:buFont typeface="Wingdings" charset="0"/>
                <a:buNone/>
              </a:pPr>
              <a:endParaRPr lang="en-US" sz="800" b="1">
                <a:solidFill>
                  <a:srgbClr val="808080"/>
                </a:solidFill>
                <a:latin typeface="Arial Unicode MS" charset="0"/>
                <a:cs typeface="Arial" charset="0"/>
              </a:endParaRPr>
            </a:p>
          </p:txBody>
        </p:sp>
        <p:grpSp>
          <p:nvGrpSpPr>
            <p:cNvPr id="3" name="Group 18"/>
            <p:cNvGrpSpPr/>
            <p:nvPr/>
          </p:nvGrpSpPr>
          <p:grpSpPr bwMode="auto">
            <a:xfrm>
              <a:off x="1406569" y="1098616"/>
              <a:ext cx="276933" cy="4633862"/>
              <a:chOff x="1812398" y="1691746"/>
              <a:chExt cx="283102" cy="4056062"/>
            </a:xfrm>
            <a:solidFill>
              <a:srgbClr val="D9D9D9"/>
            </a:solidFill>
          </p:grpSpPr>
          <p:sp>
            <p:nvSpPr>
              <p:cNvPr id="184" name="AutoShape 12"/>
              <p:cNvSpPr>
                <a:spLocks noChangeArrowheads="1"/>
              </p:cNvSpPr>
              <p:nvPr/>
            </p:nvSpPr>
            <p:spPr bwMode="auto">
              <a:xfrm>
                <a:off x="1812398" y="1691746"/>
                <a:ext cx="283102" cy="4056062"/>
              </a:xfrm>
              <a:prstGeom prst="rect">
                <a:avLst/>
              </a:prstGeom>
              <a:grpFill/>
              <a:ln w="12700">
                <a:solidFill>
                  <a:srgbClr val="808080"/>
                </a:solidFill>
                <a:round/>
                <a:headEnd/>
                <a:tailEnd/>
              </a:ln>
            </p:spPr>
            <p:txBody>
              <a:bodyPr wrap="none" lIns="36000" tIns="0" rIns="36000" bIns="0" anchor="b"/>
              <a:lstStyle/>
              <a:p>
                <a:pPr algn="r">
                  <a:spcBef>
                    <a:spcPct val="50000"/>
                  </a:spcBef>
                  <a:buClr>
                    <a:schemeClr val="accent2"/>
                  </a:buClr>
                  <a:buFont typeface="Wingdings" pitchFamily="-110" charset="2"/>
                  <a:buNone/>
                  <a:defRPr/>
                </a:pPr>
                <a:endParaRPr lang="en-US" sz="800" b="1" dirty="0">
                  <a:solidFill>
                    <a:srgbClr val="808080"/>
                  </a:solidFill>
                  <a:latin typeface="Arial Unicode MS"/>
                  <a:ea typeface="Arial" pitchFamily="-110" charset="0"/>
                  <a:cs typeface="Arial Unicode MS"/>
                </a:endParaRPr>
              </a:p>
            </p:txBody>
          </p:sp>
          <p:sp>
            <p:nvSpPr>
              <p:cNvPr id="185" name="TextBox 184"/>
              <p:cNvSpPr txBox="1"/>
              <p:nvPr/>
            </p:nvSpPr>
            <p:spPr>
              <a:xfrm rot="16200000">
                <a:off x="1129615" y="3864029"/>
                <a:ext cx="1657803" cy="267438"/>
              </a:xfrm>
              <a:prstGeom prst="rect">
                <a:avLst/>
              </a:prstGeom>
              <a:grpFill/>
            </p:spPr>
            <p:txBody>
              <a:bodyPr>
                <a:spAutoFit/>
              </a:bodyPr>
              <a:lstStyle/>
              <a:p>
                <a:pPr algn="ctr">
                  <a:defRPr/>
                </a:pPr>
                <a:r>
                  <a:rPr lang="en-GB" sz="1100" dirty="0">
                    <a:solidFill>
                      <a:srgbClr val="000000"/>
                    </a:solidFill>
                    <a:latin typeface="Arial Unicode MS"/>
                    <a:ea typeface="ＭＳ Ｐゴシック" pitchFamily="-110" charset="-128"/>
                    <a:cs typeface="Arial Unicode MS"/>
                  </a:rPr>
                  <a:t>Standard APIs</a:t>
                </a:r>
              </a:p>
            </p:txBody>
          </p:sp>
        </p:grpSp>
        <p:sp>
          <p:nvSpPr>
            <p:cNvPr id="98313" name="Rectangle 14"/>
            <p:cNvSpPr>
              <a:spLocks noChangeArrowheads="1"/>
            </p:cNvSpPr>
            <p:nvPr/>
          </p:nvSpPr>
          <p:spPr bwMode="auto">
            <a:xfrm>
              <a:off x="8008135" y="1174816"/>
              <a:ext cx="933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chemeClr val="accent2"/>
                </a:buClr>
                <a:buFont typeface="Wingdings" charset="0"/>
                <a:buNone/>
              </a:pPr>
              <a:r>
                <a:rPr lang="en-US" sz="1200" b="1" i="1">
                  <a:solidFill>
                    <a:srgbClr val="000000"/>
                  </a:solidFill>
                  <a:latin typeface="Arial Unicode MS" charset="0"/>
                  <a:cs typeface="Arial" charset="0"/>
                </a:rPr>
                <a:t>Service</a:t>
              </a:r>
            </a:p>
            <a:p>
              <a:pPr algn="ctr">
                <a:buClr>
                  <a:schemeClr val="accent2"/>
                </a:buClr>
                <a:buFont typeface="Wingdings" charset="0"/>
                <a:buNone/>
              </a:pPr>
              <a:r>
                <a:rPr lang="en-US" sz="1200" b="1" i="1">
                  <a:solidFill>
                    <a:srgbClr val="000000"/>
                  </a:solidFill>
                  <a:latin typeface="Arial Unicode MS" charset="0"/>
                  <a:cs typeface="Arial" charset="0"/>
                </a:rPr>
                <a:t>Developer</a:t>
              </a:r>
            </a:p>
          </p:txBody>
        </p:sp>
        <p:sp>
          <p:nvSpPr>
            <p:cNvPr id="98314" name="AutoShape 20"/>
            <p:cNvSpPr>
              <a:spLocks noChangeArrowheads="1"/>
            </p:cNvSpPr>
            <p:nvPr/>
          </p:nvSpPr>
          <p:spPr bwMode="auto">
            <a:xfrm>
              <a:off x="2270655" y="1251301"/>
              <a:ext cx="4398962" cy="25107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pPr algn="r">
                <a:buClr>
                  <a:schemeClr val="accent2"/>
                </a:buClr>
                <a:buFont typeface="Wingdings" charset="0"/>
                <a:buNone/>
              </a:pPr>
              <a:endParaRPr lang="en-US" sz="1400">
                <a:solidFill>
                  <a:srgbClr val="000000"/>
                </a:solidFill>
                <a:latin typeface="Arial Unicode MS" charset="0"/>
                <a:cs typeface="Arial" charset="0"/>
              </a:endParaRPr>
            </a:p>
          </p:txBody>
        </p:sp>
        <p:sp>
          <p:nvSpPr>
            <p:cNvPr id="98315" name="AutoShape 12"/>
            <p:cNvSpPr>
              <a:spLocks noChangeArrowheads="1"/>
            </p:cNvSpPr>
            <p:nvPr/>
          </p:nvSpPr>
          <p:spPr bwMode="auto">
            <a:xfrm>
              <a:off x="62972" y="1117963"/>
              <a:ext cx="1260475" cy="4595169"/>
            </a:xfrm>
            <a:prstGeom prst="roundRect">
              <a:avLst>
                <a:gd name="adj" fmla="val 2995"/>
              </a:avLst>
            </a:prstGeom>
            <a:solidFill>
              <a:srgbClr val="EAEAEA"/>
            </a:solidFill>
            <a:ln w="12700">
              <a:solidFill>
                <a:srgbClr val="808080"/>
              </a:solidFill>
              <a:round/>
              <a:headEnd/>
              <a:tailEnd/>
            </a:ln>
          </p:spPr>
          <p:txBody>
            <a:bodyPr wrap="none" lIns="36000" tIns="0" rIns="36000" bIns="0" anchor="b"/>
            <a:lstStyle/>
            <a:p>
              <a:pPr algn="r">
                <a:spcBef>
                  <a:spcPct val="50000"/>
                </a:spcBef>
                <a:buClr>
                  <a:schemeClr val="accent2"/>
                </a:buClr>
                <a:buFont typeface="Wingdings" charset="0"/>
                <a:buNone/>
              </a:pPr>
              <a:endParaRPr lang="en-US" sz="800" b="1">
                <a:solidFill>
                  <a:srgbClr val="808080"/>
                </a:solidFill>
                <a:latin typeface="Arial Unicode MS" charset="0"/>
                <a:cs typeface="Arial" charset="0"/>
              </a:endParaRPr>
            </a:p>
          </p:txBody>
        </p:sp>
        <p:sp>
          <p:nvSpPr>
            <p:cNvPr id="98316" name="Rectangle 14"/>
            <p:cNvSpPr>
              <a:spLocks noChangeArrowheads="1"/>
            </p:cNvSpPr>
            <p:nvPr/>
          </p:nvSpPr>
          <p:spPr bwMode="auto">
            <a:xfrm>
              <a:off x="218047" y="1174816"/>
              <a:ext cx="950325" cy="47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chemeClr val="accent2"/>
                </a:buClr>
                <a:buFont typeface="Wingdings" charset="0"/>
                <a:buNone/>
              </a:pPr>
              <a:r>
                <a:rPr lang="en-US" sz="1200" b="1" i="1">
                  <a:solidFill>
                    <a:srgbClr val="000000"/>
                  </a:solidFill>
                  <a:latin typeface="Arial Unicode MS" charset="0"/>
                  <a:cs typeface="Arial" charset="0"/>
                </a:rPr>
                <a:t>Service</a:t>
              </a:r>
            </a:p>
            <a:p>
              <a:pPr algn="ctr">
                <a:buClr>
                  <a:schemeClr val="accent2"/>
                </a:buClr>
                <a:buFont typeface="Wingdings" charset="0"/>
                <a:buNone/>
              </a:pPr>
              <a:r>
                <a:rPr lang="en-US" sz="1200" b="1" i="1">
                  <a:solidFill>
                    <a:srgbClr val="000000"/>
                  </a:solidFill>
                  <a:latin typeface="Arial Unicode MS" charset="0"/>
                  <a:cs typeface="Arial" charset="0"/>
                </a:rPr>
                <a:t>Consumer</a:t>
              </a:r>
            </a:p>
          </p:txBody>
        </p:sp>
        <p:grpSp>
          <p:nvGrpSpPr>
            <p:cNvPr id="4" name="Group 18"/>
            <p:cNvGrpSpPr/>
            <p:nvPr/>
          </p:nvGrpSpPr>
          <p:grpSpPr bwMode="auto">
            <a:xfrm rot="10800000">
              <a:off x="7488546" y="1098616"/>
              <a:ext cx="276933" cy="4633862"/>
              <a:chOff x="1812398" y="1691746"/>
              <a:chExt cx="283102" cy="4056062"/>
            </a:xfrm>
            <a:solidFill>
              <a:srgbClr val="D9D9D9"/>
            </a:solidFill>
          </p:grpSpPr>
          <p:sp>
            <p:nvSpPr>
              <p:cNvPr id="182" name="AutoShape 12"/>
              <p:cNvSpPr>
                <a:spLocks noChangeArrowheads="1"/>
              </p:cNvSpPr>
              <p:nvPr/>
            </p:nvSpPr>
            <p:spPr bwMode="auto">
              <a:xfrm>
                <a:off x="1812398" y="1691746"/>
                <a:ext cx="283102" cy="4056062"/>
              </a:xfrm>
              <a:prstGeom prst="roundRect">
                <a:avLst>
                  <a:gd name="adj" fmla="val 2995"/>
                </a:avLst>
              </a:prstGeom>
              <a:grpFill/>
              <a:ln w="12700">
                <a:solidFill>
                  <a:srgbClr val="808080"/>
                </a:solidFill>
                <a:round/>
                <a:headEnd/>
                <a:tailEnd/>
              </a:ln>
            </p:spPr>
            <p:txBody>
              <a:bodyPr wrap="none" lIns="36000" tIns="0" rIns="36000" bIns="0" anchor="b"/>
              <a:lstStyle/>
              <a:p>
                <a:pPr algn="r">
                  <a:spcBef>
                    <a:spcPct val="50000"/>
                  </a:spcBef>
                  <a:buClr>
                    <a:schemeClr val="accent2"/>
                  </a:buClr>
                  <a:buFont typeface="Wingdings" pitchFamily="-110" charset="2"/>
                  <a:buNone/>
                  <a:defRPr/>
                </a:pPr>
                <a:endParaRPr lang="en-US" sz="800" b="1" dirty="0">
                  <a:solidFill>
                    <a:srgbClr val="808080"/>
                  </a:solidFill>
                  <a:latin typeface="Arial Unicode MS"/>
                  <a:ea typeface="Arial" pitchFamily="-110" charset="0"/>
                  <a:cs typeface="Arial Unicode MS"/>
                </a:endParaRPr>
              </a:p>
            </p:txBody>
          </p:sp>
          <p:sp>
            <p:nvSpPr>
              <p:cNvPr id="183" name="TextBox 182"/>
              <p:cNvSpPr txBox="1"/>
              <p:nvPr/>
            </p:nvSpPr>
            <p:spPr>
              <a:xfrm rot="16200000">
                <a:off x="1129615" y="3864029"/>
                <a:ext cx="1657803" cy="267438"/>
              </a:xfrm>
              <a:prstGeom prst="rect">
                <a:avLst/>
              </a:prstGeom>
              <a:grpFill/>
            </p:spPr>
            <p:txBody>
              <a:bodyPr>
                <a:spAutoFit/>
              </a:bodyPr>
              <a:lstStyle/>
              <a:p>
                <a:pPr algn="ctr">
                  <a:defRPr/>
                </a:pPr>
                <a:r>
                  <a:rPr lang="en-GB" sz="1100" dirty="0">
                    <a:solidFill>
                      <a:srgbClr val="000000"/>
                    </a:solidFill>
                    <a:latin typeface="Arial Unicode MS"/>
                    <a:ea typeface="ＭＳ Ｐゴシック" pitchFamily="-110" charset="-128"/>
                    <a:cs typeface="Arial Unicode MS"/>
                  </a:rPr>
                  <a:t>Standard APIs</a:t>
                </a:r>
              </a:p>
            </p:txBody>
          </p:sp>
        </p:grpSp>
        <p:sp>
          <p:nvSpPr>
            <p:cNvPr id="98318" name="AutoShape 12"/>
            <p:cNvSpPr>
              <a:spLocks noChangeArrowheads="1"/>
            </p:cNvSpPr>
            <p:nvPr/>
          </p:nvSpPr>
          <p:spPr bwMode="auto">
            <a:xfrm>
              <a:off x="1744807" y="1098617"/>
              <a:ext cx="5638800" cy="4633861"/>
            </a:xfrm>
            <a:prstGeom prst="roundRect">
              <a:avLst>
                <a:gd name="adj" fmla="val 2995"/>
              </a:avLst>
            </a:prstGeom>
            <a:solidFill>
              <a:srgbClr val="EAEAEA"/>
            </a:solidFill>
            <a:ln w="12700">
              <a:solidFill>
                <a:srgbClr val="808080"/>
              </a:solidFill>
              <a:round/>
              <a:headEnd/>
              <a:tailEnd/>
            </a:ln>
          </p:spPr>
          <p:txBody>
            <a:bodyPr wrap="none" lIns="36000" tIns="0" rIns="36000" bIns="0" anchor="b"/>
            <a:lstStyle/>
            <a:p>
              <a:pPr algn="r">
                <a:spcBef>
                  <a:spcPct val="50000"/>
                </a:spcBef>
                <a:buClr>
                  <a:schemeClr val="accent2"/>
                </a:buClr>
                <a:buFont typeface="Wingdings" charset="0"/>
                <a:buNone/>
              </a:pPr>
              <a:endParaRPr lang="en-US" sz="800" b="1">
                <a:solidFill>
                  <a:srgbClr val="808080"/>
                </a:solidFill>
                <a:latin typeface="Arial Unicode MS" charset="0"/>
                <a:cs typeface="Arial" charset="0"/>
              </a:endParaRPr>
            </a:p>
          </p:txBody>
        </p:sp>
        <p:sp>
          <p:nvSpPr>
            <p:cNvPr id="98319" name="Text Box 21"/>
            <p:cNvSpPr txBox="1">
              <a:spLocks noChangeArrowheads="1"/>
            </p:cNvSpPr>
            <p:nvPr/>
          </p:nvSpPr>
          <p:spPr bwMode="auto">
            <a:xfrm>
              <a:off x="4501688" y="1367324"/>
              <a:ext cx="1840172" cy="26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90000"/>
                </a:lnSpc>
                <a:spcBef>
                  <a:spcPct val="50000"/>
                </a:spcBef>
                <a:buClr>
                  <a:schemeClr val="accent2"/>
                </a:buClr>
                <a:buFont typeface="Wingdings" charset="0"/>
                <a:buNone/>
              </a:pPr>
              <a:r>
                <a:rPr lang="en-US" sz="1200" b="1" i="1">
                  <a:solidFill>
                    <a:srgbClr val="000000"/>
                  </a:solidFill>
                  <a:latin typeface="Arial Unicode MS" charset="0"/>
                  <a:cs typeface="Arial" charset="0"/>
                </a:rPr>
                <a:t>Service Provider</a:t>
              </a:r>
            </a:p>
          </p:txBody>
        </p:sp>
        <p:grpSp>
          <p:nvGrpSpPr>
            <p:cNvPr id="98320" name="Group 103"/>
            <p:cNvGrpSpPr>
              <a:grpSpLocks/>
            </p:cNvGrpSpPr>
            <p:nvPr/>
          </p:nvGrpSpPr>
          <p:grpSpPr bwMode="auto">
            <a:xfrm>
              <a:off x="140509" y="1968297"/>
              <a:ext cx="1105400" cy="2832518"/>
              <a:chOff x="140509" y="2362200"/>
              <a:chExt cx="1105400" cy="2832518"/>
            </a:xfrm>
          </p:grpSpPr>
          <p:sp>
            <p:nvSpPr>
              <p:cNvPr id="179" name="Rectangle 178"/>
              <p:cNvSpPr/>
              <p:nvPr/>
            </p:nvSpPr>
            <p:spPr>
              <a:xfrm>
                <a:off x="140751" y="2362460"/>
                <a:ext cx="1104770" cy="2832069"/>
              </a:xfrm>
              <a:prstGeom prst="rect">
                <a:avLst/>
              </a:prstGeom>
              <a:solidFill>
                <a:srgbClr val="E2D6F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0" name="Rounded Rectangle 179"/>
              <p:cNvSpPr/>
              <p:nvPr/>
            </p:nvSpPr>
            <p:spPr>
              <a:xfrm>
                <a:off x="231227" y="2616457"/>
                <a:ext cx="923816" cy="439732"/>
              </a:xfrm>
              <a:prstGeom prst="roundRect">
                <a:avLst/>
              </a:prstGeom>
              <a:solidFill>
                <a:srgbClr val="F2EB2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User</a:t>
                </a:r>
              </a:p>
              <a:p>
                <a:pPr algn="ctr">
                  <a:defRPr/>
                </a:pPr>
                <a:r>
                  <a:rPr lang="en-GB" sz="1200" dirty="0">
                    <a:solidFill>
                      <a:srgbClr val="000000"/>
                    </a:solidFill>
                    <a:cs typeface="Arial Unicode MS"/>
                  </a:rPr>
                  <a:t>Interface</a:t>
                </a:r>
              </a:p>
            </p:txBody>
          </p:sp>
          <p:sp>
            <p:nvSpPr>
              <p:cNvPr id="181" name="Rounded Rectangle 180"/>
              <p:cNvSpPr/>
              <p:nvPr/>
            </p:nvSpPr>
            <p:spPr>
              <a:xfrm>
                <a:off x="231227" y="3522909"/>
                <a:ext cx="923816" cy="439733"/>
              </a:xfrm>
              <a:prstGeom prst="roundRect">
                <a:avLst/>
              </a:prstGeom>
              <a:solidFill>
                <a:srgbClr val="F2EB2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err="1">
                    <a:solidFill>
                      <a:srgbClr val="000000"/>
                    </a:solidFill>
                    <a:cs typeface="Arial Unicode MS"/>
                  </a:rPr>
                  <a:t>SLAs</a:t>
                </a:r>
                <a:r>
                  <a:rPr lang="en-GB" sz="1200" dirty="0">
                    <a:solidFill>
                      <a:srgbClr val="000000"/>
                    </a:solidFill>
                    <a:cs typeface="Arial Unicode MS"/>
                  </a:rPr>
                  <a:t>/</a:t>
                </a:r>
              </a:p>
              <a:p>
                <a:pPr algn="ctr">
                  <a:defRPr/>
                </a:pPr>
                <a:r>
                  <a:rPr lang="en-GB" sz="1200" dirty="0">
                    <a:solidFill>
                      <a:srgbClr val="000000"/>
                    </a:solidFill>
                    <a:cs typeface="Arial Unicode MS"/>
                  </a:rPr>
                  <a:t>contracts</a:t>
                </a:r>
              </a:p>
            </p:txBody>
          </p:sp>
        </p:grpSp>
        <p:sp>
          <p:nvSpPr>
            <p:cNvPr id="105" name="Rectangle 104"/>
            <p:cNvSpPr/>
            <p:nvPr/>
          </p:nvSpPr>
          <p:spPr>
            <a:xfrm>
              <a:off x="7926526" y="1968557"/>
              <a:ext cx="1104771" cy="2832069"/>
            </a:xfrm>
            <a:prstGeom prst="rect">
              <a:avLst/>
            </a:prstGeom>
            <a:solidFill>
              <a:srgbClr val="E2D6F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6" name="Rounded Rectangle 105"/>
            <p:cNvSpPr/>
            <p:nvPr/>
          </p:nvSpPr>
          <p:spPr>
            <a:xfrm>
              <a:off x="8032876" y="2222554"/>
              <a:ext cx="926991" cy="549269"/>
            </a:xfrm>
            <a:prstGeom prst="roundRect">
              <a:avLst/>
            </a:prstGeom>
            <a:solidFill>
              <a:srgbClr val="F2EB2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Service</a:t>
              </a:r>
            </a:p>
            <a:p>
              <a:pPr algn="ctr">
                <a:defRPr/>
              </a:pPr>
              <a:r>
                <a:rPr lang="en-GB" sz="1200" dirty="0">
                  <a:solidFill>
                    <a:srgbClr val="000000"/>
                  </a:solidFill>
                  <a:cs typeface="Arial Unicode MS"/>
                </a:rPr>
                <a:t>Template</a:t>
              </a:r>
            </a:p>
            <a:p>
              <a:pPr algn="ctr">
                <a:defRPr/>
              </a:pPr>
              <a:r>
                <a:rPr lang="en-GB" sz="1200" dirty="0">
                  <a:solidFill>
                    <a:srgbClr val="000000"/>
                  </a:solidFill>
                  <a:cs typeface="Arial Unicode MS"/>
                </a:rPr>
                <a:t>Creation</a:t>
              </a:r>
            </a:p>
          </p:txBody>
        </p:sp>
        <p:sp>
          <p:nvSpPr>
            <p:cNvPr id="107" name="Rounded Rectangle 106"/>
            <p:cNvSpPr/>
            <p:nvPr/>
          </p:nvSpPr>
          <p:spPr>
            <a:xfrm>
              <a:off x="8001130" y="3024232"/>
              <a:ext cx="990484" cy="665156"/>
            </a:xfrm>
            <a:prstGeom prst="roundRect">
              <a:avLst/>
            </a:prstGeom>
            <a:solidFill>
              <a:srgbClr val="F2EB2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Service</a:t>
              </a:r>
            </a:p>
            <a:p>
              <a:pPr algn="ctr">
                <a:defRPr/>
              </a:pPr>
              <a:r>
                <a:rPr lang="en-GB" sz="1200" dirty="0">
                  <a:solidFill>
                    <a:srgbClr val="000000"/>
                  </a:solidFill>
                  <a:cs typeface="Arial Unicode MS"/>
                </a:rPr>
                <a:t>Template</a:t>
              </a:r>
            </a:p>
            <a:p>
              <a:pPr algn="ctr">
                <a:defRPr/>
              </a:pPr>
              <a:r>
                <a:rPr lang="en-GB" sz="1200" dirty="0">
                  <a:solidFill>
                    <a:srgbClr val="000000"/>
                  </a:solidFill>
                  <a:cs typeface="Arial Unicode MS"/>
                </a:rPr>
                <a:t>Publication</a:t>
              </a:r>
            </a:p>
          </p:txBody>
        </p:sp>
        <p:sp>
          <p:nvSpPr>
            <p:cNvPr id="108" name="Rounded Rectangle 107"/>
            <p:cNvSpPr/>
            <p:nvPr/>
          </p:nvSpPr>
          <p:spPr>
            <a:xfrm>
              <a:off x="8032876" y="3941797"/>
              <a:ext cx="926991" cy="738180"/>
            </a:xfrm>
            <a:prstGeom prst="roundRect">
              <a:avLst/>
            </a:prstGeom>
            <a:solidFill>
              <a:srgbClr val="F2EB2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Service</a:t>
              </a:r>
            </a:p>
            <a:p>
              <a:pPr algn="ctr">
                <a:defRPr/>
              </a:pPr>
              <a:r>
                <a:rPr lang="en-GB" sz="1200" dirty="0">
                  <a:solidFill>
                    <a:srgbClr val="000000"/>
                  </a:solidFill>
                  <a:cs typeface="Arial Unicode MS"/>
                </a:rPr>
                <a:t>Analytics</a:t>
              </a:r>
            </a:p>
            <a:p>
              <a:pPr algn="ctr">
                <a:defRPr/>
              </a:pPr>
              <a:r>
                <a:rPr lang="en-GB" sz="1200" dirty="0">
                  <a:solidFill>
                    <a:srgbClr val="000000"/>
                  </a:solidFill>
                  <a:cs typeface="Arial Unicode MS"/>
                </a:rPr>
                <a:t>&amp;</a:t>
              </a:r>
            </a:p>
            <a:p>
              <a:pPr algn="ctr">
                <a:defRPr/>
              </a:pPr>
              <a:r>
                <a:rPr lang="en-GB" sz="1200" dirty="0">
                  <a:solidFill>
                    <a:srgbClr val="000000"/>
                  </a:solidFill>
                  <a:cs typeface="Arial Unicode MS"/>
                </a:rPr>
                <a:t>Reporting</a:t>
              </a:r>
            </a:p>
          </p:txBody>
        </p:sp>
        <p:grpSp>
          <p:nvGrpSpPr>
            <p:cNvPr id="98325" name="Group 108"/>
            <p:cNvGrpSpPr>
              <a:grpSpLocks/>
            </p:cNvGrpSpPr>
            <p:nvPr/>
          </p:nvGrpSpPr>
          <p:grpSpPr bwMode="auto">
            <a:xfrm>
              <a:off x="1791397" y="1177990"/>
              <a:ext cx="5545620" cy="4474687"/>
              <a:chOff x="1752600" y="1577631"/>
              <a:chExt cx="5545620" cy="4474687"/>
            </a:xfrm>
          </p:grpSpPr>
          <p:grpSp>
            <p:nvGrpSpPr>
              <p:cNvPr id="98326" name="Group 109"/>
              <p:cNvGrpSpPr>
                <a:grpSpLocks/>
              </p:cNvGrpSpPr>
              <p:nvPr/>
            </p:nvGrpSpPr>
            <p:grpSpPr bwMode="auto">
              <a:xfrm>
                <a:off x="6172200" y="2036983"/>
                <a:ext cx="1126020" cy="3994918"/>
                <a:chOff x="6096000" y="1927764"/>
                <a:chExt cx="1126020" cy="3949009"/>
              </a:xfrm>
            </p:grpSpPr>
            <p:sp>
              <p:nvSpPr>
                <p:cNvPr id="168" name="Rounded Rectangle 167"/>
                <p:cNvSpPr/>
                <p:nvPr/>
              </p:nvSpPr>
              <p:spPr>
                <a:xfrm>
                  <a:off x="6178182" y="1927201"/>
                  <a:ext cx="998420" cy="3949777"/>
                </a:xfrm>
                <a:prstGeom prst="roundRect">
                  <a:avLst>
                    <a:gd name="adj" fmla="val 11432"/>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nvGrpSpPr>
                <p:cNvPr id="98372" name="Group 168"/>
                <p:cNvGrpSpPr>
                  <a:grpSpLocks/>
                </p:cNvGrpSpPr>
                <p:nvPr/>
              </p:nvGrpSpPr>
              <p:grpSpPr bwMode="auto">
                <a:xfrm>
                  <a:off x="6226863" y="2590800"/>
                  <a:ext cx="914400" cy="3132117"/>
                  <a:chOff x="6226863" y="2590800"/>
                  <a:chExt cx="914400" cy="3132117"/>
                </a:xfrm>
              </p:grpSpPr>
              <p:sp>
                <p:nvSpPr>
                  <p:cNvPr id="98374" name="Rounded Rectangle 92"/>
                  <p:cNvSpPr>
                    <a:spLocks noChangeArrowheads="1"/>
                  </p:cNvSpPr>
                  <p:nvPr/>
                </p:nvSpPr>
                <p:spPr bwMode="auto">
                  <a:xfrm>
                    <a:off x="6232591" y="4572000"/>
                    <a:ext cx="902945" cy="320635"/>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Service</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Metering</a:t>
                    </a:r>
                  </a:p>
                </p:txBody>
              </p:sp>
              <p:sp>
                <p:nvSpPr>
                  <p:cNvPr id="98375" name="Rounded Rectangle 92"/>
                  <p:cNvSpPr>
                    <a:spLocks noChangeArrowheads="1"/>
                  </p:cNvSpPr>
                  <p:nvPr/>
                </p:nvSpPr>
                <p:spPr bwMode="auto">
                  <a:xfrm>
                    <a:off x="6232591" y="5402282"/>
                    <a:ext cx="902945" cy="320635"/>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Service</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Monitoring</a:t>
                    </a:r>
                  </a:p>
                </p:txBody>
              </p:sp>
              <p:sp>
                <p:nvSpPr>
                  <p:cNvPr id="98376" name="Rounded Rectangle 92"/>
                  <p:cNvSpPr>
                    <a:spLocks noChangeArrowheads="1"/>
                  </p:cNvSpPr>
                  <p:nvPr/>
                </p:nvSpPr>
                <p:spPr bwMode="auto">
                  <a:xfrm>
                    <a:off x="6226863" y="4956959"/>
                    <a:ext cx="914400" cy="381000"/>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Service</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Provisioning</a:t>
                    </a:r>
                  </a:p>
                </p:txBody>
              </p:sp>
              <p:grpSp>
                <p:nvGrpSpPr>
                  <p:cNvPr id="98377" name="Group 173"/>
                  <p:cNvGrpSpPr>
                    <a:grpSpLocks/>
                  </p:cNvGrpSpPr>
                  <p:nvPr/>
                </p:nvGrpSpPr>
                <p:grpSpPr bwMode="auto">
                  <a:xfrm>
                    <a:off x="6232591" y="2590800"/>
                    <a:ext cx="902945" cy="1614680"/>
                    <a:chOff x="6222510" y="2477335"/>
                    <a:chExt cx="902945" cy="1614680"/>
                  </a:xfrm>
                </p:grpSpPr>
                <p:sp>
                  <p:nvSpPr>
                    <p:cNvPr id="98378" name="Rounded Rectangle 92"/>
                    <p:cNvSpPr>
                      <a:spLocks noChangeArrowheads="1"/>
                    </p:cNvSpPr>
                    <p:nvPr/>
                  </p:nvSpPr>
                  <p:spPr bwMode="auto">
                    <a:xfrm>
                      <a:off x="6226837" y="2477335"/>
                      <a:ext cx="894291" cy="342864"/>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Capacity </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Mgmt</a:t>
                      </a:r>
                    </a:p>
                  </p:txBody>
                </p:sp>
                <p:sp>
                  <p:nvSpPr>
                    <p:cNvPr id="98379" name="Rounded Rectangle 92"/>
                    <p:cNvSpPr>
                      <a:spLocks noChangeArrowheads="1"/>
                    </p:cNvSpPr>
                    <p:nvPr/>
                  </p:nvSpPr>
                  <p:spPr bwMode="auto">
                    <a:xfrm>
                      <a:off x="6226837" y="2872134"/>
                      <a:ext cx="894291" cy="474742"/>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buClr>
                          <a:schemeClr val="accent2"/>
                        </a:buClr>
                        <a:buFont typeface="Wingdings" charset="0"/>
                        <a:buNone/>
                      </a:pPr>
                      <a:r>
                        <a:rPr lang="en-US" sz="1000">
                          <a:solidFill>
                            <a:srgbClr val="000000"/>
                          </a:solidFill>
                          <a:latin typeface="Arial Unicode MS" charset="0"/>
                          <a:cs typeface="Arial" charset="0"/>
                        </a:rPr>
                        <a:t>SLA</a:t>
                      </a:r>
                    </a:p>
                    <a:p>
                      <a:pPr algn="ctr">
                        <a:lnSpc>
                          <a:spcPct val="80000"/>
                        </a:lnSpc>
                        <a:buClr>
                          <a:schemeClr val="accent2"/>
                        </a:buClr>
                        <a:buFont typeface="Wingdings" charset="0"/>
                        <a:buNone/>
                      </a:pPr>
                      <a:r>
                        <a:rPr lang="en-US" sz="1000">
                          <a:solidFill>
                            <a:srgbClr val="000000"/>
                          </a:solidFill>
                          <a:latin typeface="Arial Unicode MS" charset="0"/>
                          <a:cs typeface="Arial" charset="0"/>
                        </a:rPr>
                        <a:t>Mgmt</a:t>
                      </a:r>
                    </a:p>
                  </p:txBody>
                </p:sp>
                <p:sp>
                  <p:nvSpPr>
                    <p:cNvPr id="98380" name="Rounded Rectangle 92"/>
                    <p:cNvSpPr>
                      <a:spLocks noChangeArrowheads="1"/>
                    </p:cNvSpPr>
                    <p:nvPr/>
                  </p:nvSpPr>
                  <p:spPr bwMode="auto">
                    <a:xfrm>
                      <a:off x="6222510" y="3398811"/>
                      <a:ext cx="902945" cy="320635"/>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Service</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Billing</a:t>
                      </a:r>
                    </a:p>
                  </p:txBody>
                </p:sp>
                <p:sp>
                  <p:nvSpPr>
                    <p:cNvPr id="98381" name="Rounded Rectangle 92"/>
                    <p:cNvSpPr>
                      <a:spLocks noChangeArrowheads="1"/>
                    </p:cNvSpPr>
                    <p:nvPr/>
                  </p:nvSpPr>
                  <p:spPr bwMode="auto">
                    <a:xfrm>
                      <a:off x="6222510" y="3771380"/>
                      <a:ext cx="902945" cy="320635"/>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Service</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Reporting</a:t>
                      </a:r>
                    </a:p>
                  </p:txBody>
                </p:sp>
              </p:grpSp>
            </p:grpSp>
            <p:sp>
              <p:nvSpPr>
                <p:cNvPr id="98373" name="Text Box 21"/>
                <p:cNvSpPr txBox="1">
                  <a:spLocks noChangeArrowheads="1"/>
                </p:cNvSpPr>
                <p:nvPr/>
              </p:nvSpPr>
              <p:spPr bwMode="auto">
                <a:xfrm>
                  <a:off x="6096000" y="1981200"/>
                  <a:ext cx="1126020"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90000"/>
                    </a:lnSpc>
                    <a:buClr>
                      <a:schemeClr val="accent2"/>
                    </a:buClr>
                    <a:buFont typeface="Wingdings" charset="0"/>
                    <a:buNone/>
                  </a:pPr>
                  <a:r>
                    <a:rPr lang="en-US" sz="1200" i="1">
                      <a:solidFill>
                        <a:srgbClr val="000000"/>
                      </a:solidFill>
                      <a:latin typeface="Arial Unicode MS" charset="0"/>
                      <a:cs typeface="Arial" charset="0"/>
                    </a:rPr>
                    <a:t>Service</a:t>
                  </a:r>
                </a:p>
                <a:p>
                  <a:pPr algn="ctr">
                    <a:lnSpc>
                      <a:spcPct val="90000"/>
                    </a:lnSpc>
                    <a:buClr>
                      <a:schemeClr val="accent2"/>
                    </a:buClr>
                    <a:buFont typeface="Wingdings" charset="0"/>
                    <a:buNone/>
                  </a:pPr>
                  <a:r>
                    <a:rPr lang="en-US" sz="1200" i="1">
                      <a:solidFill>
                        <a:srgbClr val="000000"/>
                      </a:solidFill>
                      <a:latin typeface="Arial Unicode MS" charset="0"/>
                      <a:cs typeface="Arial" charset="0"/>
                    </a:rPr>
                    <a:t>Management</a:t>
                  </a:r>
                </a:p>
              </p:txBody>
            </p:sp>
          </p:grpSp>
          <p:grpSp>
            <p:nvGrpSpPr>
              <p:cNvPr id="98327" name="Group 110"/>
              <p:cNvGrpSpPr>
                <a:grpSpLocks/>
              </p:cNvGrpSpPr>
              <p:nvPr/>
            </p:nvGrpSpPr>
            <p:grpSpPr bwMode="auto">
              <a:xfrm>
                <a:off x="2859900" y="1577631"/>
                <a:ext cx="3300070" cy="4454477"/>
                <a:chOff x="2742245" y="1523573"/>
                <a:chExt cx="3300070" cy="4454477"/>
              </a:xfrm>
            </p:grpSpPr>
            <p:sp>
              <p:nvSpPr>
                <p:cNvPr id="125" name="Rectangle 6"/>
                <p:cNvSpPr>
                  <a:spLocks noChangeArrowheads="1"/>
                </p:cNvSpPr>
                <p:nvPr/>
              </p:nvSpPr>
              <p:spPr bwMode="auto">
                <a:xfrm>
                  <a:off x="5043067" y="2707835"/>
                  <a:ext cx="0" cy="307972"/>
                </a:xfrm>
                <a:prstGeom prst="rect">
                  <a:avLst/>
                </a:prstGeom>
                <a:solidFill>
                  <a:schemeClr val="accent3">
                    <a:lumMod val="60000"/>
                    <a:lumOff val="40000"/>
                  </a:schemeClr>
                </a:solidFill>
                <a:ln w="9525">
                  <a:noFill/>
                  <a:miter lim="800000"/>
                  <a:headEnd/>
                  <a:tailEnd/>
                </a:ln>
              </p:spPr>
              <p:txBody>
                <a:bodyPr lIns="0" tIns="0" rIns="0" bIns="0">
                  <a:spAutoFit/>
                </a:bodyPr>
                <a:lstStyle/>
                <a:p>
                  <a:pPr algn="ctr" eaLnBrk="0" hangingPunct="0">
                    <a:defRPr/>
                  </a:pPr>
                  <a:endParaRPr lang="en-US" dirty="0">
                    <a:latin typeface="Arial"/>
                    <a:ea typeface="Arial" pitchFamily="-105" charset="0"/>
                    <a:cs typeface="Arial" pitchFamily="-105" charset="0"/>
                  </a:endParaRPr>
                </a:p>
              </p:txBody>
            </p:sp>
            <p:sp>
              <p:nvSpPr>
                <p:cNvPr id="126" name="AutoShape 20"/>
                <p:cNvSpPr>
                  <a:spLocks noChangeArrowheads="1"/>
                </p:cNvSpPr>
                <p:nvPr/>
              </p:nvSpPr>
              <p:spPr bwMode="auto">
                <a:xfrm>
                  <a:off x="2814479" y="5652616"/>
                  <a:ext cx="3203199" cy="325434"/>
                </a:xfrm>
                <a:prstGeom prst="roundRect">
                  <a:avLst>
                    <a:gd name="adj" fmla="val 16667"/>
                  </a:avLst>
                </a:prstGeom>
                <a:solidFill>
                  <a:schemeClr val="accent6">
                    <a:lumMod val="20000"/>
                    <a:lumOff val="80000"/>
                  </a:schemeClr>
                </a:solidFill>
                <a:ln w="12700">
                  <a:solidFill>
                    <a:srgbClr val="FFFFFF"/>
                  </a:solidFill>
                  <a:round/>
                  <a:headEnd/>
                  <a:tailEnd/>
                </a:ln>
              </p:spPr>
              <p:txBody>
                <a:bodyPr anchor="ctr"/>
                <a:lstStyle/>
                <a:p>
                  <a:pPr algn="ctr">
                    <a:spcBef>
                      <a:spcPct val="50000"/>
                    </a:spcBef>
                    <a:buClr>
                      <a:schemeClr val="accent2"/>
                    </a:buClr>
                    <a:buFont typeface="Wingdings" pitchFamily="-110" charset="2"/>
                    <a:buNone/>
                    <a:defRPr/>
                  </a:pPr>
                  <a:r>
                    <a:rPr lang="en-US" sz="1200" b="1" dirty="0">
                      <a:solidFill>
                        <a:srgbClr val="000D94"/>
                      </a:solidFill>
                      <a:latin typeface="Arial Unicode MS"/>
                      <a:ea typeface="Arial" pitchFamily="-110" charset="0"/>
                      <a:cs typeface="Arial Unicode MS"/>
                    </a:rPr>
                    <a:t>Hardware</a:t>
                  </a:r>
                </a:p>
              </p:txBody>
            </p:sp>
            <p:sp>
              <p:nvSpPr>
                <p:cNvPr id="127" name="AutoShape 20"/>
                <p:cNvSpPr>
                  <a:spLocks noChangeArrowheads="1"/>
                </p:cNvSpPr>
                <p:nvPr/>
              </p:nvSpPr>
              <p:spPr bwMode="auto">
                <a:xfrm>
                  <a:off x="2814479" y="5327182"/>
                  <a:ext cx="3203199" cy="325433"/>
                </a:xfrm>
                <a:prstGeom prst="roundRect">
                  <a:avLst>
                    <a:gd name="adj" fmla="val 16667"/>
                  </a:avLst>
                </a:prstGeom>
                <a:solidFill>
                  <a:schemeClr val="accent6">
                    <a:lumMod val="20000"/>
                    <a:lumOff val="80000"/>
                  </a:schemeClr>
                </a:solidFill>
                <a:ln w="12700">
                  <a:solidFill>
                    <a:srgbClr val="FFFFFF"/>
                  </a:solidFill>
                  <a:round/>
                  <a:headEnd/>
                  <a:tailEnd/>
                </a:ln>
              </p:spPr>
              <p:txBody>
                <a:bodyPr anchor="ctr"/>
                <a:lstStyle/>
                <a:p>
                  <a:pPr algn="ctr">
                    <a:spcBef>
                      <a:spcPct val="50000"/>
                    </a:spcBef>
                    <a:buClr>
                      <a:schemeClr val="accent2"/>
                    </a:buClr>
                    <a:buFont typeface="Wingdings" pitchFamily="-110" charset="2"/>
                    <a:buNone/>
                    <a:defRPr/>
                  </a:pPr>
                  <a:r>
                    <a:rPr lang="en-US" sz="1200" b="1" dirty="0">
                      <a:solidFill>
                        <a:srgbClr val="000D94"/>
                      </a:solidFill>
                      <a:latin typeface="Arial Unicode MS"/>
                      <a:ea typeface="Arial" pitchFamily="-110" charset="0"/>
                      <a:cs typeface="Arial Unicode MS"/>
                    </a:rPr>
                    <a:t>Software Kernel (OS, Virtual Machine Manager)</a:t>
                  </a:r>
                </a:p>
              </p:txBody>
            </p:sp>
            <p:grpSp>
              <p:nvGrpSpPr>
                <p:cNvPr id="98340" name="Group 127"/>
                <p:cNvGrpSpPr>
                  <a:grpSpLocks/>
                </p:cNvGrpSpPr>
                <p:nvPr/>
              </p:nvGrpSpPr>
              <p:grpSpPr bwMode="auto">
                <a:xfrm>
                  <a:off x="2798188" y="4276451"/>
                  <a:ext cx="1821183" cy="1005678"/>
                  <a:chOff x="2514600" y="4038600"/>
                  <a:chExt cx="2036251" cy="1113664"/>
                </a:xfrm>
              </p:grpSpPr>
              <p:sp>
                <p:nvSpPr>
                  <p:cNvPr id="98369" name="Rectangle 34"/>
                  <p:cNvSpPr>
                    <a:spLocks noChangeArrowheads="1"/>
                  </p:cNvSpPr>
                  <p:nvPr/>
                </p:nvSpPr>
                <p:spPr bwMode="auto">
                  <a:xfrm>
                    <a:off x="2514600" y="4038600"/>
                    <a:ext cx="1987194" cy="1113664"/>
                  </a:xfrm>
                  <a:prstGeom prst="rect">
                    <a:avLst/>
                  </a:prstGeom>
                  <a:solidFill>
                    <a:srgbClr val="E3F5DC"/>
                  </a:solidFill>
                  <a:ln w="9525">
                    <a:solidFill>
                      <a:schemeClr val="bg1"/>
                    </a:solidFill>
                    <a:miter lim="800000"/>
                    <a:headEnd/>
                    <a:tailEnd/>
                  </a:ln>
                </p:spPr>
                <p:txBody>
                  <a:bodyPr wrap="none" anchor="ctr"/>
                  <a:lstStyle/>
                  <a:p>
                    <a:pPr algn="ctr">
                      <a:spcBef>
                        <a:spcPct val="50000"/>
                      </a:spcBef>
                      <a:buClr>
                        <a:schemeClr val="accent2"/>
                      </a:buClr>
                      <a:buFont typeface="Wingdings" charset="0"/>
                      <a:buNone/>
                    </a:pPr>
                    <a:endParaRPr lang="en-US" sz="1000">
                      <a:solidFill>
                        <a:srgbClr val="000000"/>
                      </a:solidFill>
                      <a:latin typeface="Arial Unicode MS" charset="0"/>
                      <a:cs typeface="Arial" charset="0"/>
                    </a:endParaRPr>
                  </a:p>
                </p:txBody>
              </p:sp>
              <p:sp>
                <p:nvSpPr>
                  <p:cNvPr id="98370" name="Rectangle 166"/>
                  <p:cNvSpPr>
                    <a:spLocks noChangeArrowheads="1"/>
                  </p:cNvSpPr>
                  <p:nvPr/>
                </p:nvSpPr>
                <p:spPr bwMode="auto">
                  <a:xfrm>
                    <a:off x="2666999" y="4038600"/>
                    <a:ext cx="1883852" cy="30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Arial Unicode MS" charset="0"/>
                        <a:cs typeface="Arial" charset="0"/>
                      </a:rPr>
                      <a:t>Virtualized Resources</a:t>
                    </a:r>
                    <a:endParaRPr lang="en-GB" sz="1200">
                      <a:latin typeface="Arial" charset="0"/>
                    </a:endParaRPr>
                  </a:p>
                </p:txBody>
              </p:sp>
            </p:grpSp>
            <p:grpSp>
              <p:nvGrpSpPr>
                <p:cNvPr id="98341" name="Group 128"/>
                <p:cNvGrpSpPr>
                  <a:grpSpLocks/>
                </p:cNvGrpSpPr>
                <p:nvPr/>
              </p:nvGrpSpPr>
              <p:grpSpPr bwMode="auto">
                <a:xfrm>
                  <a:off x="2866339" y="4551696"/>
                  <a:ext cx="1590208" cy="292910"/>
                  <a:chOff x="2590800" y="4405969"/>
                  <a:chExt cx="1778000" cy="324362"/>
                </a:xfrm>
              </p:grpSpPr>
              <p:sp>
                <p:nvSpPr>
                  <p:cNvPr id="164" name="Rounded Rectangle 163"/>
                  <p:cNvSpPr/>
                  <p:nvPr/>
                </p:nvSpPr>
                <p:spPr>
                  <a:xfrm>
                    <a:off x="2591382" y="4406848"/>
                    <a:ext cx="812842" cy="323462"/>
                  </a:xfrm>
                  <a:prstGeom prst="roundRect">
                    <a:avLst/>
                  </a:prstGeom>
                  <a:solidFill>
                    <a:srgbClr val="FFFEB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servers</a:t>
                    </a:r>
                  </a:p>
                </p:txBody>
              </p:sp>
              <p:sp>
                <p:nvSpPr>
                  <p:cNvPr id="165" name="Rounded Rectangle 164"/>
                  <p:cNvSpPr/>
                  <p:nvPr/>
                </p:nvSpPr>
                <p:spPr>
                  <a:xfrm>
                    <a:off x="3556854" y="4406848"/>
                    <a:ext cx="818166" cy="323462"/>
                  </a:xfrm>
                  <a:prstGeom prst="roundRect">
                    <a:avLst/>
                  </a:prstGeom>
                  <a:solidFill>
                    <a:srgbClr val="FFFEB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a:solidFill>
                          <a:srgbClr val="000000"/>
                        </a:solidFill>
                        <a:latin typeface="Arial Unicode MS" charset="0"/>
                        <a:ea typeface="ＭＳ Ｐゴシック" charset="0"/>
                        <a:cs typeface="Arial Unicode MS" charset="0"/>
                      </a:rPr>
                      <a:t>storage</a:t>
                    </a:r>
                    <a:endParaRPr lang="en-GB">
                      <a:solidFill>
                        <a:srgbClr val="000000"/>
                      </a:solidFill>
                      <a:latin typeface="Arial Unicode MS" charset="0"/>
                      <a:ea typeface="ＭＳ Ｐゴシック" charset="0"/>
                      <a:cs typeface="Arial Unicode MS" charset="0"/>
                    </a:endParaRPr>
                  </a:p>
                </p:txBody>
              </p:sp>
            </p:grpSp>
            <p:sp>
              <p:nvSpPr>
                <p:cNvPr id="130" name="Rounded Rectangle 129"/>
                <p:cNvSpPr/>
                <p:nvPr/>
              </p:nvSpPr>
              <p:spPr>
                <a:xfrm>
                  <a:off x="3254165" y="4908087"/>
                  <a:ext cx="771435" cy="293684"/>
                </a:xfrm>
                <a:prstGeom prst="roundRect">
                  <a:avLst/>
                </a:prstGeom>
                <a:solidFill>
                  <a:srgbClr val="FFFEB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network</a:t>
                  </a:r>
                </a:p>
              </p:txBody>
            </p:sp>
            <p:grpSp>
              <p:nvGrpSpPr>
                <p:cNvPr id="98343" name="Group 130"/>
                <p:cNvGrpSpPr>
                  <a:grpSpLocks/>
                </p:cNvGrpSpPr>
                <p:nvPr/>
              </p:nvGrpSpPr>
              <p:grpSpPr bwMode="auto">
                <a:xfrm>
                  <a:off x="2798188" y="3657149"/>
                  <a:ext cx="2112705" cy="540186"/>
                  <a:chOff x="2611536" y="3286643"/>
                  <a:chExt cx="2408216" cy="598189"/>
                </a:xfrm>
              </p:grpSpPr>
              <p:sp>
                <p:nvSpPr>
                  <p:cNvPr id="98365" name="Rectangle 5"/>
                  <p:cNvSpPr>
                    <a:spLocks noChangeArrowheads="1"/>
                  </p:cNvSpPr>
                  <p:nvPr/>
                </p:nvSpPr>
                <p:spPr bwMode="auto">
                  <a:xfrm>
                    <a:off x="2611536" y="3286643"/>
                    <a:ext cx="2408216" cy="598189"/>
                  </a:xfrm>
                  <a:prstGeom prst="rect">
                    <a:avLst/>
                  </a:prstGeom>
                  <a:solidFill>
                    <a:srgbClr val="AB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400">
                      <a:latin typeface="Arial" charset="0"/>
                      <a:cs typeface="Arial" charset="0"/>
                    </a:endParaRPr>
                  </a:p>
                </p:txBody>
              </p:sp>
              <p:sp>
                <p:nvSpPr>
                  <p:cNvPr id="98366" name="Rectangle 6"/>
                  <p:cNvSpPr>
                    <a:spLocks noChangeArrowheads="1"/>
                  </p:cNvSpPr>
                  <p:nvPr/>
                </p:nvSpPr>
                <p:spPr bwMode="auto">
                  <a:xfrm>
                    <a:off x="2611537" y="3493404"/>
                    <a:ext cx="24082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Infrastructure as a Service (IaaS)</a:t>
                    </a:r>
                  </a:p>
                </p:txBody>
              </p:sp>
            </p:grpSp>
            <p:sp>
              <p:nvSpPr>
                <p:cNvPr id="132" name="Rectangle 5"/>
                <p:cNvSpPr>
                  <a:spLocks noChangeArrowheads="1"/>
                </p:cNvSpPr>
                <p:nvPr/>
              </p:nvSpPr>
              <p:spPr bwMode="auto">
                <a:xfrm rot="16200000">
                  <a:off x="4735867" y="3418263"/>
                  <a:ext cx="1033451" cy="546036"/>
                </a:xfrm>
                <a:prstGeom prst="rect">
                  <a:avLst/>
                </a:prstGeom>
                <a:solidFill>
                  <a:schemeClr val="accent2">
                    <a:lumMod val="40000"/>
                    <a:lumOff val="60000"/>
                  </a:schemeClr>
                </a:solidFill>
                <a:ln w="9525">
                  <a:noFill/>
                  <a:miter lim="800000"/>
                  <a:headEnd/>
                  <a:tailEnd/>
                </a:ln>
              </p:spPr>
              <p:txBody>
                <a:bodyPr/>
                <a:lstStyle/>
                <a:p>
                  <a:pPr>
                    <a:defRPr/>
                  </a:pPr>
                  <a:endParaRPr lang="hu-HU" sz="1400" dirty="0">
                    <a:latin typeface="Arial"/>
                    <a:ea typeface="Arial" pitchFamily="-105" charset="0"/>
                    <a:cs typeface="Arial" pitchFamily="-105" charset="0"/>
                  </a:endParaRPr>
                </a:p>
              </p:txBody>
            </p:sp>
            <p:sp>
              <p:nvSpPr>
                <p:cNvPr id="133" name="Rectangle 5"/>
                <p:cNvSpPr>
                  <a:spLocks noChangeArrowheads="1"/>
                </p:cNvSpPr>
                <p:nvPr/>
              </p:nvSpPr>
              <p:spPr bwMode="auto">
                <a:xfrm rot="5400000">
                  <a:off x="5033463" y="3252363"/>
                  <a:ext cx="1514459" cy="396828"/>
                </a:xfrm>
                <a:prstGeom prst="rect">
                  <a:avLst/>
                </a:prstGeom>
                <a:solidFill>
                  <a:schemeClr val="accent3">
                    <a:lumMod val="60000"/>
                    <a:lumOff val="40000"/>
                  </a:schemeClr>
                </a:solidFill>
                <a:ln w="9525">
                  <a:noFill/>
                  <a:miter lim="800000"/>
                  <a:headEnd/>
                  <a:tailEnd/>
                </a:ln>
              </p:spPr>
              <p:txBody>
                <a:bodyPr/>
                <a:lstStyle/>
                <a:p>
                  <a:pPr>
                    <a:defRPr/>
                  </a:pPr>
                  <a:endParaRPr lang="hu-HU" sz="1400" dirty="0">
                    <a:latin typeface="Arial"/>
                    <a:ea typeface="Arial" pitchFamily="-105" charset="0"/>
                    <a:cs typeface="Arial" pitchFamily="-105" charset="0"/>
                  </a:endParaRPr>
                </a:p>
              </p:txBody>
            </p:sp>
            <p:grpSp>
              <p:nvGrpSpPr>
                <p:cNvPr id="98346" name="Group 133"/>
                <p:cNvGrpSpPr>
                  <a:grpSpLocks/>
                </p:cNvGrpSpPr>
                <p:nvPr/>
              </p:nvGrpSpPr>
              <p:grpSpPr bwMode="auto">
                <a:xfrm>
                  <a:off x="3820464" y="2693792"/>
                  <a:ext cx="2153861" cy="550490"/>
                  <a:chOff x="5465509" y="775441"/>
                  <a:chExt cx="2408216" cy="598189"/>
                </a:xfrm>
              </p:grpSpPr>
              <p:sp>
                <p:nvSpPr>
                  <p:cNvPr id="160" name="Rectangle 5"/>
                  <p:cNvSpPr>
                    <a:spLocks noChangeArrowheads="1"/>
                  </p:cNvSpPr>
                  <p:nvPr/>
                </p:nvSpPr>
                <p:spPr bwMode="auto">
                  <a:xfrm>
                    <a:off x="5465925" y="775175"/>
                    <a:ext cx="2408355" cy="598588"/>
                  </a:xfrm>
                  <a:prstGeom prst="rect">
                    <a:avLst/>
                  </a:prstGeom>
                  <a:solidFill>
                    <a:schemeClr val="accent3">
                      <a:lumMod val="60000"/>
                      <a:lumOff val="40000"/>
                    </a:schemeClr>
                  </a:solidFill>
                  <a:ln w="9525">
                    <a:noFill/>
                    <a:miter lim="800000"/>
                    <a:headEnd/>
                    <a:tailEnd/>
                  </a:ln>
                </p:spPr>
                <p:txBody>
                  <a:bodyPr/>
                  <a:lstStyle/>
                  <a:p>
                    <a:pPr>
                      <a:defRPr/>
                    </a:pPr>
                    <a:endParaRPr lang="hu-HU" sz="1400" dirty="0">
                      <a:latin typeface="Arial"/>
                      <a:ea typeface="Arial" pitchFamily="-105" charset="0"/>
                      <a:cs typeface="Arial" pitchFamily="-105" charset="0"/>
                    </a:endParaRPr>
                  </a:p>
                </p:txBody>
              </p:sp>
              <p:sp>
                <p:nvSpPr>
                  <p:cNvPr id="98364" name="Rectangle 160"/>
                  <p:cNvSpPr>
                    <a:spLocks noChangeArrowheads="1"/>
                  </p:cNvSpPr>
                  <p:nvPr/>
                </p:nvSpPr>
                <p:spPr bwMode="auto">
                  <a:xfrm>
                    <a:off x="5538698" y="790561"/>
                    <a:ext cx="2292023" cy="2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solidFill>
                          <a:srgbClr val="000000"/>
                        </a:solidFill>
                        <a:latin typeface="Arial Unicode MS" charset="0"/>
                        <a:cs typeface="Arial" charset="0"/>
                      </a:rPr>
                      <a:t>Software as a Service (SaaS)</a:t>
                    </a:r>
                  </a:p>
                </p:txBody>
              </p:sp>
            </p:grpSp>
            <p:grpSp>
              <p:nvGrpSpPr>
                <p:cNvPr id="98347" name="Group 134"/>
                <p:cNvGrpSpPr>
                  <a:grpSpLocks/>
                </p:cNvGrpSpPr>
                <p:nvPr/>
              </p:nvGrpSpPr>
              <p:grpSpPr bwMode="auto">
                <a:xfrm>
                  <a:off x="3265880" y="1523573"/>
                  <a:ext cx="586676" cy="1590658"/>
                  <a:chOff x="3038793" y="990127"/>
                  <a:chExt cx="655958" cy="1761457"/>
                </a:xfrm>
              </p:grpSpPr>
              <p:sp>
                <p:nvSpPr>
                  <p:cNvPr id="158" name="Rounded Rectangle 157"/>
                  <p:cNvSpPr/>
                  <p:nvPr/>
                </p:nvSpPr>
                <p:spPr>
                  <a:xfrm>
                    <a:off x="3119757" y="990127"/>
                    <a:ext cx="479186" cy="1761457"/>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a:p>
                </p:txBody>
              </p:sp>
              <p:sp>
                <p:nvSpPr>
                  <p:cNvPr id="98362" name="Rectangle 158"/>
                  <p:cNvSpPr>
                    <a:spLocks noChangeArrowheads="1"/>
                  </p:cNvSpPr>
                  <p:nvPr/>
                </p:nvSpPr>
                <p:spPr bwMode="auto">
                  <a:xfrm>
                    <a:off x="3038793" y="1641635"/>
                    <a:ext cx="655958" cy="51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rgbClr val="000000"/>
                        </a:solidFill>
                        <a:latin typeface="Arial Unicode MS" charset="0"/>
                        <a:cs typeface="Arial" charset="0"/>
                      </a:rPr>
                      <a:t>Cloud </a:t>
                    </a:r>
                  </a:p>
                  <a:p>
                    <a:pPr algn="ctr"/>
                    <a:r>
                      <a:rPr lang="en-US" sz="1200">
                        <a:solidFill>
                          <a:srgbClr val="000000"/>
                        </a:solidFill>
                        <a:latin typeface="Arial Unicode MS" charset="0"/>
                        <a:cs typeface="Arial" charset="0"/>
                      </a:rPr>
                      <a:t>apps</a:t>
                    </a:r>
                    <a:endParaRPr lang="en-GB" sz="1200">
                      <a:latin typeface="Arial" charset="0"/>
                    </a:endParaRPr>
                  </a:p>
                </p:txBody>
              </p:sp>
            </p:grpSp>
            <p:grpSp>
              <p:nvGrpSpPr>
                <p:cNvPr id="98348" name="Group 135"/>
                <p:cNvGrpSpPr>
                  <a:grpSpLocks/>
                </p:cNvGrpSpPr>
                <p:nvPr/>
              </p:nvGrpSpPr>
              <p:grpSpPr bwMode="auto">
                <a:xfrm>
                  <a:off x="2742245" y="1523573"/>
                  <a:ext cx="586676" cy="2074840"/>
                  <a:chOff x="2452049" y="990127"/>
                  <a:chExt cx="655958" cy="2297629"/>
                </a:xfrm>
              </p:grpSpPr>
              <p:sp>
                <p:nvSpPr>
                  <p:cNvPr id="156" name="Rounded Rectangle 155"/>
                  <p:cNvSpPr/>
                  <p:nvPr/>
                </p:nvSpPr>
                <p:spPr>
                  <a:xfrm>
                    <a:off x="2541687" y="990127"/>
                    <a:ext cx="484510" cy="2297629"/>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a:p>
                </p:txBody>
              </p:sp>
              <p:sp>
                <p:nvSpPr>
                  <p:cNvPr id="98360" name="Rectangle 156"/>
                  <p:cNvSpPr>
                    <a:spLocks noChangeArrowheads="1"/>
                  </p:cNvSpPr>
                  <p:nvPr/>
                </p:nvSpPr>
                <p:spPr bwMode="auto">
                  <a:xfrm>
                    <a:off x="2452049" y="1908335"/>
                    <a:ext cx="655958" cy="51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rgbClr val="000000"/>
                        </a:solidFill>
                        <a:latin typeface="Arial Unicode MS" charset="0"/>
                        <a:cs typeface="Arial" charset="0"/>
                      </a:rPr>
                      <a:t>Cloud </a:t>
                    </a:r>
                  </a:p>
                  <a:p>
                    <a:pPr algn="ctr"/>
                    <a:r>
                      <a:rPr lang="en-US" sz="1200">
                        <a:solidFill>
                          <a:srgbClr val="000000"/>
                        </a:solidFill>
                        <a:latin typeface="Arial Unicode MS" charset="0"/>
                        <a:cs typeface="Arial" charset="0"/>
                      </a:rPr>
                      <a:t>apps</a:t>
                    </a:r>
                    <a:endParaRPr lang="en-GB" sz="1200">
                      <a:latin typeface="Arial" charset="0"/>
                    </a:endParaRPr>
                  </a:p>
                </p:txBody>
              </p:sp>
            </p:grpSp>
            <p:grpSp>
              <p:nvGrpSpPr>
                <p:cNvPr id="98349" name="Group 136"/>
                <p:cNvGrpSpPr>
                  <a:grpSpLocks/>
                </p:cNvGrpSpPr>
                <p:nvPr/>
              </p:nvGrpSpPr>
              <p:grpSpPr bwMode="auto">
                <a:xfrm>
                  <a:off x="3789515" y="1528335"/>
                  <a:ext cx="586675" cy="1092188"/>
                  <a:chOff x="3622994" y="995400"/>
                  <a:chExt cx="655957" cy="1209463"/>
                </a:xfrm>
              </p:grpSpPr>
              <p:sp>
                <p:nvSpPr>
                  <p:cNvPr id="154" name="Rounded Rectangle 153"/>
                  <p:cNvSpPr/>
                  <p:nvPr/>
                </p:nvSpPr>
                <p:spPr>
                  <a:xfrm>
                    <a:off x="3713031" y="995400"/>
                    <a:ext cx="482736" cy="1209463"/>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a:p>
                </p:txBody>
              </p:sp>
              <p:sp>
                <p:nvSpPr>
                  <p:cNvPr id="98358" name="Rectangle 154"/>
                  <p:cNvSpPr>
                    <a:spLocks noChangeArrowheads="1"/>
                  </p:cNvSpPr>
                  <p:nvPr/>
                </p:nvSpPr>
                <p:spPr bwMode="auto">
                  <a:xfrm>
                    <a:off x="3622994" y="1369368"/>
                    <a:ext cx="655957" cy="51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rgbClr val="000000"/>
                        </a:solidFill>
                        <a:latin typeface="Arial Unicode MS" charset="0"/>
                        <a:cs typeface="Arial" charset="0"/>
                      </a:rPr>
                      <a:t>Cloud </a:t>
                    </a:r>
                  </a:p>
                  <a:p>
                    <a:pPr algn="ctr"/>
                    <a:r>
                      <a:rPr lang="en-US" sz="1200">
                        <a:solidFill>
                          <a:srgbClr val="000000"/>
                        </a:solidFill>
                        <a:latin typeface="Arial Unicode MS" charset="0"/>
                        <a:cs typeface="Arial" charset="0"/>
                      </a:rPr>
                      <a:t>apps</a:t>
                    </a:r>
                    <a:endParaRPr lang="en-GB" sz="1200">
                      <a:latin typeface="Arial" charset="0"/>
                    </a:endParaRPr>
                  </a:p>
                </p:txBody>
              </p:sp>
            </p:grpSp>
            <p:grpSp>
              <p:nvGrpSpPr>
                <p:cNvPr id="18" name="Group 4"/>
                <p:cNvGrpSpPr>
                  <a:grpSpLocks/>
                </p:cNvGrpSpPr>
                <p:nvPr/>
              </p:nvGrpSpPr>
              <p:grpSpPr bwMode="auto">
                <a:xfrm>
                  <a:off x="3403855" y="3154500"/>
                  <a:ext cx="2120404" cy="540186"/>
                  <a:chOff x="1200" y="3363"/>
                  <a:chExt cx="3172" cy="573"/>
                </a:xfrm>
                <a:solidFill>
                  <a:schemeClr val="accent2">
                    <a:lumMod val="40000"/>
                    <a:lumOff val="60000"/>
                  </a:schemeClr>
                </a:solidFill>
              </p:grpSpPr>
              <p:sp>
                <p:nvSpPr>
                  <p:cNvPr id="152" name="Rectangle 5"/>
                  <p:cNvSpPr>
                    <a:spLocks noChangeArrowheads="1"/>
                  </p:cNvSpPr>
                  <p:nvPr/>
                </p:nvSpPr>
                <p:spPr bwMode="auto">
                  <a:xfrm>
                    <a:off x="1200" y="3363"/>
                    <a:ext cx="3172" cy="573"/>
                  </a:xfrm>
                  <a:prstGeom prst="rect">
                    <a:avLst/>
                  </a:prstGeom>
                  <a:grpFill/>
                  <a:ln w="9525">
                    <a:noFill/>
                    <a:miter lim="800000"/>
                    <a:headEnd/>
                    <a:tailEnd/>
                  </a:ln>
                </p:spPr>
                <p:txBody>
                  <a:bodyPr/>
                  <a:lstStyle/>
                  <a:p>
                    <a:pPr>
                      <a:defRPr/>
                    </a:pPr>
                    <a:endParaRPr lang="hu-HU" sz="1400" dirty="0">
                      <a:latin typeface="Arial"/>
                      <a:ea typeface="Arial" pitchFamily="-105" charset="0"/>
                      <a:cs typeface="Arial" pitchFamily="-105" charset="0"/>
                    </a:endParaRPr>
                  </a:p>
                </p:txBody>
              </p:sp>
              <p:sp>
                <p:nvSpPr>
                  <p:cNvPr id="153" name="Rectangle 6"/>
                  <p:cNvSpPr>
                    <a:spLocks noChangeArrowheads="1"/>
                  </p:cNvSpPr>
                  <p:nvPr/>
                </p:nvSpPr>
                <p:spPr bwMode="auto">
                  <a:xfrm>
                    <a:off x="2842" y="3487"/>
                    <a:ext cx="0" cy="326"/>
                  </a:xfrm>
                  <a:prstGeom prst="rect">
                    <a:avLst/>
                  </a:prstGeom>
                  <a:grpFill/>
                  <a:ln w="9525">
                    <a:noFill/>
                    <a:miter lim="800000"/>
                    <a:headEnd/>
                    <a:tailEnd/>
                  </a:ln>
                </p:spPr>
                <p:txBody>
                  <a:bodyPr lIns="0" tIns="0" rIns="0" bIns="0">
                    <a:spAutoFit/>
                  </a:bodyPr>
                  <a:lstStyle/>
                  <a:p>
                    <a:pPr algn="ctr" eaLnBrk="0" hangingPunct="0">
                      <a:defRPr/>
                    </a:pPr>
                    <a:endParaRPr lang="en-US" dirty="0">
                      <a:latin typeface="Arial"/>
                      <a:ea typeface="Arial" pitchFamily="-105" charset="0"/>
                      <a:cs typeface="Arial" pitchFamily="-105" charset="0"/>
                    </a:endParaRPr>
                  </a:p>
                </p:txBody>
              </p:sp>
            </p:grpSp>
            <p:sp>
              <p:nvSpPr>
                <p:cNvPr id="98351" name="Rectangle 9"/>
                <p:cNvSpPr>
                  <a:spLocks noChangeArrowheads="1"/>
                </p:cNvSpPr>
                <p:nvPr/>
              </p:nvSpPr>
              <p:spPr bwMode="auto">
                <a:xfrm>
                  <a:off x="3393784" y="3307039"/>
                  <a:ext cx="2250530" cy="16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Platform as a Service (PaaS)</a:t>
                  </a:r>
                </a:p>
              </p:txBody>
            </p:sp>
            <p:grpSp>
              <p:nvGrpSpPr>
                <p:cNvPr id="98352" name="Group 146"/>
                <p:cNvGrpSpPr>
                  <a:grpSpLocks/>
                </p:cNvGrpSpPr>
                <p:nvPr/>
              </p:nvGrpSpPr>
              <p:grpSpPr bwMode="auto">
                <a:xfrm>
                  <a:off x="4638286" y="4274698"/>
                  <a:ext cx="1404029" cy="1007430"/>
                  <a:chOff x="4572000" y="4036659"/>
                  <a:chExt cx="1569834" cy="1115605"/>
                </a:xfrm>
              </p:grpSpPr>
              <p:sp>
                <p:nvSpPr>
                  <p:cNvPr id="98355" name="Rectangle 34"/>
                  <p:cNvSpPr>
                    <a:spLocks noChangeArrowheads="1"/>
                  </p:cNvSpPr>
                  <p:nvPr/>
                </p:nvSpPr>
                <p:spPr bwMode="auto">
                  <a:xfrm>
                    <a:off x="4572000" y="4038600"/>
                    <a:ext cx="1540934" cy="1113664"/>
                  </a:xfrm>
                  <a:prstGeom prst="rect">
                    <a:avLst/>
                  </a:prstGeom>
                  <a:solidFill>
                    <a:srgbClr val="E3F5DC"/>
                  </a:solidFill>
                  <a:ln w="9525">
                    <a:solidFill>
                      <a:schemeClr val="bg1"/>
                    </a:solidFill>
                    <a:miter lim="800000"/>
                    <a:headEnd/>
                    <a:tailEnd/>
                  </a:ln>
                </p:spPr>
                <p:txBody>
                  <a:bodyPr wrap="none" anchor="ctr"/>
                  <a:lstStyle/>
                  <a:p>
                    <a:pPr algn="ctr">
                      <a:spcBef>
                        <a:spcPct val="50000"/>
                      </a:spcBef>
                      <a:buClr>
                        <a:schemeClr val="accent2"/>
                      </a:buClr>
                      <a:buFont typeface="Wingdings" charset="0"/>
                      <a:buNone/>
                    </a:pPr>
                    <a:endParaRPr lang="en-US" sz="1000">
                      <a:solidFill>
                        <a:srgbClr val="000000"/>
                      </a:solidFill>
                      <a:latin typeface="Arial Unicode MS" charset="0"/>
                      <a:cs typeface="Arial" charset="0"/>
                    </a:endParaRPr>
                  </a:p>
                </p:txBody>
              </p:sp>
              <p:sp>
                <p:nvSpPr>
                  <p:cNvPr id="98356" name="Rectangle 150"/>
                  <p:cNvSpPr>
                    <a:spLocks noChangeArrowheads="1"/>
                  </p:cNvSpPr>
                  <p:nvPr/>
                </p:nvSpPr>
                <p:spPr bwMode="auto">
                  <a:xfrm>
                    <a:off x="4573208" y="4036659"/>
                    <a:ext cx="1568626" cy="3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Arial Unicode MS" charset="0"/>
                        <a:cs typeface="Arial" charset="0"/>
                      </a:rPr>
                      <a:t>Virtual Image Mgt</a:t>
                    </a:r>
                    <a:endParaRPr lang="en-GB" sz="1200">
                      <a:latin typeface="Arial" charset="0"/>
                    </a:endParaRPr>
                  </a:p>
                </p:txBody>
              </p:sp>
            </p:grpSp>
            <p:sp>
              <p:nvSpPr>
                <p:cNvPr id="148" name="Rounded Rectangle 147"/>
                <p:cNvSpPr/>
                <p:nvPr/>
              </p:nvSpPr>
              <p:spPr>
                <a:xfrm>
                  <a:off x="4712906" y="4552490"/>
                  <a:ext cx="1277788" cy="292097"/>
                </a:xfrm>
                <a:prstGeom prst="roundRect">
                  <a:avLst/>
                </a:prstGeom>
                <a:solidFill>
                  <a:srgbClr val="FFFEB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Image Library</a:t>
                  </a:r>
                </a:p>
              </p:txBody>
            </p:sp>
            <p:sp>
              <p:nvSpPr>
                <p:cNvPr id="149" name="Rounded Rectangle 148"/>
                <p:cNvSpPr/>
                <p:nvPr/>
              </p:nvSpPr>
              <p:spPr>
                <a:xfrm>
                  <a:off x="4712906" y="4912848"/>
                  <a:ext cx="1277788" cy="293685"/>
                </a:xfrm>
                <a:prstGeom prst="roundRect">
                  <a:avLst/>
                </a:prstGeom>
                <a:solidFill>
                  <a:srgbClr val="FFFEB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rgbClr val="000000"/>
                      </a:solidFill>
                      <a:cs typeface="Arial Unicode MS"/>
                    </a:rPr>
                    <a:t>Image  </a:t>
                  </a:r>
                </a:p>
              </p:txBody>
            </p:sp>
          </p:grpSp>
          <p:grpSp>
            <p:nvGrpSpPr>
              <p:cNvPr id="98328" name="Group 111"/>
              <p:cNvGrpSpPr>
                <a:grpSpLocks/>
              </p:cNvGrpSpPr>
              <p:nvPr/>
            </p:nvGrpSpPr>
            <p:grpSpPr bwMode="auto">
              <a:xfrm>
                <a:off x="1752600" y="2057400"/>
                <a:ext cx="1126020" cy="3994918"/>
                <a:chOff x="1752600" y="2057400"/>
                <a:chExt cx="1126020" cy="3994918"/>
              </a:xfrm>
            </p:grpSpPr>
            <p:sp>
              <p:nvSpPr>
                <p:cNvPr id="115" name="Rounded Rectangle 114"/>
                <p:cNvSpPr/>
                <p:nvPr/>
              </p:nvSpPr>
              <p:spPr>
                <a:xfrm>
                  <a:off x="1763871" y="2057051"/>
                  <a:ext cx="1103184" cy="3995694"/>
                </a:xfrm>
                <a:prstGeom prst="roundRect">
                  <a:avLst>
                    <a:gd name="adj" fmla="val 11432"/>
                  </a:avLst>
                </a:prstGeom>
                <a:solidFill>
                  <a:srgbClr val="FDCF78"/>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nvGrpSpPr>
                <p:cNvPr id="98330" name="Group 115"/>
                <p:cNvGrpSpPr>
                  <a:grpSpLocks/>
                </p:cNvGrpSpPr>
                <p:nvPr/>
              </p:nvGrpSpPr>
              <p:grpSpPr bwMode="auto">
                <a:xfrm>
                  <a:off x="1752600" y="2111457"/>
                  <a:ext cx="1126020" cy="3503230"/>
                  <a:chOff x="1752600" y="2111457"/>
                  <a:chExt cx="1126020" cy="3503230"/>
                </a:xfrm>
              </p:grpSpPr>
              <p:sp>
                <p:nvSpPr>
                  <p:cNvPr id="98331" name="Rounded Rectangle 92"/>
                  <p:cNvSpPr>
                    <a:spLocks noChangeArrowheads="1"/>
                  </p:cNvSpPr>
                  <p:nvPr/>
                </p:nvSpPr>
                <p:spPr bwMode="auto">
                  <a:xfrm>
                    <a:off x="1882589" y="2647997"/>
                    <a:ext cx="902945" cy="324362"/>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Data</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Privacy</a:t>
                    </a:r>
                  </a:p>
                </p:txBody>
              </p:sp>
              <p:sp>
                <p:nvSpPr>
                  <p:cNvPr id="98332" name="Rounded Rectangle 92"/>
                  <p:cNvSpPr>
                    <a:spLocks noChangeArrowheads="1"/>
                  </p:cNvSpPr>
                  <p:nvPr/>
                </p:nvSpPr>
                <p:spPr bwMode="auto">
                  <a:xfrm>
                    <a:off x="1811517" y="4475204"/>
                    <a:ext cx="1045088" cy="469714"/>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Authentication</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&amp; Authorization</a:t>
                    </a:r>
                  </a:p>
                </p:txBody>
              </p:sp>
              <p:sp>
                <p:nvSpPr>
                  <p:cNvPr id="98333" name="Rounded Rectangle 92"/>
                  <p:cNvSpPr>
                    <a:spLocks noChangeArrowheads="1"/>
                  </p:cNvSpPr>
                  <p:nvPr/>
                </p:nvSpPr>
                <p:spPr bwMode="auto">
                  <a:xfrm>
                    <a:off x="1886916" y="5148449"/>
                    <a:ext cx="894291" cy="466238"/>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Auditing</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&amp;</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Accounting</a:t>
                    </a:r>
                  </a:p>
                </p:txBody>
              </p:sp>
              <p:sp>
                <p:nvSpPr>
                  <p:cNvPr id="98334" name="Rounded Rectangle 92"/>
                  <p:cNvSpPr>
                    <a:spLocks noChangeArrowheads="1"/>
                  </p:cNvSpPr>
                  <p:nvPr/>
                </p:nvSpPr>
                <p:spPr bwMode="auto">
                  <a:xfrm>
                    <a:off x="1886916" y="3175889"/>
                    <a:ext cx="894291" cy="480261"/>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Data Network</a:t>
                    </a:r>
                  </a:p>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Security</a:t>
                    </a:r>
                  </a:p>
                </p:txBody>
              </p:sp>
              <p:sp>
                <p:nvSpPr>
                  <p:cNvPr id="98335" name="Rounded Rectangle 92"/>
                  <p:cNvSpPr>
                    <a:spLocks noChangeArrowheads="1"/>
                  </p:cNvSpPr>
                  <p:nvPr/>
                </p:nvSpPr>
                <p:spPr bwMode="auto">
                  <a:xfrm>
                    <a:off x="1882589" y="3859680"/>
                    <a:ext cx="902945" cy="411994"/>
                  </a:xfrm>
                  <a:prstGeom prst="roundRect">
                    <a:avLst>
                      <a:gd name="adj" fmla="val 16667"/>
                    </a:avLst>
                  </a:prstGeom>
                  <a:solidFill>
                    <a:srgbClr val="A4A4CC"/>
                  </a:solidFill>
                  <a:ln w="12700">
                    <a:solidFill>
                      <a:srgbClr val="FFFFFF"/>
                    </a:solidFill>
                    <a:round/>
                    <a:headEnd/>
                    <a:tailEnd/>
                  </a:ln>
                </p:spPr>
                <p:txBody>
                  <a:bodyPr anchor="ctr"/>
                  <a:lstStyle/>
                  <a:p>
                    <a:pPr algn="ctr">
                      <a:lnSpc>
                        <a:spcPct val="80000"/>
                      </a:lnSpc>
                      <a:spcBef>
                        <a:spcPct val="20000"/>
                      </a:spcBef>
                      <a:buClr>
                        <a:schemeClr val="accent2"/>
                      </a:buClr>
                      <a:buFont typeface="Wingdings" charset="0"/>
                      <a:buNone/>
                    </a:pPr>
                    <a:r>
                      <a:rPr lang="en-US" sz="1000">
                        <a:solidFill>
                          <a:srgbClr val="000000"/>
                        </a:solidFill>
                        <a:latin typeface="Arial Unicode MS" charset="0"/>
                        <a:cs typeface="Arial" charset="0"/>
                      </a:rPr>
                      <a:t>Certification &amp; compliance</a:t>
                    </a:r>
                  </a:p>
                </p:txBody>
              </p:sp>
              <p:sp>
                <p:nvSpPr>
                  <p:cNvPr id="98336" name="Text Box 21"/>
                  <p:cNvSpPr txBox="1">
                    <a:spLocks noChangeArrowheads="1"/>
                  </p:cNvSpPr>
                  <p:nvPr/>
                </p:nvSpPr>
                <p:spPr bwMode="auto">
                  <a:xfrm>
                    <a:off x="1752600" y="2111457"/>
                    <a:ext cx="11260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90000"/>
                      </a:lnSpc>
                      <a:buClr>
                        <a:schemeClr val="accent2"/>
                      </a:buClr>
                      <a:buFont typeface="Wingdings" charset="0"/>
                      <a:buNone/>
                    </a:pPr>
                    <a:r>
                      <a:rPr lang="en-US" sz="1200" i="1">
                        <a:solidFill>
                          <a:srgbClr val="000000"/>
                        </a:solidFill>
                        <a:latin typeface="Arial Unicode MS" charset="0"/>
                        <a:cs typeface="Arial" charset="0"/>
                      </a:rPr>
                      <a:t>Security</a:t>
                    </a:r>
                  </a:p>
                </p:txBody>
              </p:sp>
            </p:grpSp>
          </p:grpSp>
        </p:grpSp>
      </p:grpSp>
      <p:sp>
        <p:nvSpPr>
          <p:cNvPr id="88"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
        <p:nvSpPr>
          <p:cNvPr id="89" name="Slide Number Placeholder 3"/>
          <p:cNvSpPr txBox="1">
            <a:spLocks/>
          </p:cNvSpPr>
          <p:nvPr/>
        </p:nvSpPr>
        <p:spPr>
          <a:xfrm>
            <a:off x="8672513" y="6618288"/>
            <a:ext cx="469900" cy="231775"/>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fld id="{678F0508-510D-1242-9DDD-0C53C06CBB8F}" type="slidenum">
              <a:rPr lang="en-GB" sz="900" smtClean="0">
                <a:solidFill>
                  <a:schemeClr val="tx1">
                    <a:lumMod val="95000"/>
                    <a:lumOff val="5000"/>
                  </a:schemeClr>
                </a:solidFill>
                <a:latin typeface="Verdana"/>
                <a:cs typeface="Verdana"/>
              </a:rPr>
              <a:pPr>
                <a:defRPr/>
              </a:pPr>
              <a:t>19</a:t>
            </a:fld>
            <a:endParaRPr lang="en-GB" sz="900" dirty="0" smtClean="0">
              <a:solidFill>
                <a:schemeClr val="tx1">
                  <a:lumMod val="95000"/>
                  <a:lumOff val="5000"/>
                </a:schemeClr>
              </a:solidFill>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ctr"/>
            <a:r>
              <a:rPr lang="en-US" sz="2800">
                <a:latin typeface="Arial" charset="0"/>
                <a:ea typeface="ＭＳ Ｐゴシック" charset="0"/>
                <a:cs typeface="ＭＳ Ｐゴシック" charset="0"/>
              </a:rPr>
              <a:t>AGENDA</a:t>
            </a:r>
          </a:p>
        </p:txBody>
      </p:sp>
      <p:sp>
        <p:nvSpPr>
          <p:cNvPr id="84995" name="Content Placeholder 2"/>
          <p:cNvSpPr>
            <a:spLocks noGrp="1"/>
          </p:cNvSpPr>
          <p:nvPr>
            <p:ph sz="half" idx="1"/>
          </p:nvPr>
        </p:nvSpPr>
        <p:spPr>
          <a:xfrm>
            <a:off x="177800" y="1433513"/>
            <a:ext cx="8789988" cy="4573587"/>
          </a:xfrm>
        </p:spPr>
        <p:txBody>
          <a:bodyPr/>
          <a:lstStyle/>
          <a:p>
            <a:pPr>
              <a:buClr>
                <a:srgbClr val="FF0000"/>
              </a:buClr>
              <a:buSzPct val="85000"/>
              <a:buFont typeface="Wingdings" charset="0"/>
              <a:buChar char="²"/>
              <a:defRPr/>
            </a:pPr>
            <a:r>
              <a:rPr lang="en-US" sz="3600" dirty="0">
                <a:effectLst>
                  <a:outerShdw blurRad="38100" dist="38100" dir="2700000" algn="tl">
                    <a:srgbClr val="DDDDDD"/>
                  </a:outerShdw>
                </a:effectLst>
                <a:latin typeface="Arial Unicode MS" charset="0"/>
                <a:ea typeface="ＭＳ Ｐゴシック" charset="0"/>
                <a:cs typeface="ＭＳ Ｐゴシック" charset="0"/>
              </a:rPr>
              <a:t> </a:t>
            </a:r>
            <a:r>
              <a:rPr lang="en-US" sz="3400" dirty="0">
                <a:solidFill>
                  <a:srgbClr val="FF0000"/>
                </a:solidFill>
                <a:effectLst>
                  <a:outerShdw blurRad="38100" dist="38100" dir="2700000" algn="tl">
                    <a:srgbClr val="DDDDDD"/>
                  </a:outerShdw>
                </a:effectLst>
                <a:latin typeface="Calibri"/>
                <a:ea typeface="ＭＳ Ｐゴシック" charset="0"/>
                <a:cs typeface="Calibri"/>
              </a:rPr>
              <a:t>Overview, Vision &amp; Aim</a:t>
            </a:r>
          </a:p>
          <a:p>
            <a:pPr>
              <a:buClr>
                <a:srgbClr val="FF0000"/>
              </a:buClr>
              <a:buSzPct val="85000"/>
              <a:buFont typeface="Wingdings" charset="0"/>
              <a:buChar char="²"/>
              <a:defRPr/>
            </a:pPr>
            <a:r>
              <a:rPr lang="en-US" sz="3400" dirty="0">
                <a:solidFill>
                  <a:srgbClr val="FF0000"/>
                </a:solidFill>
                <a:effectLst>
                  <a:outerShdw blurRad="38100" dist="38100" dir="2700000" algn="tl">
                    <a:srgbClr val="DDDDDD"/>
                  </a:outerShdw>
                </a:effectLst>
                <a:latin typeface="Calibri"/>
                <a:ea typeface="ＭＳ Ｐゴシック" charset="0"/>
                <a:cs typeface="Calibri"/>
              </a:rPr>
              <a:t> Example: </a:t>
            </a:r>
            <a:r>
              <a:rPr lang="en-US" sz="3400" dirty="0" smtClean="0">
                <a:solidFill>
                  <a:srgbClr val="FF0000"/>
                </a:solidFill>
                <a:effectLst>
                  <a:outerShdw blurRad="38100" dist="38100" dir="2700000" algn="tl">
                    <a:srgbClr val="DDDDDD"/>
                  </a:outerShdw>
                </a:effectLst>
                <a:latin typeface="Calibri"/>
                <a:ea typeface="ＭＳ Ｐゴシック" charset="0"/>
                <a:cs typeface="Calibri"/>
              </a:rPr>
              <a:t>Smart Services </a:t>
            </a:r>
          </a:p>
          <a:p>
            <a:pPr>
              <a:buClr>
                <a:srgbClr val="FF0000"/>
              </a:buClr>
              <a:buSzPct val="85000"/>
              <a:buFont typeface="Wingdings" charset="0"/>
              <a:buChar char="²"/>
              <a:defRPr/>
            </a:pPr>
            <a:r>
              <a:rPr lang="en-US" sz="3400" dirty="0" smtClean="0">
                <a:solidFill>
                  <a:srgbClr val="FF0000"/>
                </a:solidFill>
                <a:effectLst>
                  <a:outerShdw blurRad="38100" dist="38100" dir="2700000" algn="tl">
                    <a:srgbClr val="DDDDDD"/>
                  </a:outerShdw>
                </a:effectLst>
                <a:latin typeface="Calibri"/>
                <a:ea typeface="ＭＳ Ｐゴシック" charset="0"/>
                <a:cs typeface="Calibri"/>
              </a:rPr>
              <a:t>Services </a:t>
            </a:r>
            <a:r>
              <a:rPr lang="en-US" sz="3400" dirty="0">
                <a:solidFill>
                  <a:srgbClr val="FF0000"/>
                </a:solidFill>
                <a:effectLst>
                  <a:outerShdw blurRad="38100" dist="38100" dir="2700000" algn="tl">
                    <a:srgbClr val="DDDDDD"/>
                  </a:outerShdw>
                </a:effectLst>
                <a:latin typeface="Calibri"/>
                <a:ea typeface="ＭＳ Ｐゴシック" charset="0"/>
                <a:cs typeface="Calibri"/>
              </a:rPr>
              <a:t>&amp; SOA</a:t>
            </a:r>
          </a:p>
          <a:p>
            <a:pPr>
              <a:buClr>
                <a:srgbClr val="FF0000"/>
              </a:buClr>
              <a:buSzPct val="85000"/>
              <a:buFont typeface="Wingdings" charset="0"/>
              <a:buChar char="²"/>
              <a:defRPr/>
            </a:pPr>
            <a:r>
              <a:rPr lang="en-US" sz="3400" dirty="0">
                <a:solidFill>
                  <a:srgbClr val="FF0000"/>
                </a:solidFill>
                <a:effectLst>
                  <a:outerShdw blurRad="38100" dist="38100" dir="2700000" algn="tl">
                    <a:srgbClr val="DDDDDD"/>
                  </a:outerShdw>
                </a:effectLst>
                <a:latin typeface="Calibri"/>
                <a:ea typeface="ＭＳ Ｐゴシック" charset="0"/>
                <a:cs typeface="Calibri"/>
              </a:rPr>
              <a:t> Services in the Cloud</a:t>
            </a:r>
          </a:p>
          <a:p>
            <a:pPr>
              <a:buClr>
                <a:srgbClr val="FF0000"/>
              </a:buClr>
              <a:buSzPct val="85000"/>
              <a:buFont typeface="Wingdings" charset="0"/>
              <a:buChar char="²"/>
              <a:defRPr/>
            </a:pPr>
            <a:r>
              <a:rPr lang="en-US" sz="3400" dirty="0" smtClean="0">
                <a:solidFill>
                  <a:srgbClr val="FF0000"/>
                </a:solidFill>
                <a:effectLst>
                  <a:outerShdw blurRad="38100" dist="38100" dir="2700000" algn="tl">
                    <a:srgbClr val="DDDDDD"/>
                  </a:outerShdw>
                </a:effectLst>
                <a:latin typeface="Calibri"/>
                <a:ea typeface="ＭＳ Ｐゴシック" charset="0"/>
                <a:cs typeface="Calibri"/>
              </a:rPr>
              <a:t> Research Roadmap</a:t>
            </a:r>
          </a:p>
          <a:p>
            <a:pPr>
              <a:buClr>
                <a:srgbClr val="FF0000"/>
              </a:buClr>
              <a:buSzPct val="85000"/>
              <a:buFont typeface="Wingdings" charset="0"/>
              <a:buChar char="²"/>
              <a:defRPr/>
            </a:pPr>
            <a:r>
              <a:rPr lang="en-US" sz="3400" dirty="0" smtClean="0">
                <a:solidFill>
                  <a:srgbClr val="FF0000"/>
                </a:solidFill>
                <a:effectLst>
                  <a:outerShdw blurRad="38100" dist="38100" dir="2700000" algn="tl">
                    <a:srgbClr val="DDDDDD"/>
                  </a:outerShdw>
                </a:effectLst>
                <a:latin typeface="Calibri"/>
                <a:ea typeface="ＭＳ Ｐゴシック" charset="0"/>
                <a:cs typeface="Calibri"/>
              </a:rPr>
              <a:t>Final Remarks </a:t>
            </a:r>
          </a:p>
          <a:p>
            <a:pPr>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GB" dirty="0"/>
              <a:t>Michael P. Papazoglou ©		             "Research Roadmap in Service Oriented Computing"     Summer School, Espoo, Finland - August 26, 2011 </a:t>
            </a:r>
            <a:endParaRPr lang="en-US" dirty="0"/>
          </a:p>
        </p:txBody>
      </p:sp>
      <p:sp>
        <p:nvSpPr>
          <p:cNvPr id="7270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B257035-2CC2-9244-8508-01332F732D0C}" type="slidenum">
              <a:rPr lang="en-GB"/>
              <a:pPr/>
              <a:t>2</a:t>
            </a:fld>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algn="ctr"/>
            <a:r>
              <a:rPr lang="en-US">
                <a:latin typeface="Arial" charset="0"/>
                <a:ea typeface="ＭＳ Ｐゴシック" charset="0"/>
                <a:cs typeface="Arial" charset="0"/>
              </a:rPr>
              <a:t>Research Roadmap</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a:xfrm>
            <a:off x="127000" y="123825"/>
            <a:ext cx="8953500" cy="560388"/>
          </a:xfrm>
        </p:spPr>
        <p:txBody>
          <a:bodyPr/>
          <a:lstStyle/>
          <a:p>
            <a:pPr algn="ctr" eaLnBrk="1" hangingPunct="1">
              <a:defRPr/>
            </a:pPr>
            <a:r>
              <a:rPr lang="en-US" sz="2800" dirty="0" smtClean="0">
                <a:effectLst>
                  <a:outerShdw blurRad="38100" dist="38100" dir="2700000" algn="tl">
                    <a:srgbClr val="DDDDDD"/>
                  </a:outerShdw>
                </a:effectLst>
                <a:latin typeface="+mj-lt"/>
                <a:ea typeface="ＭＳ Ｐゴシック" charset="0"/>
                <a:cs typeface="ＭＳ Ｐゴシック" charset="0"/>
              </a:rPr>
              <a:t>Some Long-term Research Challenges</a:t>
            </a:r>
            <a:endParaRPr lang="en-US" sz="2800" dirty="0">
              <a:effectLst>
                <a:outerShdw blurRad="38100" dist="38100" dir="2700000" algn="tl">
                  <a:srgbClr val="DDDDDD"/>
                </a:outerShdw>
              </a:effectLst>
              <a:latin typeface="+mj-lt"/>
              <a:ea typeface="ＭＳ Ｐゴシック" charset="0"/>
              <a:cs typeface="ＭＳ Ｐゴシック" charset="0"/>
            </a:endParaRPr>
          </a:p>
        </p:txBody>
      </p:sp>
      <p:sp>
        <p:nvSpPr>
          <p:cNvPr id="50181" name="Rectangle 3"/>
          <p:cNvSpPr>
            <a:spLocks noGrp="1" noChangeArrowheads="1"/>
          </p:cNvSpPr>
          <p:nvPr>
            <p:ph idx="1"/>
          </p:nvPr>
        </p:nvSpPr>
        <p:spPr>
          <a:xfrm>
            <a:off x="49213" y="904875"/>
            <a:ext cx="9055100" cy="5588000"/>
          </a:xfrm>
        </p:spPr>
        <p:txBody>
          <a:bodyPr/>
          <a:lstStyle/>
          <a:p>
            <a:pPr eaLnBrk="1" hangingPunct="1">
              <a:lnSpc>
                <a:spcPct val="90000"/>
              </a:lnSpc>
              <a:defRPr/>
            </a:pPr>
            <a:r>
              <a:rPr lang="en-US" dirty="0">
                <a:effectLst>
                  <a:outerShdw blurRad="38100" dist="38100" dir="2700000" algn="tl">
                    <a:srgbClr val="DDDDDD"/>
                  </a:outerShdw>
                </a:effectLst>
                <a:latin typeface="Calibri"/>
                <a:ea typeface="ＭＳ Ｐゴシック" charset="0"/>
                <a:cs typeface="Calibri"/>
              </a:rPr>
              <a:t>Service n</a:t>
            </a:r>
            <a:r>
              <a:rPr lang="en-US" dirty="0" smtClean="0">
                <a:effectLst>
                  <a:outerShdw blurRad="38100" dist="38100" dir="2700000" algn="tl">
                    <a:srgbClr val="DDDDDD"/>
                  </a:outerShdw>
                </a:effectLst>
                <a:latin typeface="Calibri"/>
                <a:ea typeface="ＭＳ Ｐゴシック" charset="0"/>
                <a:cs typeface="Calibri"/>
              </a:rPr>
              <a:t>etworks </a:t>
            </a:r>
            <a:r>
              <a:rPr lang="en-US" dirty="0">
                <a:effectLst>
                  <a:outerShdw blurRad="38100" dist="38100" dir="2700000" algn="tl">
                    <a:srgbClr val="DDDDDD"/>
                  </a:outerShdw>
                </a:effectLst>
                <a:latin typeface="Calibri"/>
                <a:ea typeface="ＭＳ Ｐゴシック" charset="0"/>
                <a:cs typeface="Calibri"/>
              </a:rPr>
              <a:t>are globally dispersed, are possibly created dynamically &amp; are characterized by:</a:t>
            </a:r>
          </a:p>
          <a:p>
            <a:pPr eaLnBrk="1" hangingPunct="1">
              <a:lnSpc>
                <a:spcPct val="90000"/>
              </a:lnSpc>
              <a:buFont typeface="Wingdings" charset="0"/>
              <a:buNone/>
              <a:defRPr/>
            </a:pPr>
            <a:endParaRPr lang="en-US" dirty="0">
              <a:effectLst>
                <a:outerShdw blurRad="38100" dist="38100" dir="2700000" algn="tl">
                  <a:srgbClr val="DDDDDD"/>
                </a:outerShdw>
              </a:effectLst>
              <a:latin typeface="Arial" charset="0"/>
              <a:ea typeface="ＭＳ Ｐゴシック" charset="0"/>
              <a:cs typeface="ＭＳ Ｐゴシック" charset="0"/>
            </a:endParaRPr>
          </a:p>
          <a:p>
            <a:pPr lvl="1" eaLnBrk="1" hangingPunct="1">
              <a:lnSpc>
                <a:spcPct val="90000"/>
              </a:lnSpc>
              <a:buClr>
                <a:srgbClr val="FF0000"/>
              </a:buClr>
              <a:buSzPct val="60000"/>
              <a:defRPr/>
            </a:pPr>
            <a:r>
              <a:rPr lang="en-US" sz="2600" dirty="0">
                <a:effectLst>
                  <a:outerShdw blurRad="38100" dist="38100" dir="2700000" algn="tl">
                    <a:srgbClr val="DDDDDD"/>
                  </a:outerShdw>
                </a:effectLst>
                <a:latin typeface="Calibri"/>
                <a:ea typeface="ＭＳ Ｐゴシック" charset="0"/>
                <a:cs typeface="Calibri"/>
              </a:rPr>
              <a:t>Openness</a:t>
            </a:r>
          </a:p>
          <a:p>
            <a:pPr lvl="1" eaLnBrk="1" hangingPunct="1">
              <a:lnSpc>
                <a:spcPct val="90000"/>
              </a:lnSpc>
              <a:buClr>
                <a:srgbClr val="FF0000"/>
              </a:buClr>
              <a:buSzPct val="60000"/>
              <a:defRPr/>
            </a:pPr>
            <a:r>
              <a:rPr lang="en-US" sz="2600" dirty="0">
                <a:effectLst>
                  <a:outerShdw blurRad="38100" dist="38100" dir="2700000" algn="tl">
                    <a:srgbClr val="DDDDDD"/>
                  </a:outerShdw>
                </a:effectLst>
                <a:latin typeface="Calibri"/>
                <a:ea typeface="ＭＳ Ｐゴシック" charset="0"/>
                <a:cs typeface="Calibri"/>
              </a:rPr>
              <a:t>Scalability</a:t>
            </a:r>
          </a:p>
          <a:p>
            <a:pPr lvl="1" eaLnBrk="1" hangingPunct="1">
              <a:lnSpc>
                <a:spcPct val="90000"/>
              </a:lnSpc>
              <a:buClr>
                <a:srgbClr val="FF0000"/>
              </a:buClr>
              <a:buSzPct val="60000"/>
              <a:defRPr/>
            </a:pPr>
            <a:r>
              <a:rPr lang="en-US" sz="2600" dirty="0" err="1">
                <a:effectLst>
                  <a:outerShdw blurRad="38100" dist="38100" dir="2700000" algn="tl">
                    <a:srgbClr val="DDDDDD"/>
                  </a:outerShdw>
                </a:effectLst>
                <a:latin typeface="Calibri"/>
                <a:ea typeface="ＭＳ Ｐゴシック" charset="0"/>
                <a:cs typeface="Calibri"/>
              </a:rPr>
              <a:t>Evolvability</a:t>
            </a:r>
            <a:r>
              <a:rPr lang="en-US" sz="2600" dirty="0">
                <a:effectLst>
                  <a:outerShdw blurRad="38100" dist="38100" dir="2700000" algn="tl">
                    <a:srgbClr val="DDDDDD"/>
                  </a:outerShdw>
                </a:effectLst>
                <a:latin typeface="Calibri"/>
                <a:ea typeface="ＭＳ Ｐゴシック" charset="0"/>
                <a:cs typeface="Calibri"/>
              </a:rPr>
              <a:t>/adaptability </a:t>
            </a:r>
          </a:p>
          <a:p>
            <a:pPr lvl="1" eaLnBrk="1" hangingPunct="1">
              <a:lnSpc>
                <a:spcPct val="90000"/>
              </a:lnSpc>
              <a:buClr>
                <a:srgbClr val="FF0000"/>
              </a:buClr>
              <a:buSzPct val="60000"/>
              <a:defRPr/>
            </a:pPr>
            <a:r>
              <a:rPr lang="en-US" sz="2600" dirty="0" smtClean="0">
                <a:effectLst>
                  <a:outerShdw blurRad="38100" dist="38100" dir="2700000" algn="tl">
                    <a:srgbClr val="DDDDDD"/>
                  </a:outerShdw>
                </a:effectLst>
                <a:latin typeface="Calibri"/>
                <a:ea typeface="ＭＳ Ｐゴシック" charset="0"/>
                <a:cs typeface="Calibri"/>
              </a:rPr>
              <a:t>Demand </a:t>
            </a:r>
            <a:r>
              <a:rPr lang="en-US" sz="2600" dirty="0">
                <a:effectLst>
                  <a:outerShdw blurRad="38100" dist="38100" dir="2700000" algn="tl">
                    <a:srgbClr val="DDDDDD"/>
                  </a:outerShdw>
                </a:effectLst>
                <a:latin typeface="Calibri"/>
                <a:ea typeface="ＭＳ Ｐゴシック" charset="0"/>
                <a:cs typeface="Calibri"/>
              </a:rPr>
              <a:t>rather than supply driven processes: business process activity driven by actual customer </a:t>
            </a:r>
            <a:r>
              <a:rPr lang="en-US" sz="2600" dirty="0" smtClean="0">
                <a:effectLst>
                  <a:outerShdw blurRad="38100" dist="38100" dir="2700000" algn="tl">
                    <a:srgbClr val="DDDDDD"/>
                  </a:outerShdw>
                </a:effectLst>
                <a:latin typeface="Calibri"/>
                <a:ea typeface="ＭＳ Ｐゴシック" charset="0"/>
                <a:cs typeface="Calibri"/>
              </a:rPr>
              <a:t>demand</a:t>
            </a:r>
          </a:p>
          <a:p>
            <a:pPr lvl="1" eaLnBrk="1" hangingPunct="1">
              <a:lnSpc>
                <a:spcPct val="90000"/>
              </a:lnSpc>
              <a:buClr>
                <a:srgbClr val="FF0000"/>
              </a:buClr>
              <a:buSzPct val="60000"/>
              <a:defRPr/>
            </a:pPr>
            <a:r>
              <a:rPr lang="en-US" sz="2600" dirty="0">
                <a:effectLst>
                  <a:outerShdw blurRad="38100" dist="38100" dir="2700000" algn="tl">
                    <a:srgbClr val="DDDDDD"/>
                  </a:outerShdw>
                </a:effectLst>
                <a:latin typeface="Calibri"/>
                <a:ea typeface="ＭＳ Ｐゴシック" charset="0"/>
                <a:cs typeface="Calibri"/>
              </a:rPr>
              <a:t>S</a:t>
            </a:r>
            <a:r>
              <a:rPr lang="en-US" sz="2600" dirty="0" smtClean="0">
                <a:effectLst>
                  <a:outerShdw blurRad="38100" dist="38100" dir="2700000" algn="tl">
                    <a:srgbClr val="DDDDDD"/>
                  </a:outerShdw>
                </a:effectLst>
                <a:latin typeface="Calibri"/>
                <a:ea typeface="ＭＳ Ｐゴシック" charset="0"/>
                <a:cs typeface="Calibri"/>
              </a:rPr>
              <a:t>upport for a change-oriented lifecycle</a:t>
            </a:r>
            <a:endParaRPr lang="en-US" sz="2600" dirty="0">
              <a:effectLst>
                <a:outerShdw blurRad="38100" dist="38100" dir="2700000" algn="tl">
                  <a:srgbClr val="DDDDDD"/>
                </a:outerShdw>
              </a:effectLst>
              <a:latin typeface="Calibri"/>
              <a:ea typeface="ＭＳ Ｐゴシック" charset="0"/>
              <a:cs typeface="Calibri"/>
            </a:endParaRPr>
          </a:p>
          <a:p>
            <a:pPr lvl="1" eaLnBrk="1" hangingPunct="1">
              <a:lnSpc>
                <a:spcPct val="90000"/>
              </a:lnSpc>
              <a:buClr>
                <a:srgbClr val="FF0000"/>
              </a:buClr>
              <a:buSzPct val="60000"/>
              <a:defRPr/>
            </a:pPr>
            <a:r>
              <a:rPr lang="en-US" sz="2600" dirty="0">
                <a:effectLst>
                  <a:outerShdw blurRad="38100" dist="38100" dir="2700000" algn="tl">
                    <a:srgbClr val="DDDDDD"/>
                  </a:outerShdw>
                </a:effectLst>
                <a:latin typeface="Calibri"/>
                <a:ea typeface="ＭＳ Ｐゴシック" charset="0"/>
                <a:cs typeface="Calibri"/>
              </a:rPr>
              <a:t>Innovation, i.e., support for innovative business models</a:t>
            </a:r>
          </a:p>
          <a:p>
            <a:pPr lvl="1" eaLnBrk="1" hangingPunct="1">
              <a:lnSpc>
                <a:spcPct val="90000"/>
              </a:lnSpc>
              <a:buClr>
                <a:srgbClr val="FF0000"/>
              </a:buClr>
              <a:buSzPct val="60000"/>
              <a:defRPr/>
            </a:pPr>
            <a:r>
              <a:rPr lang="en-US" sz="2600" dirty="0">
                <a:effectLst>
                  <a:outerShdw blurRad="38100" dist="38100" dir="2700000" algn="tl">
                    <a:srgbClr val="DDDDDD"/>
                  </a:outerShdw>
                </a:effectLst>
                <a:latin typeface="Calibri"/>
                <a:ea typeface="ＭＳ Ｐゴシック" charset="0"/>
                <a:cs typeface="Calibri"/>
              </a:rPr>
              <a:t>User empowerment</a:t>
            </a:r>
          </a:p>
        </p:txBody>
      </p:sp>
      <p:sp>
        <p:nvSpPr>
          <p:cNvPr id="1003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6A7AE99-03B1-8D43-B387-5C63B4ED9CF0}" type="slidenum">
              <a:rPr lang="en-GB"/>
              <a:pPr/>
              <a:t>21</a:t>
            </a:fld>
            <a:endParaRPr lang="en-GB"/>
          </a:p>
        </p:txBody>
      </p:sp>
      <p:sp>
        <p:nvSpPr>
          <p:cNvPr id="9"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1612900" y="0"/>
            <a:ext cx="7531100" cy="685800"/>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ＭＳ Ｐゴシック" charset="0"/>
              </a:rPr>
              <a:t>Extended SOA (</a:t>
            </a:r>
            <a:r>
              <a:rPr lang="en-GB" sz="2800" dirty="0" err="1">
                <a:effectLst>
                  <a:outerShdw blurRad="38100" dist="38100" dir="2700000" algn="tl">
                    <a:srgbClr val="DDDDDD"/>
                  </a:outerShdw>
                </a:effectLst>
                <a:latin typeface="+mj-lt"/>
                <a:ea typeface="ＭＳ Ｐゴシック" charset="0"/>
                <a:cs typeface="ＭＳ Ｐゴシック" charset="0"/>
              </a:rPr>
              <a:t>xSOA</a:t>
            </a:r>
            <a:r>
              <a:rPr lang="en-GB" sz="2800" dirty="0">
                <a:effectLst>
                  <a:outerShdw blurRad="38100" dist="38100" dir="2700000" algn="tl">
                    <a:srgbClr val="DDDDDD"/>
                  </a:outerShdw>
                </a:effectLst>
                <a:latin typeface="+mj-lt"/>
                <a:ea typeface="ＭＳ Ｐゴシック" charset="0"/>
                <a:cs typeface="ＭＳ Ｐゴシック" charset="0"/>
              </a:rPr>
              <a:t>)</a:t>
            </a:r>
          </a:p>
        </p:txBody>
      </p:sp>
      <p:sp>
        <p:nvSpPr>
          <p:cNvPr id="102402" name="Oval 3"/>
          <p:cNvSpPr>
            <a:spLocks noChangeArrowheads="1"/>
          </p:cNvSpPr>
          <p:nvPr/>
        </p:nvSpPr>
        <p:spPr bwMode="auto">
          <a:xfrm>
            <a:off x="622300" y="952500"/>
            <a:ext cx="8281988" cy="5637213"/>
          </a:xfrm>
          <a:prstGeom prst="ellipse">
            <a:avLst/>
          </a:prstGeom>
          <a:solidFill>
            <a:srgbClr val="D1D4F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solidFill>
                <a:srgbClr val="000080"/>
              </a:solidFill>
              <a:latin typeface="Arial" charset="0"/>
            </a:endParaRPr>
          </a:p>
        </p:txBody>
      </p:sp>
      <p:sp>
        <p:nvSpPr>
          <p:cNvPr id="37893" name="Freeform 6"/>
          <p:cNvSpPr>
            <a:spLocks/>
          </p:cNvSpPr>
          <p:nvPr/>
        </p:nvSpPr>
        <p:spPr bwMode="auto">
          <a:xfrm>
            <a:off x="5053013" y="3038475"/>
            <a:ext cx="925512" cy="1601788"/>
          </a:xfrm>
          <a:custGeom>
            <a:avLst/>
            <a:gdLst>
              <a:gd name="T0" fmla="*/ 2147483647 w 558"/>
              <a:gd name="T1" fmla="*/ 0 h 981"/>
              <a:gd name="T2" fmla="*/ 2147483647 w 558"/>
              <a:gd name="T3" fmla="*/ 2147483647 h 981"/>
              <a:gd name="T4" fmla="*/ 2147483647 w 558"/>
              <a:gd name="T5" fmla="*/ 2147483647 h 981"/>
              <a:gd name="T6" fmla="*/ 0 w 558"/>
              <a:gd name="T7" fmla="*/ 2147483647 h 981"/>
              <a:gd name="T8" fmla="*/ 2147483647 w 558"/>
              <a:gd name="T9" fmla="*/ 0 h 981"/>
              <a:gd name="T10" fmla="*/ 0 60000 65536"/>
              <a:gd name="T11" fmla="*/ 0 60000 65536"/>
              <a:gd name="T12" fmla="*/ 0 60000 65536"/>
              <a:gd name="T13" fmla="*/ 0 60000 65536"/>
              <a:gd name="T14" fmla="*/ 0 60000 65536"/>
              <a:gd name="T15" fmla="*/ 0 w 558"/>
              <a:gd name="T16" fmla="*/ 0 h 981"/>
              <a:gd name="T17" fmla="*/ 558 w 558"/>
              <a:gd name="T18" fmla="*/ 981 h 981"/>
            </a:gdLst>
            <a:ahLst/>
            <a:cxnLst>
              <a:cxn ang="T10">
                <a:pos x="T0" y="T1"/>
              </a:cxn>
              <a:cxn ang="T11">
                <a:pos x="T2" y="T3"/>
              </a:cxn>
              <a:cxn ang="T12">
                <a:pos x="T4" y="T5"/>
              </a:cxn>
              <a:cxn ang="T13">
                <a:pos x="T6" y="T7"/>
              </a:cxn>
              <a:cxn ang="T14">
                <a:pos x="T8" y="T9"/>
              </a:cxn>
            </a:cxnLst>
            <a:rect l="T15" t="T16" r="T17" b="T18"/>
            <a:pathLst>
              <a:path w="558" h="981">
                <a:moveTo>
                  <a:pt x="217" y="0"/>
                </a:moveTo>
                <a:lnTo>
                  <a:pt x="558" y="367"/>
                </a:lnTo>
                <a:lnTo>
                  <a:pt x="222" y="981"/>
                </a:lnTo>
                <a:lnTo>
                  <a:pt x="0" y="345"/>
                </a:lnTo>
                <a:lnTo>
                  <a:pt x="217" y="0"/>
                </a:lnTo>
                <a:close/>
              </a:path>
            </a:pathLst>
          </a:custGeom>
          <a:solidFill>
            <a:srgbClr val="FFD267"/>
          </a:solidFill>
          <a:ln>
            <a:noFill/>
          </a:ln>
          <a:extLst/>
        </p:spPr>
        <p:txBody>
          <a:bodyPr/>
          <a:lstStyle/>
          <a:p>
            <a:pPr>
              <a:defRPr/>
            </a:pPr>
            <a:endParaRPr lang="en-US">
              <a:solidFill>
                <a:schemeClr val="tx1">
                  <a:lumMod val="95000"/>
                  <a:lumOff val="5000"/>
                </a:schemeClr>
              </a:solidFill>
              <a:latin typeface="Calibri"/>
              <a:cs typeface="Calibri"/>
            </a:endParaRPr>
          </a:p>
        </p:txBody>
      </p:sp>
      <p:sp>
        <p:nvSpPr>
          <p:cNvPr id="37894" name="Freeform 7"/>
          <p:cNvSpPr>
            <a:spLocks/>
          </p:cNvSpPr>
          <p:nvPr/>
        </p:nvSpPr>
        <p:spPr bwMode="auto">
          <a:xfrm>
            <a:off x="4540250" y="2114550"/>
            <a:ext cx="869950" cy="1482725"/>
          </a:xfrm>
          <a:custGeom>
            <a:avLst/>
            <a:gdLst>
              <a:gd name="T0" fmla="*/ 0 w 525"/>
              <a:gd name="T1" fmla="*/ 0 h 909"/>
              <a:gd name="T2" fmla="*/ 2147483647 w 525"/>
              <a:gd name="T3" fmla="*/ 2147483647 h 909"/>
              <a:gd name="T4" fmla="*/ 2147483647 w 525"/>
              <a:gd name="T5" fmla="*/ 2147483647 h 909"/>
              <a:gd name="T6" fmla="*/ 2147483647 w 525"/>
              <a:gd name="T7" fmla="*/ 2147483647 h 909"/>
              <a:gd name="T8" fmla="*/ 0 w 525"/>
              <a:gd name="T9" fmla="*/ 0 h 909"/>
              <a:gd name="T10" fmla="*/ 0 60000 65536"/>
              <a:gd name="T11" fmla="*/ 0 60000 65536"/>
              <a:gd name="T12" fmla="*/ 0 60000 65536"/>
              <a:gd name="T13" fmla="*/ 0 60000 65536"/>
              <a:gd name="T14" fmla="*/ 0 60000 65536"/>
              <a:gd name="T15" fmla="*/ 0 w 525"/>
              <a:gd name="T16" fmla="*/ 0 h 909"/>
              <a:gd name="T17" fmla="*/ 525 w 525"/>
              <a:gd name="T18" fmla="*/ 909 h 909"/>
            </a:gdLst>
            <a:ahLst/>
            <a:cxnLst>
              <a:cxn ang="T10">
                <a:pos x="T0" y="T1"/>
              </a:cxn>
              <a:cxn ang="T11">
                <a:pos x="T2" y="T3"/>
              </a:cxn>
              <a:cxn ang="T12">
                <a:pos x="T4" y="T5"/>
              </a:cxn>
              <a:cxn ang="T13">
                <a:pos x="T6" y="T7"/>
              </a:cxn>
              <a:cxn ang="T14">
                <a:pos x="T8" y="T9"/>
              </a:cxn>
            </a:cxnLst>
            <a:rect l="T15" t="T16" r="T17" b="T18"/>
            <a:pathLst>
              <a:path w="525" h="909">
                <a:moveTo>
                  <a:pt x="0" y="0"/>
                </a:moveTo>
                <a:lnTo>
                  <a:pt x="525" y="565"/>
                </a:lnTo>
                <a:lnTo>
                  <a:pt x="307" y="909"/>
                </a:lnTo>
                <a:lnTo>
                  <a:pt x="3" y="12"/>
                </a:lnTo>
                <a:lnTo>
                  <a:pt x="0" y="0"/>
                </a:lnTo>
                <a:close/>
              </a:path>
            </a:pathLst>
          </a:custGeom>
          <a:solidFill>
            <a:srgbClr val="F9FE82"/>
          </a:solidFill>
          <a:ln>
            <a:noFill/>
          </a:ln>
          <a:extLst/>
        </p:spPr>
        <p:txBody>
          <a:bodyPr/>
          <a:lstStyle/>
          <a:p>
            <a:pPr>
              <a:defRPr/>
            </a:pPr>
            <a:endParaRPr lang="en-US">
              <a:solidFill>
                <a:schemeClr val="tx1">
                  <a:lumMod val="95000"/>
                  <a:lumOff val="5000"/>
                </a:schemeClr>
              </a:solidFill>
              <a:latin typeface="Calibri"/>
              <a:cs typeface="Calibri"/>
            </a:endParaRPr>
          </a:p>
        </p:txBody>
      </p:sp>
      <p:sp>
        <p:nvSpPr>
          <p:cNvPr id="37895" name="AutoShape 8"/>
          <p:cNvSpPr>
            <a:spLocks noChangeArrowheads="1"/>
          </p:cNvSpPr>
          <p:nvPr/>
        </p:nvSpPr>
        <p:spPr bwMode="auto">
          <a:xfrm rot="519210">
            <a:off x="2517775" y="2074863"/>
            <a:ext cx="3513138" cy="3289300"/>
          </a:xfrm>
          <a:prstGeom prst="triangle">
            <a:avLst>
              <a:gd name="adj" fmla="val 50000"/>
            </a:avLst>
          </a:prstGeom>
          <a:solidFill>
            <a:srgbClr val="D9D9D9"/>
          </a:solidFill>
          <a:ln w="9525">
            <a:solidFill>
              <a:schemeClr val="tx1"/>
            </a:solidFill>
            <a:miter lim="800000"/>
            <a:headEnd/>
            <a:tailEnd/>
          </a:ln>
        </p:spPr>
        <p:txBody>
          <a:bodyPr wrap="none" anchor="ctr"/>
          <a:lstStyle/>
          <a:p>
            <a:pPr>
              <a:defRPr/>
            </a:pPr>
            <a:endParaRPr lang="en-US">
              <a:solidFill>
                <a:schemeClr val="tx1">
                  <a:lumMod val="95000"/>
                  <a:lumOff val="5000"/>
                </a:schemeClr>
              </a:solidFill>
              <a:latin typeface="Calibri"/>
              <a:cs typeface="Calibri"/>
            </a:endParaRPr>
          </a:p>
        </p:txBody>
      </p:sp>
      <p:sp>
        <p:nvSpPr>
          <p:cNvPr id="37896" name="AutoShape 9"/>
          <p:cNvSpPr>
            <a:spLocks noChangeArrowheads="1"/>
          </p:cNvSpPr>
          <p:nvPr/>
        </p:nvSpPr>
        <p:spPr bwMode="auto">
          <a:xfrm rot="519210">
            <a:off x="3071813" y="2106613"/>
            <a:ext cx="2543175" cy="2354262"/>
          </a:xfrm>
          <a:prstGeom prst="triangle">
            <a:avLst>
              <a:gd name="adj" fmla="val 50000"/>
            </a:avLst>
          </a:prstGeom>
          <a:solidFill>
            <a:srgbClr val="FFD267"/>
          </a:solidFill>
          <a:ln w="12700">
            <a:solidFill>
              <a:schemeClr val="tx1"/>
            </a:solidFill>
            <a:miter lim="800000"/>
            <a:headEnd/>
            <a:tailEnd/>
          </a:ln>
        </p:spPr>
        <p:txBody>
          <a:bodyPr wrap="none" anchor="ctr"/>
          <a:lstStyle/>
          <a:p>
            <a:pPr>
              <a:defRPr/>
            </a:pPr>
            <a:endParaRPr lang="en-US">
              <a:solidFill>
                <a:schemeClr val="tx1">
                  <a:lumMod val="95000"/>
                  <a:lumOff val="5000"/>
                </a:schemeClr>
              </a:solidFill>
              <a:latin typeface="Calibri"/>
              <a:cs typeface="Calibri"/>
            </a:endParaRPr>
          </a:p>
        </p:txBody>
      </p:sp>
      <p:sp>
        <p:nvSpPr>
          <p:cNvPr id="37897" name="AutoShape 10"/>
          <p:cNvSpPr>
            <a:spLocks noChangeArrowheads="1"/>
          </p:cNvSpPr>
          <p:nvPr/>
        </p:nvSpPr>
        <p:spPr bwMode="auto">
          <a:xfrm rot="519210">
            <a:off x="3659188" y="2101850"/>
            <a:ext cx="1512887" cy="1397000"/>
          </a:xfrm>
          <a:prstGeom prst="triangle">
            <a:avLst>
              <a:gd name="adj" fmla="val 50000"/>
            </a:avLst>
          </a:prstGeom>
          <a:solidFill>
            <a:srgbClr val="F9FE82"/>
          </a:solidFill>
          <a:ln w="9525">
            <a:solidFill>
              <a:schemeClr val="tx1"/>
            </a:solidFill>
            <a:miter lim="800000"/>
            <a:headEnd/>
            <a:tailEnd/>
          </a:ln>
        </p:spPr>
        <p:txBody>
          <a:bodyPr wrap="none" anchor="ctr"/>
          <a:lstStyle/>
          <a:p>
            <a:pPr>
              <a:defRPr/>
            </a:pPr>
            <a:endParaRPr lang="en-US">
              <a:solidFill>
                <a:schemeClr val="tx1">
                  <a:lumMod val="95000"/>
                  <a:lumOff val="5000"/>
                </a:schemeClr>
              </a:solidFill>
              <a:latin typeface="Calibri"/>
              <a:cs typeface="Calibri"/>
            </a:endParaRPr>
          </a:p>
        </p:txBody>
      </p:sp>
      <p:sp>
        <p:nvSpPr>
          <p:cNvPr id="37898" name="Freeform 11"/>
          <p:cNvSpPr>
            <a:spLocks/>
          </p:cNvSpPr>
          <p:nvPr/>
        </p:nvSpPr>
        <p:spPr bwMode="auto">
          <a:xfrm>
            <a:off x="5422900" y="3638550"/>
            <a:ext cx="1089025" cy="1962150"/>
          </a:xfrm>
          <a:custGeom>
            <a:avLst/>
            <a:gdLst>
              <a:gd name="T0" fmla="*/ 2147483647 w 657"/>
              <a:gd name="T1" fmla="*/ 0 h 1203"/>
              <a:gd name="T2" fmla="*/ 2147483647 w 657"/>
              <a:gd name="T3" fmla="*/ 2147483647 h 1203"/>
              <a:gd name="T4" fmla="*/ 2147483647 w 657"/>
              <a:gd name="T5" fmla="*/ 2147483647 h 1203"/>
              <a:gd name="T6" fmla="*/ 0 w 657"/>
              <a:gd name="T7" fmla="*/ 2147483647 h 1203"/>
              <a:gd name="T8" fmla="*/ 2147483647 w 657"/>
              <a:gd name="T9" fmla="*/ 0 h 1203"/>
              <a:gd name="T10" fmla="*/ 0 60000 65536"/>
              <a:gd name="T11" fmla="*/ 0 60000 65536"/>
              <a:gd name="T12" fmla="*/ 0 60000 65536"/>
              <a:gd name="T13" fmla="*/ 0 60000 65536"/>
              <a:gd name="T14" fmla="*/ 0 60000 65536"/>
              <a:gd name="T15" fmla="*/ 0 w 657"/>
              <a:gd name="T16" fmla="*/ 0 h 1203"/>
              <a:gd name="T17" fmla="*/ 657 w 657"/>
              <a:gd name="T18" fmla="*/ 1203 h 1203"/>
            </a:gdLst>
            <a:ahLst/>
            <a:cxnLst>
              <a:cxn ang="T10">
                <a:pos x="T0" y="T1"/>
              </a:cxn>
              <a:cxn ang="T11">
                <a:pos x="T2" y="T3"/>
              </a:cxn>
              <a:cxn ang="T12">
                <a:pos x="T4" y="T5"/>
              </a:cxn>
              <a:cxn ang="T13">
                <a:pos x="T6" y="T7"/>
              </a:cxn>
              <a:cxn ang="T14">
                <a:pos x="T8" y="T9"/>
              </a:cxn>
            </a:cxnLst>
            <a:rect l="T15" t="T16" r="T17" b="T18"/>
            <a:pathLst>
              <a:path w="657" h="1203">
                <a:moveTo>
                  <a:pt x="335" y="0"/>
                </a:moveTo>
                <a:lnTo>
                  <a:pt x="657" y="348"/>
                </a:lnTo>
                <a:lnTo>
                  <a:pt x="206" y="1203"/>
                </a:lnTo>
                <a:lnTo>
                  <a:pt x="0" y="615"/>
                </a:lnTo>
                <a:lnTo>
                  <a:pt x="335" y="0"/>
                </a:lnTo>
                <a:close/>
              </a:path>
            </a:pathLst>
          </a:custGeom>
          <a:solidFill>
            <a:srgbClr val="D9D9D9"/>
          </a:solidFill>
          <a:ln>
            <a:noFill/>
          </a:ln>
          <a:extLst/>
        </p:spPr>
        <p:txBody>
          <a:bodyPr/>
          <a:lstStyle/>
          <a:p>
            <a:pPr>
              <a:defRPr/>
            </a:pPr>
            <a:endParaRPr lang="en-US">
              <a:solidFill>
                <a:schemeClr val="tx1">
                  <a:lumMod val="95000"/>
                  <a:lumOff val="5000"/>
                </a:schemeClr>
              </a:solidFill>
              <a:latin typeface="Calibri"/>
              <a:cs typeface="Calibri"/>
            </a:endParaRPr>
          </a:p>
        </p:txBody>
      </p:sp>
      <p:sp>
        <p:nvSpPr>
          <p:cNvPr id="37899" name="Line 12"/>
          <p:cNvSpPr>
            <a:spLocks noChangeShapeType="1"/>
          </p:cNvSpPr>
          <p:nvPr/>
        </p:nvSpPr>
        <p:spPr bwMode="auto">
          <a:xfrm>
            <a:off x="4525963" y="2095500"/>
            <a:ext cx="1990725" cy="2114550"/>
          </a:xfrm>
          <a:prstGeom prst="line">
            <a:avLst/>
          </a:prstGeom>
          <a:noFill/>
          <a:ln w="19050">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sp>
        <p:nvSpPr>
          <p:cNvPr id="37900" name="Line 13"/>
          <p:cNvSpPr>
            <a:spLocks noChangeShapeType="1"/>
          </p:cNvSpPr>
          <p:nvPr/>
        </p:nvSpPr>
        <p:spPr bwMode="auto">
          <a:xfrm flipH="1">
            <a:off x="5754688" y="4197350"/>
            <a:ext cx="757237" cy="1412875"/>
          </a:xfrm>
          <a:prstGeom prst="line">
            <a:avLst/>
          </a:prstGeom>
          <a:noFill/>
          <a:ln w="19050">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sp>
        <p:nvSpPr>
          <p:cNvPr id="37901" name="Line 14"/>
          <p:cNvSpPr>
            <a:spLocks noChangeShapeType="1"/>
          </p:cNvSpPr>
          <p:nvPr/>
        </p:nvSpPr>
        <p:spPr bwMode="auto">
          <a:xfrm flipV="1">
            <a:off x="5426075" y="3640138"/>
            <a:ext cx="547688" cy="1003300"/>
          </a:xfrm>
          <a:prstGeom prst="line">
            <a:avLst/>
          </a:prstGeom>
          <a:noFill/>
          <a:ln w="19050">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sp>
        <p:nvSpPr>
          <p:cNvPr id="37902" name="Line 15"/>
          <p:cNvSpPr>
            <a:spLocks noChangeShapeType="1"/>
          </p:cNvSpPr>
          <p:nvPr/>
        </p:nvSpPr>
        <p:spPr bwMode="auto">
          <a:xfrm flipV="1">
            <a:off x="5049838" y="3036888"/>
            <a:ext cx="357187" cy="571500"/>
          </a:xfrm>
          <a:prstGeom prst="line">
            <a:avLst/>
          </a:prstGeom>
          <a:noFill/>
          <a:ln w="19050">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sp>
        <p:nvSpPr>
          <p:cNvPr id="37903" name="Oval 16"/>
          <p:cNvSpPr>
            <a:spLocks noChangeArrowheads="1"/>
          </p:cNvSpPr>
          <p:nvPr/>
        </p:nvSpPr>
        <p:spPr bwMode="auto">
          <a:xfrm rot="274373">
            <a:off x="2962275" y="4694238"/>
            <a:ext cx="906463" cy="533400"/>
          </a:xfrm>
          <a:prstGeom prst="ellipse">
            <a:avLst/>
          </a:prstGeom>
          <a:noFill/>
          <a:ln w="9525">
            <a:solidFill>
              <a:schemeClr val="tx1"/>
            </a:solidFill>
            <a:round/>
            <a:headEnd/>
            <a:tailEn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37904" name="Oval 17"/>
          <p:cNvSpPr>
            <a:spLocks noChangeArrowheads="1"/>
          </p:cNvSpPr>
          <p:nvPr/>
        </p:nvSpPr>
        <p:spPr bwMode="auto">
          <a:xfrm rot="361856">
            <a:off x="3970338" y="4921250"/>
            <a:ext cx="1336675" cy="471488"/>
          </a:xfrm>
          <a:prstGeom prst="ellipse">
            <a:avLst/>
          </a:prstGeom>
          <a:noFill/>
          <a:ln w="9525">
            <a:solidFill>
              <a:schemeClr val="tx1"/>
            </a:solidFill>
            <a:round/>
            <a:headEnd/>
            <a:tailEn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766994" name="Text Box 18"/>
          <p:cNvSpPr txBox="1">
            <a:spLocks noChangeArrowheads="1"/>
          </p:cNvSpPr>
          <p:nvPr/>
        </p:nvSpPr>
        <p:spPr bwMode="auto">
          <a:xfrm rot="530155">
            <a:off x="3871913" y="3511550"/>
            <a:ext cx="1127125" cy="244475"/>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US" sz="1000" b="1" i="1" smtClean="0">
                <a:solidFill>
                  <a:srgbClr val="0D0D0D"/>
                </a:solidFill>
                <a:latin typeface="Calibri" charset="0"/>
                <a:cs typeface="Calibri" charset="0"/>
              </a:rPr>
              <a:t>Composition</a:t>
            </a:r>
            <a:endParaRPr lang="en-US" sz="1000" b="1" i="1" smtClean="0">
              <a:solidFill>
                <a:srgbClr val="0D0D0D"/>
              </a:solidFill>
              <a:effectLst>
                <a:outerShdw blurRad="38100" dist="38100" dir="2700000" algn="tl">
                  <a:srgbClr val="DDDDDD"/>
                </a:outerShdw>
              </a:effectLst>
              <a:latin typeface="Calibri" charset="0"/>
              <a:cs typeface="Calibri" charset="0"/>
            </a:endParaRPr>
          </a:p>
        </p:txBody>
      </p:sp>
      <p:sp>
        <p:nvSpPr>
          <p:cNvPr id="766995" name="Text Box 19"/>
          <p:cNvSpPr txBox="1">
            <a:spLocks noChangeArrowheads="1"/>
          </p:cNvSpPr>
          <p:nvPr/>
        </p:nvSpPr>
        <p:spPr bwMode="auto">
          <a:xfrm rot="535638">
            <a:off x="2940050" y="4346575"/>
            <a:ext cx="2405063" cy="366713"/>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US" sz="1000" b="1" i="1" smtClean="0">
                <a:solidFill>
                  <a:srgbClr val="0D0D0D"/>
                </a:solidFill>
                <a:latin typeface="Calibri" charset="0"/>
                <a:cs typeface="Calibri" charset="0"/>
              </a:rPr>
              <a:t>                         Foundation</a:t>
            </a:r>
          </a:p>
          <a:p>
            <a:pPr>
              <a:defRPr/>
            </a:pPr>
            <a:r>
              <a:rPr lang="en-US" sz="800" i="1" smtClean="0">
                <a:solidFill>
                  <a:srgbClr val="0D0D0D"/>
                </a:solidFill>
                <a:effectLst>
                  <a:outerShdw blurRad="38100" dist="38100" dir="2700000" algn="tl">
                    <a:srgbClr val="DDDDDD"/>
                  </a:outerShdw>
                </a:effectLst>
                <a:latin typeface="Calibri" charset="0"/>
                <a:cs typeface="Calibri" charset="0"/>
              </a:rPr>
              <a:t>(Architecture, Description &amp; basic operations)</a:t>
            </a:r>
          </a:p>
        </p:txBody>
      </p:sp>
      <p:sp>
        <p:nvSpPr>
          <p:cNvPr id="37907" name="Text Box 20"/>
          <p:cNvSpPr txBox="1">
            <a:spLocks noChangeArrowheads="1"/>
          </p:cNvSpPr>
          <p:nvPr/>
        </p:nvSpPr>
        <p:spPr bwMode="auto">
          <a:xfrm rot="447459">
            <a:off x="2995613" y="4733925"/>
            <a:ext cx="904875" cy="508000"/>
          </a:xfrm>
          <a:prstGeom prst="rect">
            <a:avLst/>
          </a:prstGeom>
          <a:noFill/>
          <a:ln>
            <a:noFill/>
          </a:ln>
          <a:extLst/>
        </p:spPr>
        <p:txBody>
          <a:bodyPr>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 Capability</a:t>
            </a:r>
          </a:p>
          <a:p>
            <a:pPr>
              <a:defRPr/>
            </a:pPr>
            <a:r>
              <a:rPr lang="en-US" sz="900" smtClean="0">
                <a:solidFill>
                  <a:schemeClr val="tx1">
                    <a:lumMod val="95000"/>
                    <a:lumOff val="5000"/>
                  </a:schemeClr>
                </a:solidFill>
                <a:latin typeface="Calibri"/>
                <a:cs typeface="Calibri"/>
              </a:rPr>
              <a:t> Interface</a:t>
            </a:r>
          </a:p>
          <a:p>
            <a:pPr>
              <a:defRPr/>
            </a:pPr>
            <a:r>
              <a:rPr lang="en-US" sz="900" smtClean="0">
                <a:solidFill>
                  <a:schemeClr val="tx1">
                    <a:lumMod val="95000"/>
                    <a:lumOff val="5000"/>
                  </a:schemeClr>
                </a:solidFill>
                <a:latin typeface="Calibri"/>
                <a:cs typeface="Calibri"/>
              </a:rPr>
              <a:t> Behaviour</a:t>
            </a:r>
          </a:p>
        </p:txBody>
      </p:sp>
      <p:sp>
        <p:nvSpPr>
          <p:cNvPr id="37908" name="Oval 21"/>
          <p:cNvSpPr>
            <a:spLocks noChangeArrowheads="1"/>
          </p:cNvSpPr>
          <p:nvPr/>
        </p:nvSpPr>
        <p:spPr bwMode="auto">
          <a:xfrm rot="431518">
            <a:off x="4141788" y="4745038"/>
            <a:ext cx="1111250" cy="160337"/>
          </a:xfrm>
          <a:prstGeom prst="ellipse">
            <a:avLst/>
          </a:prstGeom>
          <a:noFill/>
          <a:ln w="9525">
            <a:solidFill>
              <a:schemeClr val="tx1"/>
            </a:solidFill>
            <a:round/>
            <a:headEnd/>
            <a:tailEn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37909" name="Text Box 22"/>
          <p:cNvSpPr txBox="1">
            <a:spLocks noChangeArrowheads="1"/>
          </p:cNvSpPr>
          <p:nvPr/>
        </p:nvSpPr>
        <p:spPr bwMode="auto">
          <a:xfrm rot="367878">
            <a:off x="4195763" y="4719638"/>
            <a:ext cx="884237" cy="688975"/>
          </a:xfrm>
          <a:prstGeom prst="rect">
            <a:avLst/>
          </a:prstGeom>
          <a:noFill/>
          <a:ln>
            <a:noFill/>
          </a:ln>
          <a:extLst/>
        </p:spPr>
        <p:txBody>
          <a:bodyPr>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 Publication</a:t>
            </a:r>
          </a:p>
          <a:p>
            <a:pPr>
              <a:lnSpc>
                <a:spcPct val="30000"/>
              </a:lnSpc>
              <a:defRPr/>
            </a:pPr>
            <a:endParaRPr lang="en-US" sz="900" smtClean="0">
              <a:solidFill>
                <a:schemeClr val="tx1">
                  <a:lumMod val="95000"/>
                  <a:lumOff val="5000"/>
                </a:schemeClr>
              </a:solidFill>
              <a:latin typeface="Calibri"/>
              <a:cs typeface="Calibri"/>
            </a:endParaRPr>
          </a:p>
          <a:p>
            <a:pPr>
              <a:defRPr/>
            </a:pPr>
            <a:r>
              <a:rPr lang="en-US" sz="900" smtClean="0">
                <a:solidFill>
                  <a:schemeClr val="tx1">
                    <a:lumMod val="95000"/>
                    <a:lumOff val="5000"/>
                  </a:schemeClr>
                </a:solidFill>
                <a:latin typeface="Calibri"/>
                <a:cs typeface="Calibri"/>
              </a:rPr>
              <a:t> Discovery</a:t>
            </a:r>
          </a:p>
          <a:p>
            <a:pPr>
              <a:defRPr/>
            </a:pPr>
            <a:r>
              <a:rPr lang="en-US" sz="900" smtClean="0">
                <a:solidFill>
                  <a:schemeClr val="tx1">
                    <a:lumMod val="95000"/>
                    <a:lumOff val="5000"/>
                  </a:schemeClr>
                </a:solidFill>
                <a:latin typeface="Calibri"/>
                <a:cs typeface="Calibri"/>
              </a:rPr>
              <a:t> Selection</a:t>
            </a:r>
          </a:p>
          <a:p>
            <a:pPr>
              <a:defRPr/>
            </a:pPr>
            <a:r>
              <a:rPr lang="en-US" sz="900" smtClean="0">
                <a:solidFill>
                  <a:schemeClr val="tx1">
                    <a:lumMod val="95000"/>
                    <a:lumOff val="5000"/>
                  </a:schemeClr>
                </a:solidFill>
                <a:latin typeface="Calibri"/>
                <a:cs typeface="Calibri"/>
              </a:rPr>
              <a:t> Binding</a:t>
            </a:r>
          </a:p>
        </p:txBody>
      </p:sp>
      <p:sp>
        <p:nvSpPr>
          <p:cNvPr id="37910" name="Text Box 23"/>
          <p:cNvSpPr txBox="1">
            <a:spLocks noChangeArrowheads="1"/>
          </p:cNvSpPr>
          <p:nvPr/>
        </p:nvSpPr>
        <p:spPr bwMode="auto">
          <a:xfrm>
            <a:off x="1981200" y="3657600"/>
            <a:ext cx="966788" cy="230188"/>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b="1" smtClean="0">
                <a:solidFill>
                  <a:schemeClr val="tx1">
                    <a:lumMod val="95000"/>
                    <a:lumOff val="5000"/>
                  </a:schemeClr>
                </a:solidFill>
                <a:latin typeface="Calibri"/>
                <a:cs typeface="Calibri"/>
              </a:rPr>
              <a:t>Service provider</a:t>
            </a:r>
          </a:p>
        </p:txBody>
      </p:sp>
      <p:cxnSp>
        <p:nvCxnSpPr>
          <p:cNvPr id="102421" name="AutoShape 24"/>
          <p:cNvCxnSpPr>
            <a:cxnSpLocks noChangeShapeType="1"/>
          </p:cNvCxnSpPr>
          <p:nvPr/>
        </p:nvCxnSpPr>
        <p:spPr bwMode="auto">
          <a:xfrm rot="10800000">
            <a:off x="2414588" y="3906838"/>
            <a:ext cx="1625600" cy="86995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02422" name="AutoShape 25"/>
          <p:cNvCxnSpPr>
            <a:cxnSpLocks noChangeShapeType="1"/>
          </p:cNvCxnSpPr>
          <p:nvPr/>
        </p:nvCxnSpPr>
        <p:spPr bwMode="auto">
          <a:xfrm rot="10800000">
            <a:off x="2414588" y="3906838"/>
            <a:ext cx="442912" cy="1039812"/>
          </a:xfrm>
          <a:prstGeom prst="straightConnector1">
            <a:avLst/>
          </a:prstGeom>
          <a:noFill/>
          <a:ln w="9525">
            <a:solidFill>
              <a:schemeClr val="tx1"/>
            </a:solidFill>
            <a:prstDash val="dash"/>
            <a:round/>
            <a:headEnd type="triangle" w="med" len="med"/>
            <a:tailEnd/>
          </a:ln>
          <a:extLst>
            <a:ext uri="{909E8E84-426E-40dd-AFC4-6F175D3DCCD1}">
              <a14:hiddenFill xmlns:a14="http://schemas.microsoft.com/office/drawing/2010/main">
                <a:noFill/>
              </a14:hiddenFill>
            </a:ext>
          </a:extLst>
        </p:spPr>
      </p:cxnSp>
      <p:sp>
        <p:nvSpPr>
          <p:cNvPr id="37913" name="Text Box 26"/>
          <p:cNvSpPr txBox="1">
            <a:spLocks noChangeArrowheads="1"/>
          </p:cNvSpPr>
          <p:nvPr/>
        </p:nvSpPr>
        <p:spPr bwMode="auto">
          <a:xfrm>
            <a:off x="2681288" y="5540375"/>
            <a:ext cx="819150" cy="230188"/>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b="1" smtClean="0">
                <a:solidFill>
                  <a:schemeClr val="tx1">
                    <a:lumMod val="95000"/>
                    <a:lumOff val="5000"/>
                  </a:schemeClr>
                </a:solidFill>
                <a:latin typeface="Calibri"/>
                <a:cs typeface="Calibri"/>
              </a:rPr>
              <a:t>Service client</a:t>
            </a:r>
          </a:p>
        </p:txBody>
      </p:sp>
      <p:cxnSp>
        <p:nvCxnSpPr>
          <p:cNvPr id="102424" name="AutoShape 27"/>
          <p:cNvCxnSpPr>
            <a:cxnSpLocks noChangeShapeType="1"/>
            <a:stCxn id="37904" idx="4"/>
            <a:endCxn id="37913" idx="0"/>
          </p:cNvCxnSpPr>
          <p:nvPr/>
        </p:nvCxnSpPr>
        <p:spPr bwMode="auto">
          <a:xfrm flipH="1">
            <a:off x="3090863" y="5391150"/>
            <a:ext cx="1522412" cy="149225"/>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02425" name="AutoShape 28"/>
          <p:cNvCxnSpPr>
            <a:cxnSpLocks noChangeShapeType="1"/>
            <a:stCxn id="37913" idx="0"/>
            <a:endCxn id="37903" idx="3"/>
          </p:cNvCxnSpPr>
          <p:nvPr/>
        </p:nvCxnSpPr>
        <p:spPr bwMode="auto">
          <a:xfrm flipH="1" flipV="1">
            <a:off x="3081338" y="5122863"/>
            <a:ext cx="9525" cy="417512"/>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02426" name="AutoShape 29"/>
          <p:cNvCxnSpPr>
            <a:cxnSpLocks noChangeShapeType="1"/>
            <a:stCxn id="37934" idx="0"/>
            <a:endCxn id="37903" idx="5"/>
          </p:cNvCxnSpPr>
          <p:nvPr/>
        </p:nvCxnSpPr>
        <p:spPr bwMode="auto">
          <a:xfrm flipH="1" flipV="1">
            <a:off x="3719513" y="5175250"/>
            <a:ext cx="2017712" cy="842963"/>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102427" name="AutoShape 30"/>
          <p:cNvCxnSpPr>
            <a:cxnSpLocks noChangeShapeType="1"/>
            <a:stCxn id="37934" idx="0"/>
            <a:endCxn id="37904" idx="5"/>
          </p:cNvCxnSpPr>
          <p:nvPr/>
        </p:nvCxnSpPr>
        <p:spPr bwMode="auto">
          <a:xfrm flipH="1" flipV="1">
            <a:off x="5091113" y="5372100"/>
            <a:ext cx="646112" cy="646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28" name="AutoShape 31"/>
          <p:cNvCxnSpPr>
            <a:cxnSpLocks noChangeShapeType="1"/>
            <a:stCxn id="37934" idx="0"/>
            <a:endCxn id="37936" idx="6"/>
          </p:cNvCxnSpPr>
          <p:nvPr/>
        </p:nvCxnSpPr>
        <p:spPr bwMode="auto">
          <a:xfrm flipH="1" flipV="1">
            <a:off x="4895850" y="4140200"/>
            <a:ext cx="841375" cy="18780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02429" name="Group 32"/>
          <p:cNvGrpSpPr>
            <a:grpSpLocks/>
          </p:cNvGrpSpPr>
          <p:nvPr/>
        </p:nvGrpSpPr>
        <p:grpSpPr bwMode="auto">
          <a:xfrm>
            <a:off x="63500" y="5473700"/>
            <a:ext cx="1268413" cy="1074738"/>
            <a:chOff x="1188" y="1413"/>
            <a:chExt cx="765" cy="659"/>
          </a:xfrm>
        </p:grpSpPr>
        <p:sp>
          <p:nvSpPr>
            <p:cNvPr id="102470" name="Text Box 33"/>
            <p:cNvSpPr txBox="1">
              <a:spLocks noChangeArrowheads="1"/>
            </p:cNvSpPr>
            <p:nvPr/>
          </p:nvSpPr>
          <p:spPr bwMode="auto">
            <a:xfrm>
              <a:off x="1188" y="1546"/>
              <a:ext cx="35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800">
                  <a:solidFill>
                    <a:srgbClr val="000080"/>
                  </a:solidFill>
                  <a:latin typeface="Arial" charset="0"/>
                </a:rPr>
                <a:t>performs</a:t>
              </a:r>
            </a:p>
          </p:txBody>
        </p:sp>
        <p:sp>
          <p:nvSpPr>
            <p:cNvPr id="102471" name="Text Box 34"/>
            <p:cNvSpPr txBox="1">
              <a:spLocks noChangeArrowheads="1"/>
            </p:cNvSpPr>
            <p:nvPr/>
          </p:nvSpPr>
          <p:spPr bwMode="auto">
            <a:xfrm>
              <a:off x="1188" y="1660"/>
              <a:ext cx="37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800">
                  <a:solidFill>
                    <a:srgbClr val="000080"/>
                  </a:solidFill>
                  <a:latin typeface="Arial" charset="0"/>
                </a:rPr>
                <a:t>publishes</a:t>
              </a:r>
            </a:p>
          </p:txBody>
        </p:sp>
        <p:sp>
          <p:nvSpPr>
            <p:cNvPr id="102472" name="Text Box 35"/>
            <p:cNvSpPr txBox="1">
              <a:spLocks noChangeArrowheads="1"/>
            </p:cNvSpPr>
            <p:nvPr/>
          </p:nvSpPr>
          <p:spPr bwMode="auto">
            <a:xfrm>
              <a:off x="1188" y="1776"/>
              <a:ext cx="2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800">
                  <a:solidFill>
                    <a:srgbClr val="000080"/>
                  </a:solidFill>
                  <a:latin typeface="Arial" charset="0"/>
                </a:rPr>
                <a:t>uses</a:t>
              </a:r>
            </a:p>
          </p:txBody>
        </p:sp>
        <p:sp>
          <p:nvSpPr>
            <p:cNvPr id="102473" name="Text Box 36"/>
            <p:cNvSpPr txBox="1">
              <a:spLocks noChangeArrowheads="1"/>
            </p:cNvSpPr>
            <p:nvPr/>
          </p:nvSpPr>
          <p:spPr bwMode="auto">
            <a:xfrm>
              <a:off x="1188" y="1428"/>
              <a:ext cx="47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800" b="1">
                  <a:solidFill>
                    <a:srgbClr val="000080"/>
                  </a:solidFill>
                  <a:latin typeface="Arial" charset="0"/>
                </a:rPr>
                <a:t>Role actions</a:t>
              </a:r>
            </a:p>
          </p:txBody>
        </p:sp>
        <p:sp>
          <p:nvSpPr>
            <p:cNvPr id="102474" name="Line 37"/>
            <p:cNvSpPr>
              <a:spLocks noChangeShapeType="1"/>
            </p:cNvSpPr>
            <p:nvPr/>
          </p:nvSpPr>
          <p:spPr bwMode="auto">
            <a:xfrm>
              <a:off x="1560" y="1611"/>
              <a:ext cx="31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5" name="Line 38"/>
            <p:cNvSpPr>
              <a:spLocks noChangeShapeType="1"/>
            </p:cNvSpPr>
            <p:nvPr/>
          </p:nvSpPr>
          <p:spPr bwMode="auto">
            <a:xfrm>
              <a:off x="1554" y="1731"/>
              <a:ext cx="315"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6" name="Line 39"/>
            <p:cNvSpPr>
              <a:spLocks noChangeShapeType="1"/>
            </p:cNvSpPr>
            <p:nvPr/>
          </p:nvSpPr>
          <p:spPr bwMode="auto">
            <a:xfrm>
              <a:off x="1554" y="1845"/>
              <a:ext cx="315" cy="0"/>
            </a:xfrm>
            <a:prstGeom prst="line">
              <a:avLst/>
            </a:prstGeom>
            <a:noFill/>
            <a:ln w="9525">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477" name="Text Box 40"/>
            <p:cNvSpPr txBox="1">
              <a:spLocks noChangeArrowheads="1"/>
            </p:cNvSpPr>
            <p:nvPr/>
          </p:nvSpPr>
          <p:spPr bwMode="auto">
            <a:xfrm>
              <a:off x="1194" y="1872"/>
              <a:ext cx="36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800">
                  <a:solidFill>
                    <a:srgbClr val="000080"/>
                  </a:solidFill>
                  <a:latin typeface="Arial" charset="0"/>
                </a:rPr>
                <a:t>becomes</a:t>
              </a:r>
            </a:p>
          </p:txBody>
        </p:sp>
        <p:sp>
          <p:nvSpPr>
            <p:cNvPr id="102478" name="Line 41"/>
            <p:cNvSpPr>
              <a:spLocks noChangeShapeType="1"/>
            </p:cNvSpPr>
            <p:nvPr/>
          </p:nvSpPr>
          <p:spPr bwMode="auto">
            <a:xfrm>
              <a:off x="1560" y="1941"/>
              <a:ext cx="31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479" name="Rectangle 42"/>
            <p:cNvSpPr>
              <a:spLocks noChangeArrowheads="1"/>
            </p:cNvSpPr>
            <p:nvPr/>
          </p:nvSpPr>
          <p:spPr bwMode="auto">
            <a:xfrm>
              <a:off x="1194" y="1413"/>
              <a:ext cx="759" cy="6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ndParaRPr>
            </a:p>
          </p:txBody>
        </p:sp>
      </p:grpSp>
      <p:sp>
        <p:nvSpPr>
          <p:cNvPr id="37920" name="Text Box 43"/>
          <p:cNvSpPr txBox="1">
            <a:spLocks noChangeArrowheads="1"/>
          </p:cNvSpPr>
          <p:nvPr/>
        </p:nvSpPr>
        <p:spPr bwMode="auto">
          <a:xfrm>
            <a:off x="6026150" y="2336800"/>
            <a:ext cx="992188" cy="230188"/>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b="1" smtClean="0">
                <a:solidFill>
                  <a:schemeClr val="tx1">
                    <a:lumMod val="95000"/>
                    <a:lumOff val="5000"/>
                  </a:schemeClr>
                </a:solidFill>
                <a:latin typeface="Calibri"/>
                <a:cs typeface="Calibri"/>
              </a:rPr>
              <a:t>Service operator</a:t>
            </a:r>
          </a:p>
        </p:txBody>
      </p:sp>
      <p:sp>
        <p:nvSpPr>
          <p:cNvPr id="37921" name="Text Box 44"/>
          <p:cNvSpPr txBox="1">
            <a:spLocks noChangeArrowheads="1"/>
          </p:cNvSpPr>
          <p:nvPr/>
        </p:nvSpPr>
        <p:spPr bwMode="auto">
          <a:xfrm>
            <a:off x="2214563" y="2516188"/>
            <a:ext cx="877887" cy="230187"/>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b="1" smtClean="0">
                <a:solidFill>
                  <a:schemeClr val="tx1">
                    <a:lumMod val="95000"/>
                    <a:lumOff val="5000"/>
                  </a:schemeClr>
                </a:solidFill>
                <a:latin typeface="Calibri"/>
                <a:cs typeface="Calibri"/>
              </a:rPr>
              <a:t>Market maker</a:t>
            </a:r>
          </a:p>
        </p:txBody>
      </p:sp>
      <p:cxnSp>
        <p:nvCxnSpPr>
          <p:cNvPr id="102432" name="AutoShape 45"/>
          <p:cNvCxnSpPr>
            <a:cxnSpLocks noChangeShapeType="1"/>
            <a:stCxn id="37920" idx="1"/>
            <a:endCxn id="37937" idx="6"/>
          </p:cNvCxnSpPr>
          <p:nvPr/>
        </p:nvCxnSpPr>
        <p:spPr bwMode="auto">
          <a:xfrm flipH="1">
            <a:off x="4638675" y="2452688"/>
            <a:ext cx="1387475" cy="9255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33" name="AutoShape 46"/>
          <p:cNvCxnSpPr>
            <a:cxnSpLocks noChangeShapeType="1"/>
            <a:stCxn id="37921" idx="3"/>
            <a:endCxn id="37938" idx="2"/>
          </p:cNvCxnSpPr>
          <p:nvPr/>
        </p:nvCxnSpPr>
        <p:spPr bwMode="auto">
          <a:xfrm>
            <a:off x="3092450" y="2632075"/>
            <a:ext cx="1000125" cy="307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02434" name="Group 47"/>
          <p:cNvGrpSpPr>
            <a:grpSpLocks/>
          </p:cNvGrpSpPr>
          <p:nvPr/>
        </p:nvGrpSpPr>
        <p:grpSpPr bwMode="auto">
          <a:xfrm>
            <a:off x="5483225" y="3689350"/>
            <a:ext cx="1173163" cy="1008063"/>
            <a:chOff x="3372" y="2093"/>
            <a:chExt cx="707" cy="618"/>
          </a:xfrm>
        </p:grpSpPr>
        <p:sp>
          <p:nvSpPr>
            <p:cNvPr id="37957" name="Line 48"/>
            <p:cNvSpPr>
              <a:spLocks noChangeShapeType="1"/>
            </p:cNvSpPr>
            <p:nvPr/>
          </p:nvSpPr>
          <p:spPr bwMode="auto">
            <a:xfrm>
              <a:off x="3703" y="2093"/>
              <a:ext cx="376" cy="66"/>
            </a:xfrm>
            <a:prstGeom prst="line">
              <a:avLst/>
            </a:prstGeom>
            <a:noFill/>
            <a:ln w="9525">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sp>
          <p:nvSpPr>
            <p:cNvPr id="37958" name="Line 49"/>
            <p:cNvSpPr>
              <a:spLocks noChangeShapeType="1"/>
            </p:cNvSpPr>
            <p:nvPr/>
          </p:nvSpPr>
          <p:spPr bwMode="auto">
            <a:xfrm flipV="1">
              <a:off x="3372" y="2159"/>
              <a:ext cx="707" cy="552"/>
            </a:xfrm>
            <a:prstGeom prst="line">
              <a:avLst/>
            </a:prstGeom>
            <a:noFill/>
            <a:ln w="9525">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grpSp>
      <p:grpSp>
        <p:nvGrpSpPr>
          <p:cNvPr id="102435" name="Group 50"/>
          <p:cNvGrpSpPr>
            <a:grpSpLocks/>
          </p:cNvGrpSpPr>
          <p:nvPr/>
        </p:nvGrpSpPr>
        <p:grpSpPr bwMode="auto">
          <a:xfrm>
            <a:off x="5816600" y="4260850"/>
            <a:ext cx="1382713" cy="1397000"/>
            <a:chOff x="3573" y="2444"/>
            <a:chExt cx="833" cy="856"/>
          </a:xfrm>
        </p:grpSpPr>
        <p:sp>
          <p:nvSpPr>
            <p:cNvPr id="37955" name="Line 51"/>
            <p:cNvSpPr>
              <a:spLocks noChangeShapeType="1"/>
            </p:cNvSpPr>
            <p:nvPr/>
          </p:nvSpPr>
          <p:spPr bwMode="auto">
            <a:xfrm>
              <a:off x="4030" y="2444"/>
              <a:ext cx="376" cy="66"/>
            </a:xfrm>
            <a:prstGeom prst="line">
              <a:avLst/>
            </a:prstGeom>
            <a:noFill/>
            <a:ln w="9525">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sp>
          <p:nvSpPr>
            <p:cNvPr id="37956" name="Line 52"/>
            <p:cNvSpPr>
              <a:spLocks noChangeShapeType="1"/>
            </p:cNvSpPr>
            <p:nvPr/>
          </p:nvSpPr>
          <p:spPr bwMode="auto">
            <a:xfrm flipV="1">
              <a:off x="3573" y="2510"/>
              <a:ext cx="833" cy="790"/>
            </a:xfrm>
            <a:prstGeom prst="line">
              <a:avLst/>
            </a:prstGeom>
            <a:noFill/>
            <a:ln w="9525">
              <a:solidFill>
                <a:schemeClr val="tx1"/>
              </a:solidFill>
              <a:round/>
              <a:headEnd/>
              <a:tailEnd/>
            </a:ln>
            <a:extLst/>
          </p:spPr>
          <p:txBody>
            <a:bodyPr/>
            <a:lstStyle/>
            <a:p>
              <a:pPr>
                <a:defRPr/>
              </a:pPr>
              <a:endParaRPr lang="en-US">
                <a:solidFill>
                  <a:schemeClr val="tx1">
                    <a:lumMod val="95000"/>
                    <a:lumOff val="5000"/>
                  </a:schemeClr>
                </a:solidFill>
                <a:latin typeface="Calibri"/>
                <a:cs typeface="Calibri"/>
              </a:endParaRPr>
            </a:p>
          </p:txBody>
        </p:sp>
      </p:grpSp>
      <p:sp>
        <p:nvSpPr>
          <p:cNvPr id="37926" name="Text Box 53"/>
          <p:cNvSpPr txBox="1">
            <a:spLocks noChangeArrowheads="1"/>
          </p:cNvSpPr>
          <p:nvPr/>
        </p:nvSpPr>
        <p:spPr bwMode="auto">
          <a:xfrm rot="503171">
            <a:off x="5384800" y="2936875"/>
            <a:ext cx="1430338" cy="228600"/>
          </a:xfrm>
          <a:prstGeom prst="rect">
            <a:avLst/>
          </a:prstGeom>
          <a:noFill/>
          <a:ln>
            <a:noFill/>
          </a:ln>
          <a:extLst/>
        </p:spPr>
        <p:txBody>
          <a:bodyPr>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Management services</a:t>
            </a:r>
          </a:p>
        </p:txBody>
      </p:sp>
      <p:sp>
        <p:nvSpPr>
          <p:cNvPr id="37927" name="Text Box 54"/>
          <p:cNvSpPr txBox="1">
            <a:spLocks noChangeArrowheads="1"/>
          </p:cNvSpPr>
          <p:nvPr/>
        </p:nvSpPr>
        <p:spPr bwMode="auto">
          <a:xfrm rot="509159">
            <a:off x="6037263" y="3562350"/>
            <a:ext cx="1085850" cy="231775"/>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Composite services</a:t>
            </a:r>
          </a:p>
        </p:txBody>
      </p:sp>
      <p:sp>
        <p:nvSpPr>
          <p:cNvPr id="37928" name="Text Box 55"/>
          <p:cNvSpPr txBox="1">
            <a:spLocks noChangeArrowheads="1"/>
          </p:cNvSpPr>
          <p:nvPr/>
        </p:nvSpPr>
        <p:spPr bwMode="auto">
          <a:xfrm rot="485274">
            <a:off x="6557963" y="4108450"/>
            <a:ext cx="822325" cy="231775"/>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Basic services</a:t>
            </a:r>
          </a:p>
        </p:txBody>
      </p:sp>
      <p:sp>
        <p:nvSpPr>
          <p:cNvPr id="37929" name="Freeform 56"/>
          <p:cNvSpPr>
            <a:spLocks/>
          </p:cNvSpPr>
          <p:nvPr/>
        </p:nvSpPr>
        <p:spPr bwMode="auto">
          <a:xfrm>
            <a:off x="5826125" y="4264025"/>
            <a:ext cx="1370013" cy="1397000"/>
          </a:xfrm>
          <a:custGeom>
            <a:avLst/>
            <a:gdLst>
              <a:gd name="T0" fmla="*/ 2147483647 w 826"/>
              <a:gd name="T1" fmla="*/ 0 h 856"/>
              <a:gd name="T2" fmla="*/ 2147483647 w 826"/>
              <a:gd name="T3" fmla="*/ 2147483647 h 856"/>
              <a:gd name="T4" fmla="*/ 0 w 826"/>
              <a:gd name="T5" fmla="*/ 2147483647 h 856"/>
              <a:gd name="T6" fmla="*/ 0 60000 65536"/>
              <a:gd name="T7" fmla="*/ 0 60000 65536"/>
              <a:gd name="T8" fmla="*/ 0 60000 65536"/>
              <a:gd name="T9" fmla="*/ 0 w 826"/>
              <a:gd name="T10" fmla="*/ 0 h 856"/>
              <a:gd name="T11" fmla="*/ 826 w 826"/>
              <a:gd name="T12" fmla="*/ 856 h 856"/>
            </a:gdLst>
            <a:ahLst/>
            <a:cxnLst>
              <a:cxn ang="T6">
                <a:pos x="T0" y="T1"/>
              </a:cxn>
              <a:cxn ang="T7">
                <a:pos x="T2" y="T3"/>
              </a:cxn>
              <a:cxn ang="T8">
                <a:pos x="T4" y="T5"/>
              </a:cxn>
            </a:cxnLst>
            <a:rect l="T9" t="T10" r="T11" b="T12"/>
            <a:pathLst>
              <a:path w="826" h="856">
                <a:moveTo>
                  <a:pt x="446" y="0"/>
                </a:moveTo>
                <a:lnTo>
                  <a:pt x="826" y="64"/>
                </a:lnTo>
                <a:lnTo>
                  <a:pt x="0" y="856"/>
                </a:lnTo>
              </a:path>
            </a:pathLst>
          </a:custGeom>
          <a:solidFill>
            <a:schemeClr val="accent2"/>
          </a:solidFill>
          <a:ln w="9525">
            <a:solidFill>
              <a:schemeClr val="tx1"/>
            </a:solidFill>
            <a:round/>
            <a:headEnd/>
            <a:tailEnd/>
          </a:ln>
        </p:spPr>
        <p:txBody>
          <a:bodyPr/>
          <a:lstStyle/>
          <a:p>
            <a:pPr>
              <a:defRPr/>
            </a:pPr>
            <a:endParaRPr lang="en-US">
              <a:solidFill>
                <a:schemeClr val="tx1">
                  <a:lumMod val="95000"/>
                  <a:lumOff val="5000"/>
                </a:schemeClr>
              </a:solidFill>
              <a:latin typeface="Calibri"/>
              <a:cs typeface="Calibri"/>
            </a:endParaRPr>
          </a:p>
        </p:txBody>
      </p:sp>
      <p:sp>
        <p:nvSpPr>
          <p:cNvPr id="37930" name="Freeform 57"/>
          <p:cNvSpPr>
            <a:spLocks/>
          </p:cNvSpPr>
          <p:nvPr/>
        </p:nvSpPr>
        <p:spPr bwMode="auto">
          <a:xfrm>
            <a:off x="5486400" y="3694113"/>
            <a:ext cx="1165225" cy="1001712"/>
          </a:xfrm>
          <a:custGeom>
            <a:avLst/>
            <a:gdLst>
              <a:gd name="T0" fmla="*/ 2147483647 w 702"/>
              <a:gd name="T1" fmla="*/ 0 h 614"/>
              <a:gd name="T2" fmla="*/ 2147483647 w 702"/>
              <a:gd name="T3" fmla="*/ 2147483647 h 614"/>
              <a:gd name="T4" fmla="*/ 0 w 702"/>
              <a:gd name="T5" fmla="*/ 2147483647 h 614"/>
              <a:gd name="T6" fmla="*/ 0 60000 65536"/>
              <a:gd name="T7" fmla="*/ 0 60000 65536"/>
              <a:gd name="T8" fmla="*/ 0 60000 65536"/>
              <a:gd name="T9" fmla="*/ 0 w 702"/>
              <a:gd name="T10" fmla="*/ 0 h 614"/>
              <a:gd name="T11" fmla="*/ 702 w 702"/>
              <a:gd name="T12" fmla="*/ 614 h 614"/>
            </a:gdLst>
            <a:ahLst/>
            <a:cxnLst>
              <a:cxn ang="T6">
                <a:pos x="T0" y="T1"/>
              </a:cxn>
              <a:cxn ang="T7">
                <a:pos x="T2" y="T3"/>
              </a:cxn>
              <a:cxn ang="T8">
                <a:pos x="T4" y="T5"/>
              </a:cxn>
            </a:cxnLst>
            <a:rect l="T9" t="T10" r="T11" b="T12"/>
            <a:pathLst>
              <a:path w="702" h="614">
                <a:moveTo>
                  <a:pt x="332" y="0"/>
                </a:moveTo>
                <a:lnTo>
                  <a:pt x="702" y="64"/>
                </a:lnTo>
                <a:lnTo>
                  <a:pt x="0" y="614"/>
                </a:lnTo>
              </a:path>
            </a:pathLst>
          </a:custGeom>
          <a:solidFill>
            <a:srgbClr val="8AF99A"/>
          </a:solidFill>
          <a:ln w="9525">
            <a:solidFill>
              <a:schemeClr val="tx1"/>
            </a:solidFill>
            <a:round/>
            <a:headEnd/>
            <a:tailEnd/>
          </a:ln>
        </p:spPr>
        <p:txBody>
          <a:bodyPr/>
          <a:lstStyle/>
          <a:p>
            <a:pPr>
              <a:defRPr/>
            </a:pPr>
            <a:endParaRPr lang="en-US">
              <a:solidFill>
                <a:schemeClr val="tx1">
                  <a:lumMod val="95000"/>
                  <a:lumOff val="5000"/>
                </a:schemeClr>
              </a:solidFill>
              <a:latin typeface="Calibri"/>
              <a:cs typeface="Calibri"/>
            </a:endParaRPr>
          </a:p>
        </p:txBody>
      </p:sp>
      <p:sp>
        <p:nvSpPr>
          <p:cNvPr id="37931" name="Freeform 58"/>
          <p:cNvSpPr>
            <a:spLocks/>
          </p:cNvSpPr>
          <p:nvPr/>
        </p:nvSpPr>
        <p:spPr bwMode="auto">
          <a:xfrm>
            <a:off x="5110163" y="3087688"/>
            <a:ext cx="836612" cy="568325"/>
          </a:xfrm>
          <a:custGeom>
            <a:avLst/>
            <a:gdLst>
              <a:gd name="T0" fmla="*/ 2147483647 w 504"/>
              <a:gd name="T1" fmla="*/ 0 h 348"/>
              <a:gd name="T2" fmla="*/ 2147483647 w 504"/>
              <a:gd name="T3" fmla="*/ 2147483647 h 348"/>
              <a:gd name="T4" fmla="*/ 0 w 504"/>
              <a:gd name="T5" fmla="*/ 2147483647 h 348"/>
              <a:gd name="T6" fmla="*/ 0 60000 65536"/>
              <a:gd name="T7" fmla="*/ 0 60000 65536"/>
              <a:gd name="T8" fmla="*/ 0 60000 65536"/>
              <a:gd name="T9" fmla="*/ 0 w 504"/>
              <a:gd name="T10" fmla="*/ 0 h 348"/>
              <a:gd name="T11" fmla="*/ 504 w 504"/>
              <a:gd name="T12" fmla="*/ 348 h 348"/>
            </a:gdLst>
            <a:ahLst/>
            <a:cxnLst>
              <a:cxn ang="T6">
                <a:pos x="T0" y="T1"/>
              </a:cxn>
              <a:cxn ang="T7">
                <a:pos x="T2" y="T3"/>
              </a:cxn>
              <a:cxn ang="T8">
                <a:pos x="T4" y="T5"/>
              </a:cxn>
            </a:cxnLst>
            <a:rect l="T9" t="T10" r="T11" b="T12"/>
            <a:pathLst>
              <a:path w="504" h="348">
                <a:moveTo>
                  <a:pt x="213" y="0"/>
                </a:moveTo>
                <a:lnTo>
                  <a:pt x="504" y="39"/>
                </a:lnTo>
                <a:lnTo>
                  <a:pt x="0" y="348"/>
                </a:lnTo>
              </a:path>
            </a:pathLst>
          </a:custGeom>
          <a:solidFill>
            <a:srgbClr val="FFB4F9"/>
          </a:solidFill>
          <a:ln w="9525">
            <a:solidFill>
              <a:schemeClr val="tx1"/>
            </a:solidFill>
            <a:round/>
            <a:headEnd/>
            <a:tailEnd/>
          </a:ln>
        </p:spPr>
        <p:txBody>
          <a:bodyPr/>
          <a:lstStyle/>
          <a:p>
            <a:pPr>
              <a:defRPr/>
            </a:pPr>
            <a:endParaRPr lang="en-US">
              <a:solidFill>
                <a:schemeClr val="tx1">
                  <a:lumMod val="95000"/>
                  <a:lumOff val="5000"/>
                </a:schemeClr>
              </a:solidFill>
              <a:latin typeface="Calibri"/>
              <a:cs typeface="Calibri"/>
            </a:endParaRPr>
          </a:p>
        </p:txBody>
      </p:sp>
      <p:cxnSp>
        <p:nvCxnSpPr>
          <p:cNvPr id="102442" name="AutoShape 59"/>
          <p:cNvCxnSpPr>
            <a:cxnSpLocks noChangeShapeType="1"/>
          </p:cNvCxnSpPr>
          <p:nvPr/>
        </p:nvCxnSpPr>
        <p:spPr bwMode="auto">
          <a:xfrm flipH="1">
            <a:off x="6507163" y="2462213"/>
            <a:ext cx="654050" cy="3614737"/>
          </a:xfrm>
          <a:prstGeom prst="curvedConnector3">
            <a:avLst>
              <a:gd name="adj1" fmla="val -109394"/>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cxnSp>
      <p:sp>
        <p:nvSpPr>
          <p:cNvPr id="37933" name="Freeform 60"/>
          <p:cNvSpPr>
            <a:spLocks/>
          </p:cNvSpPr>
          <p:nvPr/>
        </p:nvSpPr>
        <p:spPr bwMode="auto">
          <a:xfrm>
            <a:off x="1855788" y="3903663"/>
            <a:ext cx="4230687" cy="2343150"/>
          </a:xfrm>
          <a:custGeom>
            <a:avLst/>
            <a:gdLst>
              <a:gd name="T0" fmla="*/ 2147483647 w 2628"/>
              <a:gd name="T1" fmla="*/ 2147483647 h 1388"/>
              <a:gd name="T2" fmla="*/ 2147483647 w 2628"/>
              <a:gd name="T3" fmla="*/ 2147483647 h 1388"/>
              <a:gd name="T4" fmla="*/ 2147483647 w 2628"/>
              <a:gd name="T5" fmla="*/ 0 h 1388"/>
              <a:gd name="T6" fmla="*/ 0 60000 65536"/>
              <a:gd name="T7" fmla="*/ 0 60000 65536"/>
              <a:gd name="T8" fmla="*/ 0 60000 65536"/>
              <a:gd name="T9" fmla="*/ 0 w 2628"/>
              <a:gd name="T10" fmla="*/ 0 h 1388"/>
              <a:gd name="T11" fmla="*/ 2628 w 2628"/>
              <a:gd name="T12" fmla="*/ 1388 h 1388"/>
            </a:gdLst>
            <a:ahLst/>
            <a:cxnLst>
              <a:cxn ang="T6">
                <a:pos x="T0" y="T1"/>
              </a:cxn>
              <a:cxn ang="T7">
                <a:pos x="T2" y="T3"/>
              </a:cxn>
              <a:cxn ang="T8">
                <a:pos x="T4" y="T5"/>
              </a:cxn>
            </a:cxnLst>
            <a:rect l="T9" t="T10" r="T11" b="T12"/>
            <a:pathLst>
              <a:path w="2628" h="1388">
                <a:moveTo>
                  <a:pt x="2628" y="1200"/>
                </a:moveTo>
                <a:cubicBezTo>
                  <a:pt x="1704" y="1294"/>
                  <a:pt x="780" y="1388"/>
                  <a:pt x="390" y="1188"/>
                </a:cubicBezTo>
                <a:cubicBezTo>
                  <a:pt x="0" y="988"/>
                  <a:pt x="305" y="198"/>
                  <a:pt x="288" y="0"/>
                </a:cubicBezTo>
              </a:path>
            </a:pathLst>
          </a:custGeom>
          <a:noFill/>
          <a:ln w="9525">
            <a:solidFill>
              <a:schemeClr val="tx1"/>
            </a:solidFill>
            <a:round/>
            <a:headEnd/>
            <a:tailEnd type="arrow" w="lg" len="med"/>
          </a:ln>
          <a:extLst/>
        </p:spPr>
        <p:txBody>
          <a:bodyPr/>
          <a:lstStyle/>
          <a:p>
            <a:pPr>
              <a:defRPr/>
            </a:pPr>
            <a:endParaRPr lang="en-US">
              <a:solidFill>
                <a:schemeClr val="tx1">
                  <a:lumMod val="95000"/>
                  <a:lumOff val="5000"/>
                </a:schemeClr>
              </a:solidFill>
              <a:latin typeface="Calibri"/>
              <a:cs typeface="Calibri"/>
            </a:endParaRPr>
          </a:p>
        </p:txBody>
      </p:sp>
      <p:sp>
        <p:nvSpPr>
          <p:cNvPr id="37934" name="Text Box 61"/>
          <p:cNvSpPr txBox="1">
            <a:spLocks noChangeArrowheads="1"/>
          </p:cNvSpPr>
          <p:nvPr/>
        </p:nvSpPr>
        <p:spPr bwMode="auto">
          <a:xfrm>
            <a:off x="5195888" y="6018213"/>
            <a:ext cx="1082675" cy="230187"/>
          </a:xfrm>
          <a:prstGeom prst="rect">
            <a:avLst/>
          </a:prstGeom>
          <a:noFill/>
          <a:ln>
            <a:noFill/>
          </a:ln>
          <a:extLst/>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b="1" smtClean="0">
                <a:solidFill>
                  <a:schemeClr val="tx1">
                    <a:lumMod val="95000"/>
                    <a:lumOff val="5000"/>
                  </a:schemeClr>
                </a:solidFill>
                <a:latin typeface="Calibri"/>
                <a:cs typeface="Calibri"/>
              </a:rPr>
              <a:t>Service aggregator</a:t>
            </a:r>
          </a:p>
        </p:txBody>
      </p:sp>
      <p:sp>
        <p:nvSpPr>
          <p:cNvPr id="37935" name="Line 62"/>
          <p:cNvSpPr>
            <a:spLocks noChangeShapeType="1"/>
          </p:cNvSpPr>
          <p:nvPr/>
        </p:nvSpPr>
        <p:spPr bwMode="auto">
          <a:xfrm>
            <a:off x="4587875" y="2154238"/>
            <a:ext cx="1752600" cy="2817812"/>
          </a:xfrm>
          <a:prstGeom prst="line">
            <a:avLst/>
          </a:prstGeom>
          <a:noFill/>
          <a:ln w="28575">
            <a:solidFill>
              <a:schemeClr val="tx1"/>
            </a:solidFill>
            <a:prstDash val="dashDot"/>
            <a:round/>
            <a:headEnd/>
            <a:tailEnd type="stealth" w="sm" len="sm"/>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37936" name="Oval 63"/>
          <p:cNvSpPr>
            <a:spLocks noChangeArrowheads="1"/>
          </p:cNvSpPr>
          <p:nvPr/>
        </p:nvSpPr>
        <p:spPr bwMode="auto">
          <a:xfrm rot="443599">
            <a:off x="3633788" y="3697288"/>
            <a:ext cx="1266825" cy="723900"/>
          </a:xfrm>
          <a:prstGeom prst="ellipse">
            <a:avLst/>
          </a:prstGeom>
          <a:noFill/>
          <a:ln w="9525">
            <a:solidFill>
              <a:schemeClr val="tx1"/>
            </a:solidFill>
            <a:round/>
            <a:headEnd/>
            <a:tailEn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37937" name="Oval 64"/>
          <p:cNvSpPr>
            <a:spLocks noChangeArrowheads="1"/>
          </p:cNvSpPr>
          <p:nvPr/>
        </p:nvSpPr>
        <p:spPr bwMode="auto">
          <a:xfrm rot="412504">
            <a:off x="3794125" y="3144838"/>
            <a:ext cx="847725" cy="366712"/>
          </a:xfrm>
          <a:prstGeom prst="ellipse">
            <a:avLst/>
          </a:prstGeom>
          <a:noFill/>
          <a:ln w="9525">
            <a:solidFill>
              <a:schemeClr val="tx1"/>
            </a:solidFill>
            <a:round/>
            <a:headEnd/>
            <a:tailEn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37938" name="Oval 65"/>
          <p:cNvSpPr>
            <a:spLocks noChangeArrowheads="1"/>
          </p:cNvSpPr>
          <p:nvPr/>
        </p:nvSpPr>
        <p:spPr bwMode="auto">
          <a:xfrm rot="593464">
            <a:off x="4086225" y="2774950"/>
            <a:ext cx="779463" cy="465138"/>
          </a:xfrm>
          <a:prstGeom prst="ellipse">
            <a:avLst/>
          </a:prstGeom>
          <a:noFill/>
          <a:ln w="9525">
            <a:solidFill>
              <a:schemeClr val="tx1"/>
            </a:solidFill>
            <a:round/>
            <a:headEnd/>
            <a:tailEn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767042" name="Text Box 66"/>
          <p:cNvSpPr txBox="1">
            <a:spLocks noChangeArrowheads="1"/>
          </p:cNvSpPr>
          <p:nvPr/>
        </p:nvSpPr>
        <p:spPr bwMode="auto">
          <a:xfrm rot="238410">
            <a:off x="3830638" y="2360613"/>
            <a:ext cx="1555750" cy="396875"/>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a:defRPr/>
            </a:pPr>
            <a:r>
              <a:rPr lang="en-US" sz="1000" b="1" smtClean="0">
                <a:solidFill>
                  <a:srgbClr val="0D0D0D"/>
                </a:solidFill>
                <a:latin typeface="Calibri" charset="0"/>
                <a:cs typeface="Calibri" charset="0"/>
              </a:rPr>
              <a:t>Mana</a:t>
            </a:r>
            <a:r>
              <a:rPr lang="en-US" sz="1000" b="1" i="1" smtClean="0">
                <a:solidFill>
                  <a:srgbClr val="0D0D0D"/>
                </a:solidFill>
                <a:latin typeface="Calibri" charset="0"/>
                <a:cs typeface="Calibri" charset="0"/>
              </a:rPr>
              <a:t>gement &amp; Monitoring</a:t>
            </a:r>
            <a:endParaRPr lang="en-US" sz="1000" b="1" i="1" smtClean="0">
              <a:solidFill>
                <a:srgbClr val="0D0D0D"/>
              </a:solidFill>
              <a:effectLst>
                <a:outerShdw blurRad="38100" dist="38100" dir="2700000" algn="tl">
                  <a:srgbClr val="DDDDDD"/>
                </a:outerShdw>
              </a:effectLst>
              <a:latin typeface="Calibri" charset="0"/>
              <a:cs typeface="Calibri" charset="0"/>
            </a:endParaRPr>
          </a:p>
        </p:txBody>
      </p:sp>
      <p:sp>
        <p:nvSpPr>
          <p:cNvPr id="767043" name="Text Box 67"/>
          <p:cNvSpPr txBox="1">
            <a:spLocks noChangeArrowheads="1"/>
          </p:cNvSpPr>
          <p:nvPr/>
        </p:nvSpPr>
        <p:spPr bwMode="auto">
          <a:xfrm rot="536156">
            <a:off x="4114800" y="2667000"/>
            <a:ext cx="933450" cy="581025"/>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endParaRPr lang="en-US" sz="800" b="1" smtClean="0">
              <a:solidFill>
                <a:srgbClr val="0D0D0D"/>
              </a:solidFill>
              <a:latin typeface="Calibri" charset="0"/>
              <a:cs typeface="Calibri" charset="0"/>
            </a:endParaRPr>
          </a:p>
          <a:p>
            <a:pPr>
              <a:defRPr/>
            </a:pPr>
            <a:r>
              <a:rPr lang="en-US" sz="800" smtClean="0">
                <a:solidFill>
                  <a:srgbClr val="0D0D0D"/>
                </a:solidFill>
                <a:effectLst>
                  <a:outerShdw blurRad="38100" dist="38100" dir="2700000" algn="tl">
                    <a:srgbClr val="DDDDDD"/>
                  </a:outerShdw>
                </a:effectLst>
                <a:latin typeface="Calibri" charset="0"/>
                <a:cs typeface="Calibri" charset="0"/>
              </a:rPr>
              <a:t>Certification</a:t>
            </a:r>
          </a:p>
          <a:p>
            <a:pPr>
              <a:defRPr/>
            </a:pPr>
            <a:r>
              <a:rPr lang="en-US" sz="800" smtClean="0">
                <a:solidFill>
                  <a:srgbClr val="0D0D0D"/>
                </a:solidFill>
                <a:effectLst>
                  <a:outerShdw blurRad="38100" dist="38100" dir="2700000" algn="tl">
                    <a:srgbClr val="DDDDDD"/>
                  </a:outerShdw>
                </a:effectLst>
                <a:latin typeface="Calibri" charset="0"/>
                <a:cs typeface="Calibri" charset="0"/>
              </a:rPr>
              <a:t> Rating</a:t>
            </a:r>
          </a:p>
          <a:p>
            <a:pPr>
              <a:defRPr/>
            </a:pPr>
            <a:r>
              <a:rPr lang="en-US" sz="800" smtClean="0">
                <a:solidFill>
                  <a:srgbClr val="0D0D0D"/>
                </a:solidFill>
                <a:effectLst>
                  <a:outerShdw blurRad="38100" dist="38100" dir="2700000" algn="tl">
                    <a:srgbClr val="DDDDDD"/>
                  </a:outerShdw>
                </a:effectLst>
                <a:latin typeface="Calibri" charset="0"/>
                <a:cs typeface="Calibri" charset="0"/>
              </a:rPr>
              <a:t> SLAs</a:t>
            </a:r>
          </a:p>
        </p:txBody>
      </p:sp>
      <p:sp>
        <p:nvSpPr>
          <p:cNvPr id="767044" name="Text Box 68"/>
          <p:cNvSpPr txBox="1">
            <a:spLocks noChangeArrowheads="1"/>
          </p:cNvSpPr>
          <p:nvPr/>
        </p:nvSpPr>
        <p:spPr bwMode="auto">
          <a:xfrm rot="535638">
            <a:off x="3886200" y="3124200"/>
            <a:ext cx="795338" cy="458788"/>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US" sz="800" smtClean="0">
                <a:solidFill>
                  <a:srgbClr val="0D0D0D"/>
                </a:solidFill>
                <a:effectLst>
                  <a:outerShdw blurRad="38100" dist="38100" dir="2700000" algn="tl">
                    <a:srgbClr val="DDDDDD"/>
                  </a:outerShdw>
                </a:effectLst>
                <a:latin typeface="Calibri" charset="0"/>
                <a:cs typeface="Calibri" charset="0"/>
              </a:rPr>
              <a:t>Operations</a:t>
            </a:r>
          </a:p>
          <a:p>
            <a:pPr>
              <a:defRPr/>
            </a:pPr>
            <a:r>
              <a:rPr lang="en-US" sz="800" smtClean="0">
                <a:solidFill>
                  <a:srgbClr val="0D0D0D"/>
                </a:solidFill>
                <a:effectLst>
                  <a:outerShdw blurRad="38100" dist="38100" dir="2700000" algn="tl">
                    <a:srgbClr val="DDDDDD"/>
                  </a:outerShdw>
                </a:effectLst>
                <a:latin typeface="Calibri" charset="0"/>
                <a:cs typeface="Calibri" charset="0"/>
              </a:rPr>
              <a:t>Auditing</a:t>
            </a:r>
          </a:p>
          <a:p>
            <a:pPr>
              <a:defRPr/>
            </a:pPr>
            <a:r>
              <a:rPr lang="en-US" sz="800" smtClean="0">
                <a:solidFill>
                  <a:srgbClr val="0D0D0D"/>
                </a:solidFill>
                <a:effectLst>
                  <a:outerShdw blurRad="38100" dist="38100" dir="2700000" algn="tl">
                    <a:srgbClr val="DDDDDD"/>
                  </a:outerShdw>
                </a:effectLst>
                <a:latin typeface="Calibri" charset="0"/>
                <a:cs typeface="Calibri" charset="0"/>
              </a:rPr>
              <a:t>Support</a:t>
            </a:r>
          </a:p>
        </p:txBody>
      </p:sp>
      <p:sp>
        <p:nvSpPr>
          <p:cNvPr id="37942" name="Text Box 69"/>
          <p:cNvSpPr txBox="1">
            <a:spLocks noChangeArrowheads="1"/>
          </p:cNvSpPr>
          <p:nvPr/>
        </p:nvSpPr>
        <p:spPr bwMode="auto">
          <a:xfrm rot="535638">
            <a:off x="3711575" y="3794125"/>
            <a:ext cx="1128713" cy="508000"/>
          </a:xfrm>
          <a:prstGeom prst="rect">
            <a:avLst/>
          </a:prstGeom>
          <a:noFill/>
          <a:ln>
            <a:noFill/>
          </a:ln>
          <a:extLst/>
        </p:spPr>
        <p:txBody>
          <a:bodyPr>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 Coordination</a:t>
            </a:r>
          </a:p>
          <a:p>
            <a:pPr>
              <a:defRPr/>
            </a:pPr>
            <a:r>
              <a:rPr lang="en-US" sz="900" smtClean="0">
                <a:solidFill>
                  <a:schemeClr val="tx1">
                    <a:lumMod val="95000"/>
                    <a:lumOff val="5000"/>
                  </a:schemeClr>
                </a:solidFill>
                <a:latin typeface="Calibri"/>
                <a:cs typeface="Calibri"/>
              </a:rPr>
              <a:t> Conformance</a:t>
            </a:r>
          </a:p>
          <a:p>
            <a:pPr>
              <a:defRPr/>
            </a:pPr>
            <a:r>
              <a:rPr lang="en-US" sz="900" smtClean="0">
                <a:solidFill>
                  <a:schemeClr val="tx1">
                    <a:lumMod val="95000"/>
                    <a:lumOff val="5000"/>
                  </a:schemeClr>
                </a:solidFill>
                <a:latin typeface="Calibri"/>
                <a:cs typeface="Calibri"/>
              </a:rPr>
              <a:t> Transactions</a:t>
            </a:r>
          </a:p>
        </p:txBody>
      </p:sp>
      <p:sp>
        <p:nvSpPr>
          <p:cNvPr id="37943" name="Text Box 70"/>
          <p:cNvSpPr txBox="1">
            <a:spLocks noChangeArrowheads="1"/>
          </p:cNvSpPr>
          <p:nvPr/>
        </p:nvSpPr>
        <p:spPr bwMode="auto">
          <a:xfrm>
            <a:off x="6737350" y="2936875"/>
            <a:ext cx="1616075" cy="508000"/>
          </a:xfrm>
          <a:prstGeom prst="rect">
            <a:avLst/>
          </a:prstGeom>
          <a:solidFill>
            <a:schemeClr val="bg1"/>
          </a:solidFill>
          <a:ln w="9525">
            <a:solidFill>
              <a:schemeClr val="tx1"/>
            </a:solidFill>
            <a:miter lim="800000"/>
            <a:headEnd/>
            <a:tailEnd/>
          </a:ln>
        </p:spPr>
        <p:txBody>
          <a:bodyPr wrap="none">
            <a:spAutoFit/>
          </a:bodyPr>
          <a:lstStyle>
            <a:lvl1pPr eaLnBrk="0" hangingPunct="0">
              <a:defRPr sz="2000">
                <a:solidFill>
                  <a:srgbClr val="9866CC"/>
                </a:solidFill>
                <a:latin typeface="Tahoma" charset="0"/>
                <a:ea typeface="ＭＳ Ｐゴシック" charset="0"/>
                <a:cs typeface="ＭＳ Ｐゴシック" charset="0"/>
              </a:defRPr>
            </a:lvl1pPr>
            <a:lvl2pPr marL="37931725" indent="-37474525" eaLnBrk="0" hangingPunct="0">
              <a:defRPr sz="2000">
                <a:solidFill>
                  <a:srgbClr val="9866CC"/>
                </a:solidFill>
                <a:latin typeface="Tahoma" charset="0"/>
                <a:ea typeface="ＭＳ Ｐゴシック" charset="0"/>
              </a:defRPr>
            </a:lvl2pPr>
            <a:lvl3pPr eaLnBrk="0" hangingPunct="0">
              <a:defRPr sz="2000">
                <a:solidFill>
                  <a:srgbClr val="9866CC"/>
                </a:solidFill>
                <a:latin typeface="Tahoma" charset="0"/>
                <a:ea typeface="ＭＳ Ｐゴシック" charset="0"/>
              </a:defRPr>
            </a:lvl3pPr>
            <a:lvl4pPr eaLnBrk="0" hangingPunct="0">
              <a:defRPr sz="2000">
                <a:solidFill>
                  <a:srgbClr val="9866CC"/>
                </a:solidFill>
                <a:latin typeface="Tahoma" charset="0"/>
                <a:ea typeface="ＭＳ Ｐゴシック" charset="0"/>
              </a:defRPr>
            </a:lvl4pPr>
            <a:lvl5pPr eaLnBrk="0" hangingPunct="0">
              <a:defRPr sz="2000">
                <a:solidFill>
                  <a:srgbClr val="9866CC"/>
                </a:solidFill>
                <a:latin typeface="Tahoma" charset="0"/>
                <a:ea typeface="ＭＳ Ｐゴシック" charset="0"/>
              </a:defRPr>
            </a:lvl5pPr>
            <a:lvl6pPr marL="457200" eaLnBrk="0" fontAlgn="base" hangingPunct="0">
              <a:spcBef>
                <a:spcPct val="0"/>
              </a:spcBef>
              <a:spcAft>
                <a:spcPct val="0"/>
              </a:spcAft>
              <a:defRPr sz="2000">
                <a:solidFill>
                  <a:srgbClr val="9866CC"/>
                </a:solidFill>
                <a:latin typeface="Tahoma" charset="0"/>
                <a:ea typeface="ＭＳ Ｐゴシック" charset="0"/>
              </a:defRPr>
            </a:lvl6pPr>
            <a:lvl7pPr marL="914400" eaLnBrk="0" fontAlgn="base" hangingPunct="0">
              <a:spcBef>
                <a:spcPct val="0"/>
              </a:spcBef>
              <a:spcAft>
                <a:spcPct val="0"/>
              </a:spcAft>
              <a:defRPr sz="2000">
                <a:solidFill>
                  <a:srgbClr val="9866CC"/>
                </a:solidFill>
                <a:latin typeface="Tahoma" charset="0"/>
                <a:ea typeface="ＭＳ Ｐゴシック" charset="0"/>
              </a:defRPr>
            </a:lvl7pPr>
            <a:lvl8pPr marL="1371600" eaLnBrk="0" fontAlgn="base" hangingPunct="0">
              <a:spcBef>
                <a:spcPct val="0"/>
              </a:spcBef>
              <a:spcAft>
                <a:spcPct val="0"/>
              </a:spcAft>
              <a:defRPr sz="2000">
                <a:solidFill>
                  <a:srgbClr val="9866CC"/>
                </a:solidFill>
                <a:latin typeface="Tahoma" charset="0"/>
                <a:ea typeface="ＭＳ Ｐゴシック" charset="0"/>
              </a:defRPr>
            </a:lvl8pPr>
            <a:lvl9pPr marL="1828800" eaLnBrk="0" fontAlgn="base" hangingPunct="0">
              <a:spcBef>
                <a:spcPct val="0"/>
              </a:spcBef>
              <a:spcAft>
                <a:spcPct val="0"/>
              </a:spcAft>
              <a:defRPr sz="2000">
                <a:solidFill>
                  <a:srgbClr val="9866CC"/>
                </a:solidFill>
                <a:latin typeface="Tahoma" charset="0"/>
                <a:ea typeface="ＭＳ Ｐゴシック" charset="0"/>
              </a:defRPr>
            </a:lvl9pPr>
          </a:lstStyle>
          <a:p>
            <a:pPr>
              <a:defRPr/>
            </a:pPr>
            <a:r>
              <a:rPr lang="en-US" sz="900" smtClean="0">
                <a:solidFill>
                  <a:schemeClr val="tx1">
                    <a:lumMod val="95000"/>
                    <a:lumOff val="5000"/>
                  </a:schemeClr>
                </a:solidFill>
                <a:latin typeface="Calibri"/>
                <a:cs typeface="Calibri"/>
              </a:rPr>
              <a:t> Semantics</a:t>
            </a:r>
          </a:p>
          <a:p>
            <a:pPr>
              <a:defRPr/>
            </a:pPr>
            <a:r>
              <a:rPr lang="en-US" sz="900" smtClean="0">
                <a:solidFill>
                  <a:schemeClr val="tx1">
                    <a:lumMod val="95000"/>
                    <a:lumOff val="5000"/>
                  </a:schemeClr>
                </a:solidFill>
                <a:latin typeface="Calibri"/>
                <a:cs typeface="Calibri"/>
              </a:rPr>
              <a:t> Non-functional characteristics</a:t>
            </a:r>
          </a:p>
          <a:p>
            <a:pPr>
              <a:defRPr/>
            </a:pPr>
            <a:r>
              <a:rPr lang="en-US" sz="900" smtClean="0">
                <a:solidFill>
                  <a:schemeClr val="tx1">
                    <a:lumMod val="95000"/>
                    <a:lumOff val="5000"/>
                  </a:schemeClr>
                </a:solidFill>
                <a:latin typeface="Calibri"/>
                <a:cs typeface="Calibri"/>
              </a:rPr>
              <a:t> QoS</a:t>
            </a:r>
          </a:p>
        </p:txBody>
      </p:sp>
      <p:sp>
        <p:nvSpPr>
          <p:cNvPr id="37944" name="Line 71"/>
          <p:cNvSpPr>
            <a:spLocks noChangeShapeType="1"/>
          </p:cNvSpPr>
          <p:nvPr/>
        </p:nvSpPr>
        <p:spPr bwMode="auto">
          <a:xfrm flipH="1">
            <a:off x="5559425" y="3249613"/>
            <a:ext cx="1177925" cy="415925"/>
          </a:xfrm>
          <a:prstGeom prst="line">
            <a:avLst/>
          </a:prstGeom>
          <a:noFill/>
          <a:ln w="9525">
            <a:solidFill>
              <a:schemeClr val="tx1"/>
            </a:solidFill>
            <a:round/>
            <a:headEnd/>
            <a:tailEnd type="triangle" w="med" len="med"/>
          </a:ln>
          <a:extLst/>
        </p:spPr>
        <p:txBody>
          <a:bodyPr wrap="none" anchor="ctr"/>
          <a:lstStyle/>
          <a:p>
            <a:pPr>
              <a:defRPr/>
            </a:pPr>
            <a:endParaRPr lang="en-US">
              <a:solidFill>
                <a:schemeClr val="tx1">
                  <a:lumMod val="95000"/>
                  <a:lumOff val="5000"/>
                </a:schemeClr>
              </a:solidFill>
              <a:latin typeface="Calibri"/>
              <a:cs typeface="Calibri"/>
            </a:endParaRPr>
          </a:p>
        </p:txBody>
      </p:sp>
      <p:sp>
        <p:nvSpPr>
          <p:cNvPr id="102455" name="Text Box 72"/>
          <p:cNvSpPr txBox="1">
            <a:spLocks noChangeArrowheads="1"/>
          </p:cNvSpPr>
          <p:nvPr/>
        </p:nvSpPr>
        <p:spPr bwMode="auto">
          <a:xfrm>
            <a:off x="3598863" y="1135063"/>
            <a:ext cx="21701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GB" sz="1400" b="1">
                <a:solidFill>
                  <a:schemeClr val="tx1"/>
                </a:solidFill>
                <a:latin typeface="Arial" charset="0"/>
              </a:rPr>
              <a:t>Modelling,</a:t>
            </a:r>
          </a:p>
          <a:p>
            <a:pPr algn="ctr" eaLnBrk="0" hangingPunct="0"/>
            <a:r>
              <a:rPr lang="en-GB" sz="1400" b="1">
                <a:solidFill>
                  <a:schemeClr val="tx1"/>
                </a:solidFill>
                <a:latin typeface="Arial" charset="0"/>
              </a:rPr>
              <a:t>Design &amp; Development </a:t>
            </a:r>
          </a:p>
          <a:p>
            <a:pPr algn="ctr" eaLnBrk="0" hangingPunct="0"/>
            <a:r>
              <a:rPr lang="en-GB" sz="1400" b="1">
                <a:solidFill>
                  <a:schemeClr val="tx1"/>
                </a:solidFill>
                <a:latin typeface="Arial" charset="0"/>
              </a:rPr>
              <a:t>Methodologies</a:t>
            </a:r>
          </a:p>
        </p:txBody>
      </p:sp>
      <p:cxnSp>
        <p:nvCxnSpPr>
          <p:cNvPr id="102456" name="Straight Connector 80"/>
          <p:cNvCxnSpPr>
            <a:cxnSpLocks noChangeShapeType="1"/>
          </p:cNvCxnSpPr>
          <p:nvPr/>
        </p:nvCxnSpPr>
        <p:spPr bwMode="auto">
          <a:xfrm rot="10800000" flipV="1">
            <a:off x="1766888" y="2095500"/>
            <a:ext cx="2720975" cy="20638"/>
          </a:xfrm>
          <a:prstGeom prst="line">
            <a:avLst/>
          </a:prstGeom>
          <a:noFill/>
          <a:ln w="19050">
            <a:solidFill>
              <a:srgbClr val="130C1D"/>
            </a:solidFill>
            <a:prstDash val="dash"/>
            <a:round/>
            <a:headEnd type="triangle" w="med" len="med"/>
            <a:tailEnd/>
          </a:ln>
          <a:extLst>
            <a:ext uri="{909E8E84-426E-40dd-AFC4-6F175D3DCCD1}">
              <a14:hiddenFill xmlns:a14="http://schemas.microsoft.com/office/drawing/2010/main">
                <a:noFill/>
              </a14:hiddenFill>
            </a:ext>
          </a:extLst>
        </p:spPr>
      </p:cxnSp>
      <p:cxnSp>
        <p:nvCxnSpPr>
          <p:cNvPr id="102457" name="Straight Connector 85"/>
          <p:cNvCxnSpPr>
            <a:cxnSpLocks noChangeShapeType="1"/>
          </p:cNvCxnSpPr>
          <p:nvPr/>
        </p:nvCxnSpPr>
        <p:spPr bwMode="auto">
          <a:xfrm rot="5400000">
            <a:off x="660400" y="3198813"/>
            <a:ext cx="2179637" cy="7938"/>
          </a:xfrm>
          <a:prstGeom prst="line">
            <a:avLst/>
          </a:prstGeom>
          <a:noFill/>
          <a:ln w="19050">
            <a:solidFill>
              <a:srgbClr val="130C1D"/>
            </a:solidFill>
            <a:prstDash val="dash"/>
            <a:round/>
            <a:headEnd/>
            <a:tailEnd/>
          </a:ln>
          <a:extLst>
            <a:ext uri="{909E8E84-426E-40dd-AFC4-6F175D3DCCD1}">
              <a14:hiddenFill xmlns:a14="http://schemas.microsoft.com/office/drawing/2010/main">
                <a:noFill/>
              </a14:hiddenFill>
            </a:ext>
          </a:extLst>
        </p:spPr>
      </p:cxnSp>
      <p:cxnSp>
        <p:nvCxnSpPr>
          <p:cNvPr id="102458" name="Straight Connector 95"/>
          <p:cNvCxnSpPr>
            <a:cxnSpLocks noChangeShapeType="1"/>
          </p:cNvCxnSpPr>
          <p:nvPr/>
        </p:nvCxnSpPr>
        <p:spPr bwMode="auto">
          <a:xfrm rot="10800000" flipV="1">
            <a:off x="1739900" y="4268788"/>
            <a:ext cx="1155700" cy="11112"/>
          </a:xfrm>
          <a:prstGeom prst="line">
            <a:avLst/>
          </a:prstGeom>
          <a:noFill/>
          <a:ln w="19050">
            <a:solidFill>
              <a:srgbClr val="130C1D"/>
            </a:solidFill>
            <a:prstDash val="dash"/>
            <a:round/>
            <a:headEnd type="triangle" w="med" len="med"/>
            <a:tailEnd/>
          </a:ln>
          <a:extLst>
            <a:ext uri="{909E8E84-426E-40dd-AFC4-6F175D3DCCD1}">
              <a14:hiddenFill xmlns:a14="http://schemas.microsoft.com/office/drawing/2010/main">
                <a:noFill/>
              </a14:hiddenFill>
            </a:ext>
          </a:extLst>
        </p:spPr>
      </p:cxnSp>
      <p:sp>
        <p:nvSpPr>
          <p:cNvPr id="101" name="TextBox 100"/>
          <p:cNvSpPr txBox="1"/>
          <p:nvPr/>
        </p:nvSpPr>
        <p:spPr>
          <a:xfrm>
            <a:off x="1447800" y="2590800"/>
            <a:ext cx="625475" cy="369888"/>
          </a:xfrm>
          <a:prstGeom prst="rect">
            <a:avLst/>
          </a:prstGeom>
          <a:solidFill>
            <a:srgbClr val="FD92FF"/>
          </a:solidFill>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defRPr/>
            </a:pPr>
            <a:r>
              <a:rPr lang="en-US" sz="1800" smtClean="0">
                <a:solidFill>
                  <a:srgbClr val="0D0D0D"/>
                </a:solidFill>
                <a:effectLst>
                  <a:outerShdw blurRad="38100" dist="38100" dir="2700000" algn="tl">
                    <a:srgbClr val="FFFFFF"/>
                  </a:outerShdw>
                </a:effectLst>
                <a:latin typeface="Calibri" charset="0"/>
                <a:cs typeface="Calibri" charset="0"/>
              </a:rPr>
              <a:t>BPM</a:t>
            </a:r>
          </a:p>
        </p:txBody>
      </p:sp>
      <p:cxnSp>
        <p:nvCxnSpPr>
          <p:cNvPr id="102460" name="Straight Connector 101"/>
          <p:cNvCxnSpPr>
            <a:cxnSpLocks noChangeShapeType="1"/>
          </p:cNvCxnSpPr>
          <p:nvPr/>
        </p:nvCxnSpPr>
        <p:spPr bwMode="auto">
          <a:xfrm rot="10800000" flipV="1">
            <a:off x="1143000" y="3382963"/>
            <a:ext cx="2387600" cy="3175"/>
          </a:xfrm>
          <a:prstGeom prst="line">
            <a:avLst/>
          </a:prstGeom>
          <a:noFill/>
          <a:ln w="19050">
            <a:solidFill>
              <a:srgbClr val="130C1D"/>
            </a:solidFill>
            <a:prstDash val="dash"/>
            <a:round/>
            <a:headEnd type="triangle" w="med" len="med"/>
            <a:tailEnd/>
          </a:ln>
          <a:extLst>
            <a:ext uri="{909E8E84-426E-40dd-AFC4-6F175D3DCCD1}">
              <a14:hiddenFill xmlns:a14="http://schemas.microsoft.com/office/drawing/2010/main">
                <a:noFill/>
              </a14:hiddenFill>
            </a:ext>
          </a:extLst>
        </p:spPr>
      </p:cxnSp>
      <p:cxnSp>
        <p:nvCxnSpPr>
          <p:cNvPr id="102461" name="Straight Connector 117"/>
          <p:cNvCxnSpPr>
            <a:cxnSpLocks noChangeShapeType="1"/>
            <a:stCxn id="37895" idx="2"/>
          </p:cNvCxnSpPr>
          <p:nvPr/>
        </p:nvCxnSpPr>
        <p:spPr bwMode="auto">
          <a:xfrm rot="5400000">
            <a:off x="1739107" y="4536281"/>
            <a:ext cx="6350" cy="1096963"/>
          </a:xfrm>
          <a:prstGeom prst="line">
            <a:avLst/>
          </a:prstGeom>
          <a:noFill/>
          <a:ln w="19050">
            <a:solidFill>
              <a:srgbClr val="130C1D"/>
            </a:solidFill>
            <a:prstDash val="dash"/>
            <a:round/>
            <a:headEnd type="triangle" w="med" len="med"/>
            <a:tailEnd/>
          </a:ln>
          <a:extLst>
            <a:ext uri="{909E8E84-426E-40dd-AFC4-6F175D3DCCD1}">
              <a14:hiddenFill xmlns:a14="http://schemas.microsoft.com/office/drawing/2010/main">
                <a:noFill/>
              </a14:hiddenFill>
            </a:ext>
          </a:extLst>
        </p:spPr>
      </p:cxnSp>
      <p:cxnSp>
        <p:nvCxnSpPr>
          <p:cNvPr id="102462" name="Straight Connector 120"/>
          <p:cNvCxnSpPr>
            <a:cxnSpLocks noChangeShapeType="1"/>
          </p:cNvCxnSpPr>
          <p:nvPr/>
        </p:nvCxnSpPr>
        <p:spPr bwMode="auto">
          <a:xfrm rot="5400000">
            <a:off x="355601" y="4224337"/>
            <a:ext cx="1676400" cy="3175"/>
          </a:xfrm>
          <a:prstGeom prst="line">
            <a:avLst/>
          </a:prstGeom>
          <a:noFill/>
          <a:ln w="19050">
            <a:solidFill>
              <a:srgbClr val="130C1D"/>
            </a:solidFill>
            <a:prstDash val="dash"/>
            <a:round/>
            <a:headEnd/>
            <a:tailEnd/>
          </a:ln>
          <a:extLst>
            <a:ext uri="{909E8E84-426E-40dd-AFC4-6F175D3DCCD1}">
              <a14:hiddenFill xmlns:a14="http://schemas.microsoft.com/office/drawing/2010/main">
                <a:noFill/>
              </a14:hiddenFill>
            </a:ext>
          </a:extLst>
        </p:spPr>
      </p:cxnSp>
      <p:sp>
        <p:nvSpPr>
          <p:cNvPr id="128" name="TextBox 127"/>
          <p:cNvSpPr txBox="1"/>
          <p:nvPr/>
        </p:nvSpPr>
        <p:spPr>
          <a:xfrm>
            <a:off x="906463" y="4089400"/>
            <a:ext cx="577850" cy="369888"/>
          </a:xfrm>
          <a:prstGeom prst="rect">
            <a:avLst/>
          </a:prstGeom>
          <a:solidFill>
            <a:srgbClr val="FD92FF"/>
          </a:solidFill>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defRPr/>
            </a:pPr>
            <a:r>
              <a:rPr lang="en-US" sz="1800" smtClean="0">
                <a:solidFill>
                  <a:srgbClr val="0D0D0D"/>
                </a:solidFill>
                <a:effectLst>
                  <a:outerShdw blurRad="38100" dist="38100" dir="2700000" algn="tl">
                    <a:srgbClr val="FFFFFF"/>
                  </a:outerShdw>
                </a:effectLst>
                <a:latin typeface="Calibri" charset="0"/>
                <a:cs typeface="Calibri" charset="0"/>
              </a:rPr>
              <a:t>SOA</a:t>
            </a:r>
          </a:p>
        </p:txBody>
      </p:sp>
      <p:sp>
        <p:nvSpPr>
          <p:cNvPr id="10246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6C04027-80A3-8649-AABB-1B2F2F05C389}" type="slidenum">
              <a:rPr lang="en-GB"/>
              <a:pPr/>
              <a:t>22</a:t>
            </a:fld>
            <a:endParaRPr lang="en-GB"/>
          </a:p>
        </p:txBody>
      </p:sp>
      <p:sp>
        <p:nvSpPr>
          <p:cNvPr id="81"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0" y="0"/>
            <a:ext cx="9055100" cy="685800"/>
          </a:xfrm>
        </p:spPr>
        <p:txBody>
          <a:bodyPr/>
          <a:lstStyle/>
          <a:p>
            <a:pPr algn="ctr" eaLnBrk="1" hangingPunct="1">
              <a:defRPr/>
            </a:pPr>
            <a:r>
              <a:rPr lang="en-GB" sz="2800" dirty="0" smtClean="0">
                <a:effectLst>
                  <a:outerShdw blurRad="38100" dist="38100" dir="2700000" algn="tl">
                    <a:srgbClr val="DDDDDD"/>
                  </a:outerShdw>
                </a:effectLst>
                <a:latin typeface="+mn-lt"/>
                <a:ea typeface="ＭＳ Ｐゴシック" charset="0"/>
                <a:cs typeface="ＭＳ Ｐゴシック" charset="0"/>
              </a:rPr>
              <a:t>Summary of Research Themes </a:t>
            </a:r>
            <a:endParaRPr lang="en-GB" sz="2800" dirty="0">
              <a:effectLst>
                <a:outerShdw blurRad="38100" dist="38100" dir="2700000" algn="tl">
                  <a:srgbClr val="DDDDDD"/>
                </a:outerShdw>
              </a:effectLst>
              <a:latin typeface="+mn-lt"/>
              <a:ea typeface="ＭＳ Ｐゴシック" charset="0"/>
              <a:cs typeface="ＭＳ Ｐゴシック" charset="0"/>
            </a:endParaRPr>
          </a:p>
        </p:txBody>
      </p:sp>
      <p:sp>
        <p:nvSpPr>
          <p:cNvPr id="769027" name="Rectangle 3"/>
          <p:cNvSpPr>
            <a:spLocks noGrp="1" noChangeArrowheads="1"/>
          </p:cNvSpPr>
          <p:nvPr>
            <p:ph idx="1"/>
          </p:nvPr>
        </p:nvSpPr>
        <p:spPr>
          <a:xfrm>
            <a:off x="165100" y="955675"/>
            <a:ext cx="8978900" cy="5407025"/>
          </a:xfrm>
        </p:spPr>
        <p:txBody>
          <a:bodyPr/>
          <a:lstStyle/>
          <a:p>
            <a:pPr marL="342000" eaLnBrk="1" hangingPunct="1">
              <a:lnSpc>
                <a:spcPct val="80000"/>
              </a:lnSpc>
              <a:spcBef>
                <a:spcPts val="0"/>
              </a:spcBef>
              <a:buFont typeface="Wingdings" charset="0"/>
              <a:buChar char="§"/>
              <a:defRPr/>
            </a:pPr>
            <a:r>
              <a:rPr lang="en-GB" sz="2400" dirty="0">
                <a:solidFill>
                  <a:srgbClr val="FF1B1E"/>
                </a:solidFill>
                <a:effectLst>
                  <a:outerShdw blurRad="38100" dist="38100" dir="2700000" algn="tl">
                    <a:srgbClr val="DDDDDD"/>
                  </a:outerShdw>
                </a:effectLst>
                <a:latin typeface="Calibri"/>
                <a:ea typeface="ＭＳ Ｐゴシック" charset="0"/>
                <a:cs typeface="Calibri"/>
              </a:rPr>
              <a:t>Service Foundations:</a:t>
            </a:r>
            <a:r>
              <a:rPr lang="en-GB" sz="2400" dirty="0">
                <a:effectLst>
                  <a:outerShdw blurRad="38100" dist="38100" dir="2700000" algn="tl">
                    <a:srgbClr val="DDDDDD"/>
                  </a:outerShdw>
                </a:effectLst>
                <a:latin typeface="Calibri"/>
                <a:ea typeface="ＭＳ Ｐゴシック" charset="0"/>
                <a:cs typeface="Calibri"/>
              </a:rPr>
              <a:t> runtime infrastructure, architectures, e.g.,  Enterprise Service Bus, modes of service delivery = mobile, palm tops, hand held devices, networks, e.g., cable, UMTS, XDSL, Bluetooth, etc.</a:t>
            </a:r>
          </a:p>
          <a:p>
            <a:pPr marL="342000" eaLnBrk="1" hangingPunct="1">
              <a:lnSpc>
                <a:spcPct val="30000"/>
              </a:lnSpc>
              <a:spcBef>
                <a:spcPts val="0"/>
              </a:spcBef>
              <a:buFont typeface="Wingdings" charset="0"/>
              <a:buNone/>
              <a:defRPr/>
            </a:pPr>
            <a:endParaRPr lang="en-GB" sz="2400" dirty="0">
              <a:effectLst>
                <a:outerShdw blurRad="38100" dist="38100" dir="2700000" algn="tl">
                  <a:srgbClr val="DDDDDD"/>
                </a:outerShdw>
              </a:effectLst>
              <a:latin typeface="Calibri"/>
              <a:ea typeface="ＭＳ Ｐゴシック" charset="0"/>
              <a:cs typeface="Calibri"/>
            </a:endParaRPr>
          </a:p>
          <a:p>
            <a:pPr marL="342000" eaLnBrk="1" hangingPunct="1">
              <a:lnSpc>
                <a:spcPct val="80000"/>
              </a:lnSpc>
              <a:spcBef>
                <a:spcPts val="0"/>
              </a:spcBef>
              <a:buFont typeface="Wingdings" charset="0"/>
              <a:buChar char="§"/>
              <a:defRPr/>
            </a:pPr>
            <a:r>
              <a:rPr lang="en-GB" sz="2400" dirty="0">
                <a:solidFill>
                  <a:srgbClr val="FF1B1E"/>
                </a:solidFill>
                <a:effectLst>
                  <a:outerShdw blurRad="38100" dist="38100" dir="2700000" algn="tl">
                    <a:srgbClr val="DDDDDD"/>
                  </a:outerShdw>
                </a:effectLst>
                <a:latin typeface="Calibri"/>
                <a:ea typeface="ＭＳ Ｐゴシック" charset="0"/>
                <a:cs typeface="Calibri"/>
              </a:rPr>
              <a:t>Service Composition/Assemblies:</a:t>
            </a:r>
            <a:r>
              <a:rPr lang="en-GB" sz="2400" dirty="0">
                <a:effectLst>
                  <a:outerShdw blurRad="38100" dist="38100" dir="2700000" algn="tl">
                    <a:srgbClr val="DDDDDD"/>
                  </a:outerShdw>
                </a:effectLst>
                <a:latin typeface="Calibri"/>
                <a:ea typeface="ＭＳ Ｐゴシック" charset="0"/>
                <a:cs typeface="Calibri"/>
              </a:rPr>
              <a:t> service composition, </a:t>
            </a:r>
            <a:r>
              <a:rPr lang="en-GB" sz="2400" dirty="0" err="1">
                <a:effectLst>
                  <a:outerShdw blurRad="38100" dist="38100" dir="2700000" algn="tl">
                    <a:srgbClr val="DDDDDD"/>
                  </a:outerShdw>
                </a:effectLst>
                <a:latin typeface="Calibri"/>
                <a:ea typeface="ＭＳ Ｐゴシック" charset="0"/>
                <a:cs typeface="Calibri"/>
              </a:rPr>
              <a:t>QoS</a:t>
            </a:r>
            <a:r>
              <a:rPr lang="en-GB" sz="2400" dirty="0">
                <a:effectLst>
                  <a:outerShdw blurRad="38100" dist="38100" dir="2700000" algn="tl">
                    <a:srgbClr val="DDDDDD"/>
                  </a:outerShdw>
                </a:effectLst>
                <a:latin typeface="Calibri"/>
                <a:ea typeface="ＭＳ Ｐゴシック" charset="0"/>
                <a:cs typeface="Calibri"/>
              </a:rPr>
              <a:t> composition, SLA composition, etc.</a:t>
            </a:r>
          </a:p>
          <a:p>
            <a:pPr marL="342000" eaLnBrk="1" hangingPunct="1">
              <a:lnSpc>
                <a:spcPct val="20000"/>
              </a:lnSpc>
              <a:spcBef>
                <a:spcPts val="0"/>
              </a:spcBef>
              <a:buFont typeface="Wingdings" charset="0"/>
              <a:buNone/>
              <a:defRPr/>
            </a:pPr>
            <a:endParaRPr lang="en-GB" sz="2400" dirty="0">
              <a:effectLst>
                <a:outerShdw blurRad="38100" dist="38100" dir="2700000" algn="tl">
                  <a:srgbClr val="DDDDDD"/>
                </a:outerShdw>
              </a:effectLst>
              <a:latin typeface="Calibri"/>
              <a:ea typeface="ＭＳ Ｐゴシック" charset="0"/>
              <a:cs typeface="Calibri"/>
            </a:endParaRPr>
          </a:p>
          <a:p>
            <a:pPr marL="342000" eaLnBrk="1" hangingPunct="1">
              <a:lnSpc>
                <a:spcPct val="80000"/>
              </a:lnSpc>
              <a:spcBef>
                <a:spcPts val="0"/>
              </a:spcBef>
              <a:buFont typeface="Wingdings" charset="0"/>
              <a:buChar char="§"/>
              <a:defRPr/>
            </a:pPr>
            <a:r>
              <a:rPr lang="en-GB" sz="2400" dirty="0">
                <a:solidFill>
                  <a:srgbClr val="FF1B1E"/>
                </a:solidFill>
                <a:effectLst>
                  <a:outerShdw blurRad="38100" dist="38100" dir="2700000" algn="tl">
                    <a:srgbClr val="DDDDDD"/>
                  </a:outerShdw>
                </a:effectLst>
                <a:latin typeface="Calibri"/>
                <a:ea typeface="ＭＳ Ｐゴシック" charset="0"/>
                <a:cs typeface="Calibri"/>
              </a:rPr>
              <a:t>Service Management:</a:t>
            </a:r>
            <a:r>
              <a:rPr lang="en-GB" sz="2400" dirty="0">
                <a:effectLst>
                  <a:outerShdw blurRad="38100" dist="38100" dir="2700000" algn="tl">
                    <a:srgbClr val="DDDDDD"/>
                  </a:outerShdw>
                </a:effectLst>
                <a:latin typeface="Calibri"/>
                <a:ea typeface="ＭＳ Ｐゴシック" charset="0"/>
                <a:cs typeface="Calibri"/>
              </a:rPr>
              <a:t> support for discovering, introspecting, securing, and invoking resources, management functions, measurement, performance  indicators, management infrastructure services and toolsets.</a:t>
            </a:r>
          </a:p>
          <a:p>
            <a:pPr marL="342000" eaLnBrk="1" hangingPunct="1">
              <a:lnSpc>
                <a:spcPct val="50000"/>
              </a:lnSpc>
              <a:spcBef>
                <a:spcPts val="0"/>
              </a:spcBef>
              <a:buFont typeface="Wingdings" charset="0"/>
              <a:buNone/>
              <a:defRPr/>
            </a:pPr>
            <a:endParaRPr lang="en-GB" sz="2400" dirty="0">
              <a:effectLst>
                <a:outerShdw blurRad="38100" dist="38100" dir="2700000" algn="tl">
                  <a:srgbClr val="DDDDDD"/>
                </a:outerShdw>
              </a:effectLst>
              <a:latin typeface="Calibri"/>
              <a:ea typeface="ＭＳ Ｐゴシック" charset="0"/>
              <a:cs typeface="Calibri"/>
            </a:endParaRPr>
          </a:p>
          <a:p>
            <a:pPr marL="342000" eaLnBrk="1" hangingPunct="1">
              <a:lnSpc>
                <a:spcPct val="80000"/>
              </a:lnSpc>
              <a:spcBef>
                <a:spcPts val="0"/>
              </a:spcBef>
              <a:buFont typeface="Wingdings" charset="0"/>
              <a:buChar char="§"/>
              <a:defRPr/>
            </a:pPr>
            <a:r>
              <a:rPr lang="en-GB" sz="2400" dirty="0">
                <a:solidFill>
                  <a:srgbClr val="FF1B1E"/>
                </a:solidFill>
                <a:effectLst>
                  <a:outerShdw blurRad="38100" dist="38100" dir="2700000" algn="tl">
                    <a:srgbClr val="DDDDDD"/>
                  </a:outerShdw>
                </a:effectLst>
                <a:latin typeface="Calibri"/>
                <a:ea typeface="ＭＳ Ｐゴシック" charset="0"/>
                <a:cs typeface="Calibri"/>
              </a:rPr>
              <a:t>Service Development Life Cycle (</a:t>
            </a:r>
            <a:r>
              <a:rPr lang="en-GB" sz="2400" dirty="0" smtClean="0">
                <a:solidFill>
                  <a:srgbClr val="FF1B1E"/>
                </a:solidFill>
                <a:effectLst>
                  <a:outerShdw blurRad="38100" dist="38100" dir="2700000" algn="tl">
                    <a:srgbClr val="DDDDDD"/>
                  </a:outerShdw>
                </a:effectLst>
                <a:latin typeface="Calibri"/>
                <a:ea typeface="ＭＳ Ｐゴシック" charset="0"/>
                <a:cs typeface="Calibri"/>
              </a:rPr>
              <a:t>Service Engineering)</a:t>
            </a:r>
            <a:r>
              <a:rPr lang="en-GB" sz="2400" dirty="0">
                <a:solidFill>
                  <a:srgbClr val="FF1B1E"/>
                </a:solidFill>
                <a:effectLst>
                  <a:outerShdw blurRad="38100" dist="38100" dir="2700000" algn="tl">
                    <a:srgbClr val="DDDDDD"/>
                  </a:outerShdw>
                </a:effectLst>
                <a:latin typeface="Calibri"/>
                <a:ea typeface="ＭＳ Ｐゴシック" charset="0"/>
                <a:cs typeface="Calibri"/>
              </a:rPr>
              <a:t>:</a:t>
            </a:r>
            <a:r>
              <a:rPr lang="en-GB" sz="2400" dirty="0">
                <a:effectLst>
                  <a:outerShdw blurRad="38100" dist="38100" dir="2700000" algn="tl">
                    <a:srgbClr val="DDDDDD"/>
                  </a:outerShdw>
                </a:effectLst>
                <a:latin typeface="Calibri"/>
                <a:ea typeface="ＭＳ Ｐゴシック" charset="0"/>
                <a:cs typeface="Calibri"/>
              </a:rPr>
              <a:t> service analysis, design methodologies, implementation techniques, construction and testing, provisioning, deployment, execution and monitoring, business process modelling tools.</a:t>
            </a:r>
          </a:p>
          <a:p>
            <a:pPr marL="342000" eaLnBrk="1" hangingPunct="1">
              <a:lnSpc>
                <a:spcPct val="50000"/>
              </a:lnSpc>
              <a:spcBef>
                <a:spcPts val="0"/>
              </a:spcBef>
              <a:buFont typeface="Wingdings" charset="0"/>
              <a:buNone/>
              <a:defRPr/>
            </a:pPr>
            <a:endParaRPr lang="en-GB" sz="2400" dirty="0">
              <a:effectLst>
                <a:outerShdw blurRad="38100" dist="38100" dir="2700000" algn="tl">
                  <a:srgbClr val="DDDDDD"/>
                </a:outerShdw>
              </a:effectLst>
              <a:latin typeface="Calibri"/>
              <a:ea typeface="ＭＳ Ｐゴシック" charset="0"/>
              <a:cs typeface="Calibri"/>
            </a:endParaRPr>
          </a:p>
          <a:p>
            <a:pPr marL="342000" eaLnBrk="1" hangingPunct="1">
              <a:lnSpc>
                <a:spcPct val="80000"/>
              </a:lnSpc>
              <a:spcBef>
                <a:spcPts val="0"/>
              </a:spcBef>
              <a:buFont typeface="Wingdings" charset="0"/>
              <a:buChar char="§"/>
              <a:defRPr/>
            </a:pPr>
            <a:r>
              <a:rPr lang="en-GB" sz="2400" dirty="0">
                <a:solidFill>
                  <a:srgbClr val="FF1B1E"/>
                </a:solidFill>
                <a:effectLst>
                  <a:outerShdw blurRad="38100" dist="38100" dir="2700000" algn="tl">
                    <a:srgbClr val="DDDDDD"/>
                  </a:outerShdw>
                </a:effectLst>
                <a:latin typeface="Calibri"/>
                <a:ea typeface="ＭＳ Ｐゴシック" charset="0"/>
                <a:cs typeface="Calibri"/>
              </a:rPr>
              <a:t>Cross-cutting concerns:</a:t>
            </a:r>
            <a:r>
              <a:rPr lang="en-GB" sz="2400" dirty="0">
                <a:effectLst>
                  <a:outerShdw blurRad="38100" dist="38100" dir="2700000" algn="tl">
                    <a:srgbClr val="DDDDDD"/>
                  </a:outerShdw>
                </a:effectLst>
                <a:latin typeface="Calibri"/>
                <a:ea typeface="ＭＳ Ｐゴシック" charset="0"/>
                <a:cs typeface="Calibri"/>
              </a:rPr>
              <a:t> </a:t>
            </a:r>
            <a:r>
              <a:rPr lang="en-GB" sz="2400" dirty="0" err="1">
                <a:effectLst>
                  <a:outerShdw blurRad="38100" dist="38100" dir="2700000" algn="tl">
                    <a:srgbClr val="DDDDDD"/>
                  </a:outerShdw>
                </a:effectLst>
                <a:latin typeface="Calibri"/>
                <a:ea typeface="ＭＳ Ｐゴシック" charset="0"/>
                <a:cs typeface="Calibri"/>
              </a:rPr>
              <a:t>QoS</a:t>
            </a:r>
            <a:r>
              <a:rPr lang="en-GB" sz="2400" dirty="0">
                <a:effectLst>
                  <a:outerShdw blurRad="38100" dist="38100" dir="2700000" algn="tl">
                    <a:srgbClr val="DDDDDD"/>
                  </a:outerShdw>
                </a:effectLst>
                <a:latin typeface="Calibri"/>
                <a:ea typeface="ＭＳ Ｐゴシック" charset="0"/>
                <a:cs typeface="Calibri"/>
              </a:rPr>
              <a:t>, semantics, non-functional characteristics, security, </a:t>
            </a:r>
            <a:r>
              <a:rPr lang="en-GB" sz="2400" dirty="0" smtClean="0">
                <a:effectLst>
                  <a:outerShdw blurRad="38100" dist="38100" dir="2700000" algn="tl">
                    <a:srgbClr val="DDDDDD"/>
                  </a:outerShdw>
                </a:effectLst>
                <a:latin typeface="Calibri"/>
                <a:ea typeface="ＭＳ Ｐゴシック" charset="0"/>
                <a:cs typeface="Calibri"/>
              </a:rPr>
              <a:t>…</a:t>
            </a:r>
            <a:endParaRPr lang="en-GB" sz="2400" dirty="0">
              <a:effectLst>
                <a:outerShdw blurRad="38100" dist="38100" dir="2700000" algn="tl">
                  <a:srgbClr val="DDDDDD"/>
                </a:outerShdw>
              </a:effectLst>
              <a:latin typeface="Calibri"/>
              <a:ea typeface="ＭＳ Ｐゴシック" charset="0"/>
              <a:cs typeface="Calibri"/>
            </a:endParaRPr>
          </a:p>
        </p:txBody>
      </p:sp>
      <p:sp>
        <p:nvSpPr>
          <p:cNvPr id="10445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B3F7661-EB91-6A4C-B45C-3DB307F20A32}" type="slidenum">
              <a:rPr lang="en-GB"/>
              <a:pPr/>
              <a:t>23</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7" name="Group 3"/>
          <p:cNvGrpSpPr>
            <a:grpSpLocks/>
          </p:cNvGrpSpPr>
          <p:nvPr/>
        </p:nvGrpSpPr>
        <p:grpSpPr bwMode="auto">
          <a:xfrm>
            <a:off x="2392363" y="1422400"/>
            <a:ext cx="6578600" cy="4300538"/>
            <a:chOff x="274" y="1111"/>
            <a:chExt cx="4998" cy="3068"/>
          </a:xfrm>
        </p:grpSpPr>
        <p:sp>
          <p:nvSpPr>
            <p:cNvPr id="106502" name="AutoShape 4"/>
            <p:cNvSpPr>
              <a:spLocks noChangeArrowheads="1"/>
            </p:cNvSpPr>
            <p:nvPr/>
          </p:nvSpPr>
          <p:spPr bwMode="auto">
            <a:xfrm>
              <a:off x="482" y="1944"/>
              <a:ext cx="4786" cy="273"/>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grpSp>
          <p:nvGrpSpPr>
            <p:cNvPr id="106503" name="Group 5"/>
            <p:cNvGrpSpPr>
              <a:grpSpLocks/>
            </p:cNvGrpSpPr>
            <p:nvPr/>
          </p:nvGrpSpPr>
          <p:grpSpPr bwMode="auto">
            <a:xfrm>
              <a:off x="1150" y="1111"/>
              <a:ext cx="902" cy="868"/>
              <a:chOff x="866" y="1111"/>
              <a:chExt cx="902" cy="868"/>
            </a:xfrm>
          </p:grpSpPr>
          <p:sp>
            <p:nvSpPr>
              <p:cNvPr id="106582" name="AutoShape 6"/>
              <p:cNvSpPr>
                <a:spLocks noChangeArrowheads="1"/>
              </p:cNvSpPr>
              <p:nvPr/>
            </p:nvSpPr>
            <p:spPr bwMode="auto">
              <a:xfrm>
                <a:off x="1254" y="1654"/>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grpSp>
            <p:nvGrpSpPr>
              <p:cNvPr id="106583" name="Group 7"/>
              <p:cNvGrpSpPr>
                <a:grpSpLocks/>
              </p:cNvGrpSpPr>
              <p:nvPr/>
            </p:nvGrpSpPr>
            <p:grpSpPr bwMode="auto">
              <a:xfrm>
                <a:off x="866" y="1111"/>
                <a:ext cx="902" cy="563"/>
                <a:chOff x="1791" y="527"/>
                <a:chExt cx="902" cy="563"/>
              </a:xfrm>
            </p:grpSpPr>
            <p:sp>
              <p:nvSpPr>
                <p:cNvPr id="106584" name="AutoShape 8"/>
                <p:cNvSpPr>
                  <a:spLocks noChangeArrowheads="1"/>
                </p:cNvSpPr>
                <p:nvPr/>
              </p:nvSpPr>
              <p:spPr bwMode="auto">
                <a:xfrm>
                  <a:off x="1791" y="527"/>
                  <a:ext cx="902" cy="563"/>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85" name="Rectangle 9"/>
                <p:cNvSpPr>
                  <a:spLocks noChangeArrowheads="1"/>
                </p:cNvSpPr>
                <p:nvPr/>
              </p:nvSpPr>
              <p:spPr bwMode="auto">
                <a:xfrm>
                  <a:off x="1791" y="571"/>
                  <a:ext cx="86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000">
                      <a:solidFill>
                        <a:schemeClr val="tx1"/>
                      </a:solidFill>
                      <a:latin typeface="Calibri" charset="0"/>
                      <a:cs typeface="Calibri" charset="0"/>
                    </a:rPr>
                    <a:t>Service orchestration –based custom applications</a:t>
                  </a:r>
                </a:p>
              </p:txBody>
            </p:sp>
          </p:grpSp>
        </p:grpSp>
        <p:grpSp>
          <p:nvGrpSpPr>
            <p:cNvPr id="106504" name="Group 10"/>
            <p:cNvGrpSpPr>
              <a:grpSpLocks/>
            </p:cNvGrpSpPr>
            <p:nvPr/>
          </p:nvGrpSpPr>
          <p:grpSpPr bwMode="auto">
            <a:xfrm>
              <a:off x="3496" y="1298"/>
              <a:ext cx="894" cy="681"/>
              <a:chOff x="3496" y="1298"/>
              <a:chExt cx="894" cy="681"/>
            </a:xfrm>
          </p:grpSpPr>
          <p:sp>
            <p:nvSpPr>
              <p:cNvPr id="106578" name="AutoShape 11"/>
              <p:cNvSpPr>
                <a:spLocks noChangeArrowheads="1"/>
              </p:cNvSpPr>
              <p:nvPr/>
            </p:nvSpPr>
            <p:spPr bwMode="auto">
              <a:xfrm>
                <a:off x="3880" y="1654"/>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grpSp>
            <p:nvGrpSpPr>
              <p:cNvPr id="106579" name="Group 12"/>
              <p:cNvGrpSpPr>
                <a:grpSpLocks/>
              </p:cNvGrpSpPr>
              <p:nvPr/>
            </p:nvGrpSpPr>
            <p:grpSpPr bwMode="auto">
              <a:xfrm>
                <a:off x="3496" y="1298"/>
                <a:ext cx="894" cy="377"/>
                <a:chOff x="2069" y="1298"/>
                <a:chExt cx="894" cy="377"/>
              </a:xfrm>
            </p:grpSpPr>
            <p:sp>
              <p:nvSpPr>
                <p:cNvPr id="106580" name="AutoShape 13"/>
                <p:cNvSpPr>
                  <a:spLocks noChangeArrowheads="1"/>
                </p:cNvSpPr>
                <p:nvPr/>
              </p:nvSpPr>
              <p:spPr bwMode="auto">
                <a:xfrm>
                  <a:off x="2069" y="1298"/>
                  <a:ext cx="894" cy="377"/>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81" name="Rectangle 14"/>
                <p:cNvSpPr>
                  <a:spLocks noChangeArrowheads="1"/>
                </p:cNvSpPr>
                <p:nvPr/>
              </p:nvSpPr>
              <p:spPr bwMode="auto">
                <a:xfrm>
                  <a:off x="2187" y="1397"/>
                  <a:ext cx="67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100">
                      <a:solidFill>
                        <a:schemeClr val="tx1"/>
                      </a:solidFill>
                      <a:latin typeface="Calibri" charset="0"/>
                      <a:cs typeface="Calibri" charset="0"/>
                    </a:rPr>
                    <a:t>Portals</a:t>
                  </a:r>
                </a:p>
              </p:txBody>
            </p:sp>
          </p:grpSp>
        </p:grpSp>
        <p:sp>
          <p:nvSpPr>
            <p:cNvPr id="779279" name="Rectangle 15"/>
            <p:cNvSpPr>
              <a:spLocks noChangeArrowheads="1"/>
            </p:cNvSpPr>
            <p:nvPr/>
          </p:nvSpPr>
          <p:spPr bwMode="auto">
            <a:xfrm>
              <a:off x="898" y="1979"/>
              <a:ext cx="3552" cy="169"/>
            </a:xfrm>
            <a:prstGeom prst="rect">
              <a:avLst/>
            </a:prstGeom>
            <a:noFill/>
            <a:ln w="9525">
              <a:noFill/>
              <a:miter lim="800000"/>
              <a:headEnd/>
              <a:tailEnd/>
            </a:ln>
            <a:effectLst/>
          </p:spPr>
          <p:txBody>
            <a:bodyPr>
              <a:spAutoFit/>
            </a:bodyPr>
            <a:lstStyle/>
            <a:p>
              <a:pPr algn="ctr" eaLnBrk="0" hangingPunct="0">
                <a:lnSpc>
                  <a:spcPct val="90000"/>
                </a:lnSpc>
                <a:defRPr/>
              </a:pPr>
              <a:r>
                <a:rPr kumimoji="1" lang="en-US" sz="1000" b="1" i="1">
                  <a:solidFill>
                    <a:schemeClr val="tx1"/>
                  </a:solidFill>
                  <a:effectLst>
                    <a:outerShdw blurRad="38100" dist="38100" dir="2700000" algn="tl">
                      <a:srgbClr val="DDDDDD"/>
                    </a:outerShdw>
                  </a:effectLst>
                  <a:latin typeface="Calibri"/>
                  <a:cs typeface="Calibri"/>
                </a:rPr>
                <a:t>Reliable Asynchronous Secure Messaging</a:t>
              </a:r>
              <a:endParaRPr kumimoji="1" lang="en-US" sz="1100" b="1" i="1">
                <a:solidFill>
                  <a:schemeClr val="tx1"/>
                </a:solidFill>
                <a:effectLst>
                  <a:outerShdw blurRad="38100" dist="38100" dir="2700000" algn="tl">
                    <a:srgbClr val="DDDDDD"/>
                  </a:outerShdw>
                </a:effectLst>
                <a:latin typeface="Calibri"/>
                <a:cs typeface="Calibri"/>
              </a:endParaRPr>
            </a:p>
          </p:txBody>
        </p:sp>
        <p:sp>
          <p:nvSpPr>
            <p:cNvPr id="779280" name="Text Box 16"/>
            <p:cNvSpPr txBox="1">
              <a:spLocks noChangeArrowheads="1"/>
            </p:cNvSpPr>
            <p:nvPr/>
          </p:nvSpPr>
          <p:spPr bwMode="auto">
            <a:xfrm>
              <a:off x="287" y="2297"/>
              <a:ext cx="466" cy="242"/>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GB" sz="800" b="1" smtClean="0">
                  <a:solidFill>
                    <a:schemeClr val="tx1"/>
                  </a:solidFill>
                  <a:effectLst>
                    <a:outerShdw blurRad="38100" dist="38100" dir="2700000" algn="tl">
                      <a:srgbClr val="DDDDDD"/>
                    </a:outerShdw>
                  </a:effectLst>
                  <a:latin typeface="Calibri"/>
                  <a:cs typeface="Calibri"/>
                </a:rPr>
                <a:t>service interface</a:t>
              </a:r>
            </a:p>
          </p:txBody>
        </p:sp>
        <p:sp>
          <p:nvSpPr>
            <p:cNvPr id="106507" name="AutoShape 17"/>
            <p:cNvSpPr>
              <a:spLocks noChangeArrowheads="1"/>
            </p:cNvSpPr>
            <p:nvPr/>
          </p:nvSpPr>
          <p:spPr bwMode="auto">
            <a:xfrm>
              <a:off x="4495" y="2688"/>
              <a:ext cx="777" cy="377"/>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grpSp>
          <p:nvGrpSpPr>
            <p:cNvPr id="106508" name="Group 18"/>
            <p:cNvGrpSpPr>
              <a:grpSpLocks/>
            </p:cNvGrpSpPr>
            <p:nvPr/>
          </p:nvGrpSpPr>
          <p:grpSpPr bwMode="auto">
            <a:xfrm>
              <a:off x="859" y="2705"/>
              <a:ext cx="902" cy="377"/>
              <a:chOff x="997" y="2657"/>
              <a:chExt cx="777" cy="377"/>
            </a:xfrm>
          </p:grpSpPr>
          <p:sp>
            <p:nvSpPr>
              <p:cNvPr id="106576" name="AutoShape 19"/>
              <p:cNvSpPr>
                <a:spLocks noChangeArrowheads="1"/>
              </p:cNvSpPr>
              <p:nvPr/>
            </p:nvSpPr>
            <p:spPr bwMode="auto">
              <a:xfrm>
                <a:off x="997" y="2657"/>
                <a:ext cx="777" cy="377"/>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77" name="Rectangle 20"/>
              <p:cNvSpPr>
                <a:spLocks noChangeArrowheads="1"/>
              </p:cNvSpPr>
              <p:nvPr/>
            </p:nvSpPr>
            <p:spPr bwMode="auto">
              <a:xfrm>
                <a:off x="1012" y="2709"/>
                <a:ext cx="75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Distributed query engine</a:t>
                </a:r>
              </a:p>
            </p:txBody>
          </p:sp>
        </p:grpSp>
        <p:sp>
          <p:nvSpPr>
            <p:cNvPr id="106509" name="AutoShape 21"/>
            <p:cNvSpPr>
              <a:spLocks noChangeArrowheads="1"/>
            </p:cNvSpPr>
            <p:nvPr/>
          </p:nvSpPr>
          <p:spPr bwMode="auto">
            <a:xfrm>
              <a:off x="2027" y="2705"/>
              <a:ext cx="777" cy="377"/>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10" name="Rectangle 22"/>
            <p:cNvSpPr>
              <a:spLocks noChangeArrowheads="1"/>
            </p:cNvSpPr>
            <p:nvPr/>
          </p:nvSpPr>
          <p:spPr bwMode="auto">
            <a:xfrm>
              <a:off x="2040" y="2805"/>
              <a:ext cx="75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Adapters</a:t>
              </a:r>
            </a:p>
          </p:txBody>
        </p:sp>
        <p:sp>
          <p:nvSpPr>
            <p:cNvPr id="106511" name="Rectangle 23"/>
            <p:cNvSpPr>
              <a:spLocks noChangeArrowheads="1"/>
            </p:cNvSpPr>
            <p:nvPr/>
          </p:nvSpPr>
          <p:spPr bwMode="auto">
            <a:xfrm>
              <a:off x="2934" y="3219"/>
              <a:ext cx="857"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WebSphere, .NET apps</a:t>
              </a:r>
            </a:p>
          </p:txBody>
        </p:sp>
        <p:sp>
          <p:nvSpPr>
            <p:cNvPr id="106512" name="Rectangle 24"/>
            <p:cNvSpPr>
              <a:spLocks noChangeArrowheads="1"/>
            </p:cNvSpPr>
            <p:nvPr/>
          </p:nvSpPr>
          <p:spPr bwMode="auto">
            <a:xfrm>
              <a:off x="3676" y="3236"/>
              <a:ext cx="91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Java apps</a:t>
              </a:r>
            </a:p>
          </p:txBody>
        </p:sp>
        <p:sp>
          <p:nvSpPr>
            <p:cNvPr id="106513" name="AutoShape 25"/>
            <p:cNvSpPr>
              <a:spLocks noChangeArrowheads="1"/>
            </p:cNvSpPr>
            <p:nvPr/>
          </p:nvSpPr>
          <p:spPr bwMode="auto">
            <a:xfrm>
              <a:off x="1183" y="3292"/>
              <a:ext cx="209" cy="288"/>
            </a:xfrm>
            <a:prstGeom prst="can">
              <a:avLst>
                <a:gd name="adj" fmla="val 34450"/>
              </a:avLst>
            </a:prstGeom>
            <a:solidFill>
              <a:srgbClr val="E99FDB"/>
            </a:solidFill>
            <a:ln w="9525">
              <a:solidFill>
                <a:schemeClr val="tx1"/>
              </a:solidFill>
              <a:round/>
              <a:headEnd/>
              <a:tailEnd/>
            </a:ln>
          </p:spPr>
          <p:txBody>
            <a:bodyPr wrap="none" anchor="ctr"/>
            <a:lstStyle/>
            <a:p>
              <a:endParaRPr lang="en-US" sz="1600">
                <a:latin typeface="Calibri" charset="0"/>
                <a:cs typeface="Calibri" charset="0"/>
              </a:endParaRPr>
            </a:p>
          </p:txBody>
        </p:sp>
        <p:sp>
          <p:nvSpPr>
            <p:cNvPr id="106514" name="AutoShape 26"/>
            <p:cNvSpPr>
              <a:spLocks noChangeArrowheads="1"/>
            </p:cNvSpPr>
            <p:nvPr/>
          </p:nvSpPr>
          <p:spPr bwMode="auto">
            <a:xfrm>
              <a:off x="895" y="3292"/>
              <a:ext cx="209" cy="288"/>
            </a:xfrm>
            <a:prstGeom prst="can">
              <a:avLst>
                <a:gd name="adj" fmla="val 34450"/>
              </a:avLst>
            </a:prstGeom>
            <a:solidFill>
              <a:srgbClr val="E99FDB"/>
            </a:solidFill>
            <a:ln w="9525">
              <a:solidFill>
                <a:schemeClr val="tx1"/>
              </a:solidFill>
              <a:round/>
              <a:headEnd/>
              <a:tailEnd/>
            </a:ln>
          </p:spPr>
          <p:txBody>
            <a:bodyPr wrap="none" anchor="ctr"/>
            <a:lstStyle/>
            <a:p>
              <a:endParaRPr lang="en-US" sz="1600">
                <a:latin typeface="Calibri" charset="0"/>
                <a:cs typeface="Calibri" charset="0"/>
              </a:endParaRPr>
            </a:p>
          </p:txBody>
        </p:sp>
        <p:sp>
          <p:nvSpPr>
            <p:cNvPr id="106515" name="AutoShape 27"/>
            <p:cNvSpPr>
              <a:spLocks noChangeArrowheads="1"/>
            </p:cNvSpPr>
            <p:nvPr/>
          </p:nvSpPr>
          <p:spPr bwMode="auto">
            <a:xfrm>
              <a:off x="1498" y="3292"/>
              <a:ext cx="209" cy="288"/>
            </a:xfrm>
            <a:prstGeom prst="can">
              <a:avLst>
                <a:gd name="adj" fmla="val 34450"/>
              </a:avLst>
            </a:prstGeom>
            <a:solidFill>
              <a:srgbClr val="E99FDB"/>
            </a:solidFill>
            <a:ln w="9525">
              <a:solidFill>
                <a:schemeClr val="tx1"/>
              </a:solidFill>
              <a:round/>
              <a:headEnd/>
              <a:tailEnd/>
            </a:ln>
          </p:spPr>
          <p:txBody>
            <a:bodyPr wrap="none" anchor="ctr"/>
            <a:lstStyle/>
            <a:p>
              <a:endParaRPr lang="en-US" sz="1600">
                <a:latin typeface="Calibri" charset="0"/>
                <a:cs typeface="Calibri" charset="0"/>
              </a:endParaRPr>
            </a:p>
          </p:txBody>
        </p:sp>
        <p:sp>
          <p:nvSpPr>
            <p:cNvPr id="106516" name="Rectangle 28"/>
            <p:cNvSpPr>
              <a:spLocks noChangeArrowheads="1"/>
            </p:cNvSpPr>
            <p:nvPr/>
          </p:nvSpPr>
          <p:spPr bwMode="auto">
            <a:xfrm>
              <a:off x="1968" y="3291"/>
              <a:ext cx="341" cy="262"/>
            </a:xfrm>
            <a:prstGeom prst="rect">
              <a:avLst/>
            </a:prstGeom>
            <a:solidFill>
              <a:srgbClr val="E99FDB"/>
            </a:solidFill>
            <a:ln w="9525">
              <a:solidFill>
                <a:schemeClr val="tx1"/>
              </a:solidFill>
              <a:miter lim="800000"/>
              <a:headEnd/>
              <a:tailEnd/>
            </a:ln>
          </p:spPr>
          <p:txBody>
            <a:bodyPr wrap="none" anchor="ctr"/>
            <a:lstStyle/>
            <a:p>
              <a:endParaRPr lang="en-US" sz="1600">
                <a:latin typeface="Calibri" charset="0"/>
                <a:cs typeface="Calibri" charset="0"/>
              </a:endParaRPr>
            </a:p>
          </p:txBody>
        </p:sp>
        <p:sp>
          <p:nvSpPr>
            <p:cNvPr id="106517" name="Rectangle 29"/>
            <p:cNvSpPr>
              <a:spLocks noChangeArrowheads="1"/>
            </p:cNvSpPr>
            <p:nvPr/>
          </p:nvSpPr>
          <p:spPr bwMode="auto">
            <a:xfrm>
              <a:off x="2482" y="3291"/>
              <a:ext cx="341" cy="262"/>
            </a:xfrm>
            <a:prstGeom prst="rect">
              <a:avLst/>
            </a:prstGeom>
            <a:solidFill>
              <a:srgbClr val="E99FDB"/>
            </a:solidFill>
            <a:ln w="9525">
              <a:solidFill>
                <a:schemeClr val="tx1"/>
              </a:solidFill>
              <a:miter lim="800000"/>
              <a:headEnd/>
              <a:tailEnd/>
            </a:ln>
          </p:spPr>
          <p:txBody>
            <a:bodyPr wrap="none" anchor="ctr"/>
            <a:lstStyle/>
            <a:p>
              <a:endParaRPr lang="en-US" sz="1600">
                <a:latin typeface="Calibri" charset="0"/>
                <a:cs typeface="Calibri" charset="0"/>
              </a:endParaRPr>
            </a:p>
          </p:txBody>
        </p:sp>
        <p:cxnSp>
          <p:nvCxnSpPr>
            <p:cNvPr id="106518" name="AutoShape 30"/>
            <p:cNvCxnSpPr>
              <a:cxnSpLocks noChangeShapeType="1"/>
              <a:stCxn id="106514" idx="1"/>
            </p:cNvCxnSpPr>
            <p:nvPr/>
          </p:nvCxnSpPr>
          <p:spPr bwMode="auto">
            <a:xfrm flipV="1">
              <a:off x="1000" y="3090"/>
              <a:ext cx="268" cy="20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519" name="AutoShape 31"/>
            <p:cNvCxnSpPr>
              <a:cxnSpLocks noChangeShapeType="1"/>
              <a:stCxn id="106513" idx="1"/>
            </p:cNvCxnSpPr>
            <p:nvPr/>
          </p:nvCxnSpPr>
          <p:spPr bwMode="auto">
            <a:xfrm flipV="1">
              <a:off x="1288" y="3077"/>
              <a:ext cx="26" cy="21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520" name="AutoShape 32"/>
            <p:cNvCxnSpPr>
              <a:cxnSpLocks noChangeShapeType="1"/>
              <a:stCxn id="106515" idx="1"/>
            </p:cNvCxnSpPr>
            <p:nvPr/>
          </p:nvCxnSpPr>
          <p:spPr bwMode="auto">
            <a:xfrm flipH="1" flipV="1">
              <a:off x="1361" y="3089"/>
              <a:ext cx="242" cy="20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521" name="AutoShape 33"/>
            <p:cNvCxnSpPr>
              <a:cxnSpLocks noChangeShapeType="1"/>
              <a:stCxn id="106516" idx="0"/>
            </p:cNvCxnSpPr>
            <p:nvPr/>
          </p:nvCxnSpPr>
          <p:spPr bwMode="auto">
            <a:xfrm flipV="1">
              <a:off x="2139" y="3086"/>
              <a:ext cx="192" cy="20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6522" name="AutoShape 34"/>
            <p:cNvCxnSpPr>
              <a:cxnSpLocks noChangeShapeType="1"/>
              <a:stCxn id="106517" idx="0"/>
            </p:cNvCxnSpPr>
            <p:nvPr/>
          </p:nvCxnSpPr>
          <p:spPr bwMode="auto">
            <a:xfrm flipH="1" flipV="1">
              <a:off x="2475" y="3082"/>
              <a:ext cx="178" cy="20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06523" name="AutoShape 35"/>
            <p:cNvSpPr>
              <a:spLocks noChangeArrowheads="1"/>
            </p:cNvSpPr>
            <p:nvPr/>
          </p:nvSpPr>
          <p:spPr bwMode="auto">
            <a:xfrm>
              <a:off x="2959" y="2697"/>
              <a:ext cx="777" cy="377"/>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24" name="Rectangle 36"/>
            <p:cNvSpPr>
              <a:spLocks noChangeArrowheads="1"/>
            </p:cNvSpPr>
            <p:nvPr/>
          </p:nvSpPr>
          <p:spPr bwMode="auto">
            <a:xfrm>
              <a:off x="2950" y="2705"/>
              <a:ext cx="75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Web Services</a:t>
              </a:r>
            </a:p>
          </p:txBody>
        </p:sp>
        <p:cxnSp>
          <p:nvCxnSpPr>
            <p:cNvPr id="106525" name="AutoShape 37"/>
            <p:cNvCxnSpPr>
              <a:cxnSpLocks noChangeShapeType="1"/>
              <a:endCxn id="106524" idx="2"/>
            </p:cNvCxnSpPr>
            <p:nvPr/>
          </p:nvCxnSpPr>
          <p:spPr bwMode="auto">
            <a:xfrm rot="5400000" flipH="1" flipV="1">
              <a:off x="3222" y="3113"/>
              <a:ext cx="208" cy="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06526" name="Rectangle 38"/>
            <p:cNvSpPr>
              <a:spLocks noChangeArrowheads="1"/>
            </p:cNvSpPr>
            <p:nvPr/>
          </p:nvSpPr>
          <p:spPr bwMode="auto">
            <a:xfrm>
              <a:off x="4508" y="2705"/>
              <a:ext cx="75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MQ gateway</a:t>
              </a:r>
            </a:p>
          </p:txBody>
        </p:sp>
        <p:sp>
          <p:nvSpPr>
            <p:cNvPr id="106527" name="Rectangle 39"/>
            <p:cNvSpPr>
              <a:spLocks noChangeArrowheads="1"/>
            </p:cNvSpPr>
            <p:nvPr/>
          </p:nvSpPr>
          <p:spPr bwMode="auto">
            <a:xfrm>
              <a:off x="4510" y="3236"/>
              <a:ext cx="754"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Mainframe &amp; legacy</a:t>
              </a:r>
              <a:br>
                <a:rPr kumimoji="1" lang="en-US" sz="1200">
                  <a:solidFill>
                    <a:schemeClr val="tx1"/>
                  </a:solidFill>
                  <a:latin typeface="Calibri" charset="0"/>
                  <a:cs typeface="Calibri" charset="0"/>
                </a:rPr>
              </a:br>
              <a:r>
                <a:rPr kumimoji="1" lang="en-US" sz="1200">
                  <a:solidFill>
                    <a:schemeClr val="tx1"/>
                  </a:solidFill>
                  <a:latin typeface="Calibri" charset="0"/>
                  <a:cs typeface="Calibri" charset="0"/>
                </a:rPr>
                <a:t>apps</a:t>
              </a:r>
            </a:p>
          </p:txBody>
        </p:sp>
        <p:cxnSp>
          <p:nvCxnSpPr>
            <p:cNvPr id="106528" name="AutoShape 40"/>
            <p:cNvCxnSpPr>
              <a:cxnSpLocks noChangeShapeType="1"/>
              <a:stCxn id="106527" idx="0"/>
            </p:cNvCxnSpPr>
            <p:nvPr/>
          </p:nvCxnSpPr>
          <p:spPr bwMode="auto">
            <a:xfrm rot="16200000" flipV="1">
              <a:off x="4795" y="3144"/>
              <a:ext cx="183" cy="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06529" name="AutoShape 41"/>
            <p:cNvSpPr>
              <a:spLocks noChangeArrowheads="1"/>
            </p:cNvSpPr>
            <p:nvPr/>
          </p:nvSpPr>
          <p:spPr bwMode="auto">
            <a:xfrm>
              <a:off x="3804" y="2696"/>
              <a:ext cx="620" cy="377"/>
            </a:xfrm>
            <a:prstGeom prst="roundRect">
              <a:avLst>
                <a:gd name="adj" fmla="val 5833"/>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30" name="Rectangle 42"/>
            <p:cNvSpPr>
              <a:spLocks noChangeArrowheads="1"/>
            </p:cNvSpPr>
            <p:nvPr/>
          </p:nvSpPr>
          <p:spPr bwMode="auto">
            <a:xfrm>
              <a:off x="3740" y="2705"/>
              <a:ext cx="75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JMS/</a:t>
              </a:r>
            </a:p>
            <a:p>
              <a:pPr algn="ctr" eaLnBrk="0" hangingPunct="0">
                <a:lnSpc>
                  <a:spcPct val="90000"/>
                </a:lnSpc>
              </a:pPr>
              <a:r>
                <a:rPr kumimoji="1" lang="en-US" sz="1200">
                  <a:solidFill>
                    <a:schemeClr val="tx1"/>
                  </a:solidFill>
                  <a:latin typeface="Calibri" charset="0"/>
                  <a:cs typeface="Calibri" charset="0"/>
                </a:rPr>
                <a:t>J2EE</a:t>
              </a:r>
            </a:p>
          </p:txBody>
        </p:sp>
        <p:sp>
          <p:nvSpPr>
            <p:cNvPr id="106531" name="AutoShape 43"/>
            <p:cNvSpPr>
              <a:spLocks/>
            </p:cNvSpPr>
            <p:nvPr/>
          </p:nvSpPr>
          <p:spPr bwMode="auto">
            <a:xfrm rot="5400000">
              <a:off x="1252" y="3344"/>
              <a:ext cx="130" cy="864"/>
            </a:xfrm>
            <a:prstGeom prst="rightBrace">
              <a:avLst>
                <a:gd name="adj1" fmla="val 553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latin typeface="Calibri" charset="0"/>
                <a:cs typeface="Calibri" charset="0"/>
              </a:endParaRPr>
            </a:p>
          </p:txBody>
        </p:sp>
        <p:sp>
          <p:nvSpPr>
            <p:cNvPr id="106532" name="AutoShape 44"/>
            <p:cNvSpPr>
              <a:spLocks/>
            </p:cNvSpPr>
            <p:nvPr/>
          </p:nvSpPr>
          <p:spPr bwMode="auto">
            <a:xfrm rot="5400000">
              <a:off x="2317" y="3335"/>
              <a:ext cx="130" cy="864"/>
            </a:xfrm>
            <a:prstGeom prst="rightBrace">
              <a:avLst>
                <a:gd name="adj1" fmla="val 553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latin typeface="Calibri" charset="0"/>
                <a:cs typeface="Calibri" charset="0"/>
              </a:endParaRPr>
            </a:p>
          </p:txBody>
        </p:sp>
        <p:sp>
          <p:nvSpPr>
            <p:cNvPr id="106533" name="Rectangle 45"/>
            <p:cNvSpPr>
              <a:spLocks noChangeArrowheads="1"/>
            </p:cNvSpPr>
            <p:nvPr/>
          </p:nvSpPr>
          <p:spPr bwMode="auto">
            <a:xfrm>
              <a:off x="816" y="3882"/>
              <a:ext cx="99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Data sources</a:t>
              </a:r>
            </a:p>
          </p:txBody>
        </p:sp>
        <p:sp>
          <p:nvSpPr>
            <p:cNvPr id="106534" name="Rectangle 46"/>
            <p:cNvSpPr>
              <a:spLocks noChangeArrowheads="1"/>
            </p:cNvSpPr>
            <p:nvPr/>
          </p:nvSpPr>
          <p:spPr bwMode="auto">
            <a:xfrm>
              <a:off x="1912" y="3874"/>
              <a:ext cx="990"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Enterprise applications</a:t>
              </a:r>
            </a:p>
          </p:txBody>
        </p:sp>
        <p:sp>
          <p:nvSpPr>
            <p:cNvPr id="106535" name="AutoShape 47"/>
            <p:cNvSpPr>
              <a:spLocks/>
            </p:cNvSpPr>
            <p:nvPr/>
          </p:nvSpPr>
          <p:spPr bwMode="auto">
            <a:xfrm rot="5400000">
              <a:off x="4036" y="2645"/>
              <a:ext cx="130" cy="2226"/>
            </a:xfrm>
            <a:prstGeom prst="rightBrace">
              <a:avLst>
                <a:gd name="adj1" fmla="val 14269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latin typeface="Calibri" charset="0"/>
                <a:cs typeface="Calibri" charset="0"/>
              </a:endParaRPr>
            </a:p>
          </p:txBody>
        </p:sp>
        <p:sp>
          <p:nvSpPr>
            <p:cNvPr id="106536" name="Rectangle 48"/>
            <p:cNvSpPr>
              <a:spLocks noChangeArrowheads="1"/>
            </p:cNvSpPr>
            <p:nvPr/>
          </p:nvSpPr>
          <p:spPr bwMode="auto">
            <a:xfrm>
              <a:off x="3610" y="3838"/>
              <a:ext cx="990"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pPr>
              <a:r>
                <a:rPr kumimoji="1" lang="en-US" sz="1200">
                  <a:solidFill>
                    <a:schemeClr val="tx1"/>
                  </a:solidFill>
                  <a:latin typeface="Calibri" charset="0"/>
                  <a:cs typeface="Calibri" charset="0"/>
                </a:rPr>
                <a:t>Multi-platform support</a:t>
              </a:r>
            </a:p>
          </p:txBody>
        </p:sp>
        <p:cxnSp>
          <p:nvCxnSpPr>
            <p:cNvPr id="106537" name="AutoShape 49"/>
            <p:cNvCxnSpPr>
              <a:cxnSpLocks noChangeShapeType="1"/>
            </p:cNvCxnSpPr>
            <p:nvPr/>
          </p:nvCxnSpPr>
          <p:spPr bwMode="auto">
            <a:xfrm flipV="1">
              <a:off x="4101" y="3085"/>
              <a:ext cx="3" cy="17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06538" name="Group 50"/>
            <p:cNvGrpSpPr>
              <a:grpSpLocks/>
            </p:cNvGrpSpPr>
            <p:nvPr/>
          </p:nvGrpSpPr>
          <p:grpSpPr bwMode="auto">
            <a:xfrm>
              <a:off x="3892" y="2174"/>
              <a:ext cx="444" cy="530"/>
              <a:chOff x="1088" y="2193"/>
              <a:chExt cx="444" cy="530"/>
            </a:xfrm>
          </p:grpSpPr>
          <p:grpSp>
            <p:nvGrpSpPr>
              <p:cNvPr id="106570" name="Group 51"/>
              <p:cNvGrpSpPr>
                <a:grpSpLocks/>
              </p:cNvGrpSpPr>
              <p:nvPr/>
            </p:nvGrpSpPr>
            <p:grpSpPr bwMode="auto">
              <a:xfrm>
                <a:off x="1088" y="2193"/>
                <a:ext cx="444" cy="354"/>
                <a:chOff x="3709" y="480"/>
                <a:chExt cx="563" cy="327"/>
              </a:xfrm>
            </p:grpSpPr>
            <p:sp>
              <p:nvSpPr>
                <p:cNvPr id="106574" name="Rectangle 52"/>
                <p:cNvSpPr>
                  <a:spLocks noChangeArrowheads="1"/>
                </p:cNvSpPr>
                <p:nvPr/>
              </p:nvSpPr>
              <p:spPr bwMode="auto">
                <a:xfrm>
                  <a:off x="3709" y="480"/>
                  <a:ext cx="563" cy="327"/>
                </a:xfrm>
                <a:prstGeom prst="rect">
                  <a:avLst/>
                </a:prstGeom>
                <a:solidFill>
                  <a:srgbClr val="E1F4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75" name="Line 53"/>
                <p:cNvSpPr>
                  <a:spLocks noChangeShapeType="1"/>
                </p:cNvSpPr>
                <p:nvPr/>
              </p:nvSpPr>
              <p:spPr bwMode="auto">
                <a:xfrm>
                  <a:off x="3718" y="576"/>
                  <a:ext cx="5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6571" name="Rectangle 54"/>
              <p:cNvSpPr>
                <a:spLocks noChangeArrowheads="1"/>
              </p:cNvSpPr>
              <p:nvPr/>
            </p:nvSpPr>
            <p:spPr bwMode="auto">
              <a:xfrm>
                <a:off x="1216" y="2375"/>
                <a:ext cx="187"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72" name="AutoShape 55"/>
              <p:cNvSpPr>
                <a:spLocks noChangeArrowheads="1"/>
              </p:cNvSpPr>
              <p:nvPr/>
            </p:nvSpPr>
            <p:spPr bwMode="auto">
              <a:xfrm>
                <a:off x="1248" y="2398"/>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73" name="Line 56"/>
              <p:cNvSpPr>
                <a:spLocks noChangeShapeType="1"/>
              </p:cNvSpPr>
              <p:nvPr/>
            </p:nvSpPr>
            <p:spPr bwMode="auto">
              <a:xfrm>
                <a:off x="1088" y="2285"/>
                <a:ext cx="44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6539" name="Group 57"/>
            <p:cNvGrpSpPr>
              <a:grpSpLocks/>
            </p:cNvGrpSpPr>
            <p:nvPr/>
          </p:nvGrpSpPr>
          <p:grpSpPr bwMode="auto">
            <a:xfrm>
              <a:off x="4661" y="2174"/>
              <a:ext cx="444" cy="530"/>
              <a:chOff x="1088" y="2193"/>
              <a:chExt cx="444" cy="530"/>
            </a:xfrm>
          </p:grpSpPr>
          <p:grpSp>
            <p:nvGrpSpPr>
              <p:cNvPr id="106564" name="Group 58"/>
              <p:cNvGrpSpPr>
                <a:grpSpLocks/>
              </p:cNvGrpSpPr>
              <p:nvPr/>
            </p:nvGrpSpPr>
            <p:grpSpPr bwMode="auto">
              <a:xfrm>
                <a:off x="1088" y="2193"/>
                <a:ext cx="444" cy="354"/>
                <a:chOff x="3709" y="480"/>
                <a:chExt cx="563" cy="327"/>
              </a:xfrm>
            </p:grpSpPr>
            <p:sp>
              <p:nvSpPr>
                <p:cNvPr id="106568" name="Rectangle 59"/>
                <p:cNvSpPr>
                  <a:spLocks noChangeArrowheads="1"/>
                </p:cNvSpPr>
                <p:nvPr/>
              </p:nvSpPr>
              <p:spPr bwMode="auto">
                <a:xfrm>
                  <a:off x="3709" y="480"/>
                  <a:ext cx="563" cy="327"/>
                </a:xfrm>
                <a:prstGeom prst="rect">
                  <a:avLst/>
                </a:prstGeom>
                <a:solidFill>
                  <a:srgbClr val="E1F4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69" name="Line 60"/>
                <p:cNvSpPr>
                  <a:spLocks noChangeShapeType="1"/>
                </p:cNvSpPr>
                <p:nvPr/>
              </p:nvSpPr>
              <p:spPr bwMode="auto">
                <a:xfrm>
                  <a:off x="3718" y="576"/>
                  <a:ext cx="5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6565" name="Rectangle 61"/>
              <p:cNvSpPr>
                <a:spLocks noChangeArrowheads="1"/>
              </p:cNvSpPr>
              <p:nvPr/>
            </p:nvSpPr>
            <p:spPr bwMode="auto">
              <a:xfrm>
                <a:off x="1216" y="2375"/>
                <a:ext cx="187"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66" name="AutoShape 62"/>
              <p:cNvSpPr>
                <a:spLocks noChangeArrowheads="1"/>
              </p:cNvSpPr>
              <p:nvPr/>
            </p:nvSpPr>
            <p:spPr bwMode="auto">
              <a:xfrm>
                <a:off x="1248" y="2398"/>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67" name="Line 63"/>
              <p:cNvSpPr>
                <a:spLocks noChangeShapeType="1"/>
              </p:cNvSpPr>
              <p:nvPr/>
            </p:nvSpPr>
            <p:spPr bwMode="auto">
              <a:xfrm>
                <a:off x="1088" y="2285"/>
                <a:ext cx="44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6540" name="Group 64"/>
            <p:cNvGrpSpPr>
              <a:grpSpLocks/>
            </p:cNvGrpSpPr>
            <p:nvPr/>
          </p:nvGrpSpPr>
          <p:grpSpPr bwMode="auto">
            <a:xfrm>
              <a:off x="2194" y="2174"/>
              <a:ext cx="444" cy="544"/>
              <a:chOff x="1088" y="2193"/>
              <a:chExt cx="444" cy="530"/>
            </a:xfrm>
          </p:grpSpPr>
          <p:grpSp>
            <p:nvGrpSpPr>
              <p:cNvPr id="106558" name="Group 65"/>
              <p:cNvGrpSpPr>
                <a:grpSpLocks/>
              </p:cNvGrpSpPr>
              <p:nvPr/>
            </p:nvGrpSpPr>
            <p:grpSpPr bwMode="auto">
              <a:xfrm>
                <a:off x="1088" y="2193"/>
                <a:ext cx="444" cy="354"/>
                <a:chOff x="3709" y="480"/>
                <a:chExt cx="563" cy="327"/>
              </a:xfrm>
            </p:grpSpPr>
            <p:sp>
              <p:nvSpPr>
                <p:cNvPr id="106562" name="Rectangle 66"/>
                <p:cNvSpPr>
                  <a:spLocks noChangeArrowheads="1"/>
                </p:cNvSpPr>
                <p:nvPr/>
              </p:nvSpPr>
              <p:spPr bwMode="auto">
                <a:xfrm>
                  <a:off x="3709" y="480"/>
                  <a:ext cx="563" cy="327"/>
                </a:xfrm>
                <a:prstGeom prst="rect">
                  <a:avLst/>
                </a:prstGeom>
                <a:solidFill>
                  <a:srgbClr val="E1F4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63" name="Line 67"/>
                <p:cNvSpPr>
                  <a:spLocks noChangeShapeType="1"/>
                </p:cNvSpPr>
                <p:nvPr/>
              </p:nvSpPr>
              <p:spPr bwMode="auto">
                <a:xfrm>
                  <a:off x="3718" y="576"/>
                  <a:ext cx="5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6559" name="Rectangle 68"/>
              <p:cNvSpPr>
                <a:spLocks noChangeArrowheads="1"/>
              </p:cNvSpPr>
              <p:nvPr/>
            </p:nvSpPr>
            <p:spPr bwMode="auto">
              <a:xfrm>
                <a:off x="1216" y="2375"/>
                <a:ext cx="187"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60" name="AutoShape 69"/>
              <p:cNvSpPr>
                <a:spLocks noChangeArrowheads="1"/>
              </p:cNvSpPr>
              <p:nvPr/>
            </p:nvSpPr>
            <p:spPr bwMode="auto">
              <a:xfrm>
                <a:off x="1248" y="2398"/>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61" name="Line 70"/>
              <p:cNvSpPr>
                <a:spLocks noChangeShapeType="1"/>
              </p:cNvSpPr>
              <p:nvPr/>
            </p:nvSpPr>
            <p:spPr bwMode="auto">
              <a:xfrm>
                <a:off x="1088" y="2285"/>
                <a:ext cx="44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6541" name="Group 71"/>
            <p:cNvGrpSpPr>
              <a:grpSpLocks/>
            </p:cNvGrpSpPr>
            <p:nvPr/>
          </p:nvGrpSpPr>
          <p:grpSpPr bwMode="auto">
            <a:xfrm>
              <a:off x="1088" y="2174"/>
              <a:ext cx="444" cy="550"/>
              <a:chOff x="1088" y="2193"/>
              <a:chExt cx="444" cy="530"/>
            </a:xfrm>
          </p:grpSpPr>
          <p:grpSp>
            <p:nvGrpSpPr>
              <p:cNvPr id="106552" name="Group 72"/>
              <p:cNvGrpSpPr>
                <a:grpSpLocks/>
              </p:cNvGrpSpPr>
              <p:nvPr/>
            </p:nvGrpSpPr>
            <p:grpSpPr bwMode="auto">
              <a:xfrm>
                <a:off x="1088" y="2193"/>
                <a:ext cx="444" cy="354"/>
                <a:chOff x="3709" y="480"/>
                <a:chExt cx="563" cy="327"/>
              </a:xfrm>
            </p:grpSpPr>
            <p:sp>
              <p:nvSpPr>
                <p:cNvPr id="106556" name="Rectangle 73"/>
                <p:cNvSpPr>
                  <a:spLocks noChangeArrowheads="1"/>
                </p:cNvSpPr>
                <p:nvPr/>
              </p:nvSpPr>
              <p:spPr bwMode="auto">
                <a:xfrm>
                  <a:off x="3709" y="480"/>
                  <a:ext cx="563" cy="327"/>
                </a:xfrm>
                <a:prstGeom prst="rect">
                  <a:avLst/>
                </a:prstGeom>
                <a:solidFill>
                  <a:srgbClr val="E1F4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57" name="Line 74"/>
                <p:cNvSpPr>
                  <a:spLocks noChangeShapeType="1"/>
                </p:cNvSpPr>
                <p:nvPr/>
              </p:nvSpPr>
              <p:spPr bwMode="auto">
                <a:xfrm>
                  <a:off x="3718" y="576"/>
                  <a:ext cx="5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6553" name="Rectangle 75"/>
              <p:cNvSpPr>
                <a:spLocks noChangeArrowheads="1"/>
              </p:cNvSpPr>
              <p:nvPr/>
            </p:nvSpPr>
            <p:spPr bwMode="auto">
              <a:xfrm>
                <a:off x="1216" y="2375"/>
                <a:ext cx="187"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54" name="AutoShape 76"/>
              <p:cNvSpPr>
                <a:spLocks noChangeArrowheads="1"/>
              </p:cNvSpPr>
              <p:nvPr/>
            </p:nvSpPr>
            <p:spPr bwMode="auto">
              <a:xfrm>
                <a:off x="1248" y="2398"/>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55" name="Line 77"/>
              <p:cNvSpPr>
                <a:spLocks noChangeShapeType="1"/>
              </p:cNvSpPr>
              <p:nvPr/>
            </p:nvSpPr>
            <p:spPr bwMode="auto">
              <a:xfrm>
                <a:off x="1088" y="2285"/>
                <a:ext cx="44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6542" name="Group 78"/>
            <p:cNvGrpSpPr>
              <a:grpSpLocks/>
            </p:cNvGrpSpPr>
            <p:nvPr/>
          </p:nvGrpSpPr>
          <p:grpSpPr bwMode="auto">
            <a:xfrm>
              <a:off x="3126" y="2174"/>
              <a:ext cx="444" cy="544"/>
              <a:chOff x="1088" y="2193"/>
              <a:chExt cx="444" cy="530"/>
            </a:xfrm>
          </p:grpSpPr>
          <p:grpSp>
            <p:nvGrpSpPr>
              <p:cNvPr id="106546" name="Group 79"/>
              <p:cNvGrpSpPr>
                <a:grpSpLocks/>
              </p:cNvGrpSpPr>
              <p:nvPr/>
            </p:nvGrpSpPr>
            <p:grpSpPr bwMode="auto">
              <a:xfrm>
                <a:off x="1088" y="2193"/>
                <a:ext cx="444" cy="354"/>
                <a:chOff x="3709" y="480"/>
                <a:chExt cx="563" cy="327"/>
              </a:xfrm>
            </p:grpSpPr>
            <p:sp>
              <p:nvSpPr>
                <p:cNvPr id="106550" name="Rectangle 80"/>
                <p:cNvSpPr>
                  <a:spLocks noChangeArrowheads="1"/>
                </p:cNvSpPr>
                <p:nvPr/>
              </p:nvSpPr>
              <p:spPr bwMode="auto">
                <a:xfrm>
                  <a:off x="3709" y="480"/>
                  <a:ext cx="563" cy="327"/>
                </a:xfrm>
                <a:prstGeom prst="rect">
                  <a:avLst/>
                </a:prstGeom>
                <a:solidFill>
                  <a:srgbClr val="E1F4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51" name="Line 81"/>
                <p:cNvSpPr>
                  <a:spLocks noChangeShapeType="1"/>
                </p:cNvSpPr>
                <p:nvPr/>
              </p:nvSpPr>
              <p:spPr bwMode="auto">
                <a:xfrm>
                  <a:off x="3718" y="576"/>
                  <a:ext cx="5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6547" name="Rectangle 82"/>
              <p:cNvSpPr>
                <a:spLocks noChangeArrowheads="1"/>
              </p:cNvSpPr>
              <p:nvPr/>
            </p:nvSpPr>
            <p:spPr bwMode="auto">
              <a:xfrm>
                <a:off x="1216" y="2375"/>
                <a:ext cx="187"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a:latin typeface="Calibri" charset="0"/>
                  <a:cs typeface="Calibri" charset="0"/>
                </a:endParaRPr>
              </a:p>
            </p:txBody>
          </p:sp>
          <p:sp>
            <p:nvSpPr>
              <p:cNvPr id="106548" name="AutoShape 83"/>
              <p:cNvSpPr>
                <a:spLocks noChangeArrowheads="1"/>
              </p:cNvSpPr>
              <p:nvPr/>
            </p:nvSpPr>
            <p:spPr bwMode="auto">
              <a:xfrm>
                <a:off x="1248" y="2398"/>
                <a:ext cx="125" cy="325"/>
              </a:xfrm>
              <a:prstGeom prst="roundRect">
                <a:avLst>
                  <a:gd name="adj" fmla="val 8606"/>
                </a:avLst>
              </a:prstGeom>
              <a:gradFill rotWithShape="1">
                <a:gsLst>
                  <a:gs pos="0">
                    <a:srgbClr val="D2D7E6"/>
                  </a:gs>
                  <a:gs pos="50000">
                    <a:srgbClr val="F5F6F9"/>
                  </a:gs>
                  <a:gs pos="100000">
                    <a:srgbClr val="D2D7E6"/>
                  </a:gs>
                </a:gsLst>
                <a:lin ang="5400000" scaled="1"/>
              </a:gradFill>
              <a:ln w="6350">
                <a:solidFill>
                  <a:srgbClr val="4F5899"/>
                </a:solidFill>
                <a:round/>
                <a:headEnd/>
                <a:tailEnd/>
              </a:ln>
            </p:spPr>
            <p:txBody>
              <a:bodyPr wrap="none" anchor="ctr"/>
              <a:lstStyle/>
              <a:p>
                <a:endParaRPr lang="en-US" sz="1600">
                  <a:latin typeface="Calibri" charset="0"/>
                  <a:cs typeface="Calibri" charset="0"/>
                </a:endParaRPr>
              </a:p>
            </p:txBody>
          </p:sp>
          <p:sp>
            <p:nvSpPr>
              <p:cNvPr id="106549" name="Line 84"/>
              <p:cNvSpPr>
                <a:spLocks noChangeShapeType="1"/>
              </p:cNvSpPr>
              <p:nvPr/>
            </p:nvSpPr>
            <p:spPr bwMode="auto">
              <a:xfrm>
                <a:off x="1088" y="2285"/>
                <a:ext cx="44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106543" name="AutoShape 85"/>
            <p:cNvCxnSpPr>
              <a:cxnSpLocks noChangeShapeType="1"/>
            </p:cNvCxnSpPr>
            <p:nvPr/>
          </p:nvCxnSpPr>
          <p:spPr bwMode="auto">
            <a:xfrm flipV="1">
              <a:off x="679" y="2200"/>
              <a:ext cx="408" cy="250"/>
            </a:xfrm>
            <a:prstGeom prst="bentConnector3">
              <a:avLst>
                <a:gd name="adj1" fmla="val 50000"/>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779350" name="Text Box 86"/>
            <p:cNvSpPr txBox="1">
              <a:spLocks noChangeArrowheads="1"/>
            </p:cNvSpPr>
            <p:nvPr/>
          </p:nvSpPr>
          <p:spPr bwMode="auto">
            <a:xfrm>
              <a:off x="274" y="2559"/>
              <a:ext cx="492" cy="240"/>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GB" sz="800" b="1" smtClean="0">
                  <a:solidFill>
                    <a:schemeClr val="tx1"/>
                  </a:solidFill>
                  <a:effectLst>
                    <a:outerShdw blurRad="38100" dist="38100" dir="2700000" algn="tl">
                      <a:srgbClr val="DDDDDD"/>
                    </a:outerShdw>
                  </a:effectLst>
                  <a:latin typeface="Calibri"/>
                  <a:cs typeface="Calibri"/>
                </a:rPr>
                <a:t>service </a:t>
              </a:r>
            </a:p>
            <a:p>
              <a:pPr algn="ctr" eaLnBrk="1" hangingPunct="1">
                <a:defRPr/>
              </a:pPr>
              <a:r>
                <a:rPr lang="en-GB" sz="800" b="1" smtClean="0">
                  <a:solidFill>
                    <a:schemeClr val="tx1"/>
                  </a:solidFill>
                  <a:effectLst>
                    <a:outerShdw blurRad="38100" dist="38100" dir="2700000" algn="tl">
                      <a:srgbClr val="DDDDDD"/>
                    </a:outerShdw>
                  </a:effectLst>
                  <a:latin typeface="Calibri"/>
                  <a:cs typeface="Calibri"/>
                </a:rPr>
                <a:t>container</a:t>
              </a:r>
            </a:p>
          </p:txBody>
        </p:sp>
        <p:cxnSp>
          <p:nvCxnSpPr>
            <p:cNvPr id="106545" name="AutoShape 87"/>
            <p:cNvCxnSpPr>
              <a:cxnSpLocks noChangeShapeType="1"/>
            </p:cNvCxnSpPr>
            <p:nvPr/>
          </p:nvCxnSpPr>
          <p:spPr bwMode="auto">
            <a:xfrm flipV="1">
              <a:off x="686" y="2338"/>
              <a:ext cx="409" cy="327"/>
            </a:xfrm>
            <a:prstGeom prst="bentConnector3">
              <a:avLst>
                <a:gd name="adj1" fmla="val 66255"/>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grpSp>
      <p:sp>
        <p:nvSpPr>
          <p:cNvPr id="92" name="Rectangle 3"/>
          <p:cNvSpPr txBox="1">
            <a:spLocks noChangeArrowheads="1"/>
          </p:cNvSpPr>
          <p:nvPr/>
        </p:nvSpPr>
        <p:spPr bwMode="auto">
          <a:xfrm>
            <a:off x="42863" y="1481138"/>
            <a:ext cx="3302000" cy="5038725"/>
          </a:xfrm>
          <a:prstGeom prst="rect">
            <a:avLst/>
          </a:prstGeom>
          <a:noFill/>
          <a:ln w="9525">
            <a:noFill/>
            <a:miter lim="800000"/>
            <a:headEnd/>
            <a:tailEnd/>
          </a:ln>
        </p:spPr>
        <p:txBody>
          <a:bodyPr/>
          <a:lstStyle>
            <a:lvl1pPr marL="342900" indent="-342900" eaLnBrk="0" hangingPunct="0">
              <a:defRPr sz="2000">
                <a:solidFill>
                  <a:schemeClr val="bg1"/>
                </a:solidFill>
                <a:latin typeface="Tahoma" charset="0"/>
                <a:ea typeface="ＭＳ Ｐゴシック" charset="0"/>
                <a:cs typeface="ＭＳ Ｐゴシック" charset="0"/>
              </a:defRPr>
            </a:lvl1pPr>
            <a:lvl2pPr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spcBef>
                <a:spcPct val="20000"/>
              </a:spcBef>
              <a:buClr>
                <a:srgbClr val="FF0000"/>
              </a:buClr>
              <a:buSzPct val="101000"/>
              <a:defRPr/>
            </a:pPr>
            <a:r>
              <a:rPr lang="en-GB" dirty="0" smtClean="0">
                <a:solidFill>
                  <a:srgbClr val="29143C"/>
                </a:solidFill>
                <a:effectLst>
                  <a:outerShdw blurRad="38100" dist="38100" dir="2700000" algn="tl">
                    <a:srgbClr val="DDDDDD"/>
                  </a:outerShdw>
                </a:effectLst>
                <a:latin typeface="Calibri"/>
                <a:cs typeface="Calibri"/>
              </a:rPr>
              <a:t>The Enterprise Service</a:t>
            </a:r>
          </a:p>
          <a:p>
            <a:pPr eaLnBrk="1" hangingPunct="1">
              <a:spcBef>
                <a:spcPct val="20000"/>
              </a:spcBef>
              <a:buClr>
                <a:srgbClr val="FF0000"/>
              </a:buClr>
              <a:buSzPct val="101000"/>
              <a:defRPr/>
            </a:pPr>
            <a:r>
              <a:rPr lang="en-GB" dirty="0" smtClean="0">
                <a:solidFill>
                  <a:srgbClr val="29143C"/>
                </a:solidFill>
                <a:effectLst>
                  <a:outerShdw blurRad="38100" dist="38100" dir="2700000" algn="tl">
                    <a:srgbClr val="DDDDDD"/>
                  </a:outerShdw>
                </a:effectLst>
                <a:latin typeface="Calibri"/>
                <a:cs typeface="Calibri"/>
              </a:rPr>
              <a:t>Bus (ESB) provides an </a:t>
            </a:r>
          </a:p>
          <a:p>
            <a:pPr eaLnBrk="1" hangingPunct="1">
              <a:spcBef>
                <a:spcPct val="20000"/>
              </a:spcBef>
              <a:buClr>
                <a:srgbClr val="FF0000"/>
              </a:buClr>
              <a:buSzPct val="101000"/>
              <a:defRPr/>
            </a:pPr>
            <a:r>
              <a:rPr lang="en-GB" dirty="0" smtClean="0">
                <a:solidFill>
                  <a:srgbClr val="29143C"/>
                </a:solidFill>
                <a:effectLst>
                  <a:outerShdw blurRad="38100" dist="38100" dir="2700000" algn="tl">
                    <a:srgbClr val="DDDDDD"/>
                  </a:outerShdw>
                </a:effectLst>
                <a:latin typeface="Calibri"/>
                <a:cs typeface="Calibri"/>
              </a:rPr>
              <a:t>integration infrastructure </a:t>
            </a:r>
          </a:p>
          <a:p>
            <a:pPr eaLnBrk="1" hangingPunct="1">
              <a:spcBef>
                <a:spcPct val="20000"/>
              </a:spcBef>
              <a:buClr>
                <a:srgbClr val="FF0000"/>
              </a:buClr>
              <a:buSzPct val="101000"/>
              <a:defRPr/>
            </a:pPr>
            <a:r>
              <a:rPr lang="en-GB" dirty="0" smtClean="0">
                <a:solidFill>
                  <a:srgbClr val="29143C"/>
                </a:solidFill>
                <a:effectLst>
                  <a:outerShdw blurRad="38100" dist="38100" dir="2700000" algn="tl">
                    <a:srgbClr val="DDDDDD"/>
                  </a:outerShdw>
                </a:effectLst>
                <a:latin typeface="Calibri"/>
                <a:cs typeface="Calibri"/>
              </a:rPr>
              <a:t>for SOA . It:</a:t>
            </a:r>
          </a:p>
          <a:p>
            <a:pPr eaLnBrk="1" hangingPunct="1">
              <a:spcBef>
                <a:spcPct val="20000"/>
              </a:spcBef>
              <a:buClr>
                <a:srgbClr val="FF0000"/>
              </a:buClr>
              <a:buSzPct val="101000"/>
              <a:defRPr/>
            </a:pPr>
            <a:endParaRPr lang="en-GB" dirty="0" smtClean="0">
              <a:solidFill>
                <a:srgbClr val="29143C"/>
              </a:solidFill>
              <a:effectLst>
                <a:outerShdw blurRad="38100" dist="38100" dir="2700000" algn="tl">
                  <a:srgbClr val="DDDDDD"/>
                </a:outerShdw>
              </a:effectLst>
              <a:latin typeface="Calibri"/>
              <a:cs typeface="Calibri"/>
            </a:endParaRPr>
          </a:p>
          <a:p>
            <a:pPr eaLnBrk="1" hangingPunct="1">
              <a:spcBef>
                <a:spcPct val="20000"/>
              </a:spcBef>
              <a:buClr>
                <a:srgbClr val="FF0000"/>
              </a:buClr>
              <a:buSzPct val="101000"/>
              <a:defRPr/>
            </a:pPr>
            <a:r>
              <a:rPr lang="en-GB" dirty="0" smtClean="0">
                <a:solidFill>
                  <a:srgbClr val="29143C"/>
                </a:solidFill>
                <a:effectLst>
                  <a:outerShdw blurRad="38100" dist="38100" dir="2700000" algn="tl">
                    <a:srgbClr val="DDDDDD"/>
                  </a:outerShdw>
                </a:effectLst>
                <a:latin typeface="Calibri"/>
                <a:cs typeface="Calibri"/>
              </a:rPr>
              <a:t> </a:t>
            </a:r>
          </a:p>
          <a:p>
            <a:pPr eaLnBrk="1" hangingPunct="1">
              <a:spcBef>
                <a:spcPct val="20000"/>
              </a:spcBef>
              <a:buClr>
                <a:srgbClr val="4A2669"/>
              </a:buClr>
              <a:buSzPct val="80000"/>
              <a:buFont typeface="Wingdings" charset="0"/>
              <a:buChar char="Ø"/>
              <a:defRPr/>
            </a:pPr>
            <a:r>
              <a:rPr lang="en-GB" sz="1800" dirty="0" smtClean="0">
                <a:solidFill>
                  <a:srgbClr val="29143C"/>
                </a:solidFill>
                <a:effectLst>
                  <a:outerShdw blurRad="38100" dist="38100" dir="2700000" algn="tl">
                    <a:srgbClr val="DDDDDD"/>
                  </a:outerShdw>
                </a:effectLst>
                <a:latin typeface="Calibri"/>
                <a:cs typeface="Calibri"/>
              </a:rPr>
              <a:t>loosely couples the systems taking part in the integration  </a:t>
            </a:r>
          </a:p>
          <a:p>
            <a:pPr eaLnBrk="1" hangingPunct="1">
              <a:spcBef>
                <a:spcPct val="20000"/>
              </a:spcBef>
              <a:buClr>
                <a:srgbClr val="4A2669"/>
              </a:buClr>
              <a:buSzPct val="80000"/>
              <a:buFont typeface="Wingdings" charset="0"/>
              <a:buChar char="Ø"/>
              <a:defRPr/>
            </a:pPr>
            <a:r>
              <a:rPr lang="en-GB" sz="1800" dirty="0" smtClean="0">
                <a:solidFill>
                  <a:srgbClr val="29143C"/>
                </a:solidFill>
                <a:effectLst>
                  <a:outerShdw blurRad="38100" dist="38100" dir="2700000" algn="tl">
                    <a:srgbClr val="DDDDDD"/>
                  </a:outerShdw>
                </a:effectLst>
                <a:latin typeface="Calibri"/>
                <a:cs typeface="Calibri"/>
              </a:rPr>
              <a:t>breaks up the integration logic into distinct easily manageable pieces</a:t>
            </a:r>
          </a:p>
          <a:p>
            <a:pPr eaLnBrk="1" hangingPunct="1">
              <a:spcBef>
                <a:spcPct val="20000"/>
              </a:spcBef>
              <a:buClr>
                <a:srgbClr val="4A2669"/>
              </a:buClr>
              <a:buSzPct val="80000"/>
              <a:buFont typeface="Wingdings" charset="0"/>
              <a:buChar char="Ø"/>
              <a:defRPr/>
            </a:pPr>
            <a:r>
              <a:rPr lang="en-GB" sz="1800" dirty="0" smtClean="0">
                <a:solidFill>
                  <a:srgbClr val="29143C"/>
                </a:solidFill>
                <a:effectLst>
                  <a:outerShdw blurRad="38100" dist="38100" dir="2700000" algn="tl">
                    <a:srgbClr val="DDDDDD"/>
                  </a:outerShdw>
                </a:effectLst>
                <a:latin typeface="Calibri"/>
                <a:cs typeface="Calibri"/>
              </a:rPr>
              <a:t>provides translation, integration, security &amp; BP execution facilities.</a:t>
            </a:r>
          </a:p>
          <a:p>
            <a:pPr lvl="1" eaLnBrk="1" hangingPunct="1">
              <a:spcBef>
                <a:spcPct val="20000"/>
              </a:spcBef>
              <a:buClr>
                <a:srgbClr val="4A2669"/>
              </a:buClr>
              <a:buSzPct val="80000"/>
              <a:buFont typeface="Wingdings" charset="0"/>
              <a:buNone/>
              <a:defRPr/>
            </a:pPr>
            <a:r>
              <a:rPr lang="en-GB" sz="2400" dirty="0" smtClean="0">
                <a:solidFill>
                  <a:srgbClr val="29143C"/>
                </a:solidFill>
                <a:effectLst>
                  <a:outerShdw blurRad="38100" dist="38100" dir="2700000" algn="tl">
                    <a:srgbClr val="DDDDDD"/>
                  </a:outerShdw>
                </a:effectLst>
                <a:latin typeface="Calibri"/>
                <a:cs typeface="Calibri"/>
              </a:rPr>
              <a:t> </a:t>
            </a:r>
          </a:p>
        </p:txBody>
      </p:sp>
      <p:sp>
        <p:nvSpPr>
          <p:cNvPr id="91" name="Rectangle 2"/>
          <p:cNvSpPr txBox="1">
            <a:spLocks noChangeArrowheads="1"/>
          </p:cNvSpPr>
          <p:nvPr/>
        </p:nvSpPr>
        <p:spPr>
          <a:xfrm>
            <a:off x="34925" y="-100013"/>
            <a:ext cx="9102725" cy="855663"/>
          </a:xfrm>
          <a:prstGeom prst="rect">
            <a:avLst/>
          </a:prstGeom>
        </p:spPr>
        <p:txBody>
          <a:bodyPr/>
          <a:lstStyle>
            <a:lvl1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a:ea typeface="+mj-ea"/>
                <a:cs typeface="+mj-cs"/>
              </a:defRPr>
            </a:lvl1pPr>
            <a:lvl2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2pPr>
            <a:lvl3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3pPr>
            <a:lvl4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4pPr>
            <a:lvl5pPr algn="r" defTabSz="449263" rtl="0" eaLnBrk="0" fontAlgn="base" hangingPunct="0">
              <a:spcBef>
                <a:spcPct val="0"/>
              </a:spcBef>
              <a:spcAft>
                <a:spcPct val="0"/>
              </a:spcAft>
              <a:buClr>
                <a:srgbClr val="000000"/>
              </a:buClr>
              <a:buSzPct val="100000"/>
              <a:buFont typeface="Times New Roman" charset="0"/>
              <a:defRPr sz="3000">
                <a:solidFill>
                  <a:srgbClr val="FFF82E"/>
                </a:solidFill>
                <a:latin typeface="Arial" charset="0"/>
                <a:ea typeface="ＭＳ Ｐゴシック" pitchFamily="-105" charset="-128"/>
                <a:cs typeface="ＭＳ Ｐゴシック" pitchFamily="-105" charset="-128"/>
              </a:defRPr>
            </a:lvl5pPr>
            <a:lvl6pPr marL="25146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6pPr>
            <a:lvl7pPr marL="29718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7pPr>
            <a:lvl8pPr marL="34290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8pPr>
            <a:lvl9pPr marL="3886200" indent="-228600" algn="r" defTabSz="449263" rtl="0" eaLnBrk="0" fontAlgn="base" hangingPunct="0">
              <a:spcBef>
                <a:spcPct val="0"/>
              </a:spcBef>
              <a:spcAft>
                <a:spcPct val="0"/>
              </a:spcAft>
              <a:buClr>
                <a:srgbClr val="000000"/>
              </a:buClr>
              <a:buSzPct val="100000"/>
              <a:buFont typeface="Times New Roman" pitchFamily="-105" charset="0"/>
              <a:defRPr sz="3000">
                <a:solidFill>
                  <a:srgbClr val="FFF82E"/>
                </a:solidFill>
                <a:latin typeface="Arial Unicode MS" pitchFamily="-105" charset="0"/>
                <a:ea typeface="ＭＳ Ｐゴシック" pitchFamily="-105" charset="-128"/>
                <a:cs typeface="ＭＳ Ｐゴシック" pitchFamily="-105" charset="-128"/>
              </a:defRPr>
            </a:lvl9pPr>
          </a:lstStyle>
          <a:p>
            <a:pPr algn="ctr" eaLnBrk="1" hangingPunct="1">
              <a:defRPr/>
            </a:pPr>
            <a:r>
              <a:rPr lang="en-GB" sz="2800" dirty="0" smtClean="0">
                <a:effectLst>
                  <a:outerShdw blurRad="38100" dist="38100" dir="2700000" algn="tl">
                    <a:srgbClr val="DDDDDD"/>
                  </a:outerShdw>
                </a:effectLst>
                <a:latin typeface="+mj-lt"/>
                <a:ea typeface="ＭＳ Ｐゴシック" charset="0"/>
                <a:cs typeface="ＭＳ Ｐゴシック" charset="0"/>
              </a:rPr>
              <a:t>SERVICE FOUNDATIONS:       </a:t>
            </a:r>
            <a:br>
              <a:rPr lang="en-GB" sz="2800" dirty="0" smtClean="0">
                <a:effectLst>
                  <a:outerShdw blurRad="38100" dist="38100" dir="2700000" algn="tl">
                    <a:srgbClr val="DDDDDD"/>
                  </a:outerShdw>
                </a:effectLst>
                <a:latin typeface="+mj-lt"/>
                <a:ea typeface="ＭＳ Ｐゴシック" charset="0"/>
                <a:cs typeface="ＭＳ Ｐゴシック" charset="0"/>
              </a:rPr>
            </a:br>
            <a:r>
              <a:rPr lang="en-GB" sz="2800" dirty="0" smtClean="0">
                <a:effectLst>
                  <a:outerShdw blurRad="38100" dist="38100" dir="2700000" algn="tl">
                    <a:srgbClr val="DDDDDD"/>
                  </a:outerShdw>
                </a:effectLst>
                <a:latin typeface="+mj-lt"/>
                <a:ea typeface="ＭＳ Ｐゴシック" charset="0"/>
                <a:cs typeface="ＭＳ Ｐゴシック" charset="0"/>
              </a:rPr>
              <a:t>State of the Art</a:t>
            </a:r>
            <a:endParaRPr lang="en-GB" sz="2800" dirty="0">
              <a:effectLst>
                <a:outerShdw blurRad="38100" dist="38100" dir="2700000" algn="tl">
                  <a:srgbClr val="DDDDDD"/>
                </a:outerShdw>
              </a:effectLst>
              <a:latin typeface="+mj-lt"/>
              <a:ea typeface="ＭＳ Ｐゴシック" charset="0"/>
              <a:cs typeface="ＭＳ Ｐゴシック" charset="0"/>
            </a:endParaRPr>
          </a:p>
        </p:txBody>
      </p:sp>
      <p:sp>
        <p:nvSpPr>
          <p:cNvPr id="10650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2BA683E-C39D-984B-B297-85B4B28F9B18}" type="slidenum">
              <a:rPr lang="en-GB"/>
              <a:pPr/>
              <a:t>24</a:t>
            </a:fld>
            <a:endParaRPr lang="en-GB"/>
          </a:p>
        </p:txBody>
      </p:sp>
      <p:sp>
        <p:nvSpPr>
          <p:cNvPr id="94"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0" y="-38100"/>
            <a:ext cx="9102725" cy="855663"/>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ＭＳ Ｐゴシック" charset="0"/>
              </a:rPr>
              <a:t>SERVICE FOUNDATIONS:       </a:t>
            </a:r>
            <a:br>
              <a:rPr lang="en-GB" sz="2800" dirty="0">
                <a:effectLst>
                  <a:outerShdw blurRad="38100" dist="38100" dir="2700000" algn="tl">
                    <a:srgbClr val="DDDDDD"/>
                  </a:outerShdw>
                </a:effectLst>
                <a:latin typeface="+mj-lt"/>
                <a:ea typeface="ＭＳ Ｐゴシック" charset="0"/>
                <a:cs typeface="ＭＳ Ｐゴシック" charset="0"/>
              </a:rPr>
            </a:br>
            <a:r>
              <a:rPr lang="en-GB" sz="2800" dirty="0">
                <a:effectLst>
                  <a:outerShdw blurRad="38100" dist="38100" dir="2700000" algn="tl">
                    <a:srgbClr val="DDDDDD"/>
                  </a:outerShdw>
                </a:effectLst>
                <a:latin typeface="+mj-lt"/>
                <a:ea typeface="ＭＳ Ｐゴシック" charset="0"/>
                <a:cs typeface="ＭＳ Ｐゴシック" charset="0"/>
              </a:rPr>
              <a:t>Some Typical Research Challenges</a:t>
            </a:r>
          </a:p>
        </p:txBody>
      </p:sp>
      <p:sp>
        <p:nvSpPr>
          <p:cNvPr id="66565" name="Rectangle 3"/>
          <p:cNvSpPr>
            <a:spLocks noGrp="1" noChangeArrowheads="1"/>
          </p:cNvSpPr>
          <p:nvPr>
            <p:ph idx="1"/>
          </p:nvPr>
        </p:nvSpPr>
        <p:spPr>
          <a:xfrm>
            <a:off x="34925" y="981075"/>
            <a:ext cx="9004300" cy="5486400"/>
          </a:xfrm>
        </p:spPr>
        <p:txBody>
          <a:bodyPr/>
          <a:lstStyle/>
          <a:p>
            <a:pPr eaLnBrk="1" hangingPunct="1">
              <a:lnSpc>
                <a:spcPct val="80000"/>
              </a:lnSpc>
              <a:defRPr/>
            </a:pPr>
            <a:r>
              <a:rPr lang="en-GB" dirty="0">
                <a:effectLst>
                  <a:outerShdw blurRad="38100" dist="38100" dir="2700000" algn="tl">
                    <a:srgbClr val="DDDDDD"/>
                  </a:outerShdw>
                </a:effectLst>
                <a:latin typeface="Calibri" charset="0"/>
                <a:ea typeface="ＭＳ Ｐゴシック" charset="0"/>
                <a:cs typeface="Calibri" charset="0"/>
              </a:rPr>
              <a:t>Requirements for the service implementation infrastructure:</a:t>
            </a:r>
          </a:p>
          <a:p>
            <a:pPr lvl="1" eaLnBrk="1" hangingPunct="1">
              <a:lnSpc>
                <a:spcPct val="80000"/>
              </a:lnSpc>
              <a:defRPr/>
            </a:pPr>
            <a:r>
              <a:rPr lang="en-GB" sz="2000" dirty="0">
                <a:effectLst>
                  <a:outerShdw blurRad="38100" dist="38100" dir="2700000" algn="tl">
                    <a:srgbClr val="DDDDDD"/>
                  </a:outerShdw>
                </a:effectLst>
                <a:latin typeface="Calibri" charset="0"/>
                <a:ea typeface="ＭＳ Ｐゴシック" charset="0"/>
                <a:cs typeface="Calibri" charset="0"/>
              </a:rPr>
              <a:t>is the cloud model appropriate for SOC?</a:t>
            </a:r>
          </a:p>
          <a:p>
            <a:pPr lvl="1" eaLnBrk="1" hangingPunct="1">
              <a:lnSpc>
                <a:spcPct val="80000"/>
              </a:lnSpc>
              <a:defRPr/>
            </a:pPr>
            <a:r>
              <a:rPr lang="en-GB" sz="2000" dirty="0">
                <a:effectLst>
                  <a:outerShdw blurRad="38100" dist="38100" dir="2700000" algn="tl">
                    <a:srgbClr val="DDDDDD"/>
                  </a:outerShdw>
                </a:effectLst>
                <a:latin typeface="Calibri" charset="0"/>
                <a:ea typeface="ＭＳ Ｐゴシック" charset="0"/>
                <a:cs typeface="Calibri" charset="0"/>
              </a:rPr>
              <a:t>provisioning mechanisms, e.g., end-to-end security, transactions, etc.</a:t>
            </a:r>
          </a:p>
          <a:p>
            <a:pPr lvl="1" eaLnBrk="1" hangingPunct="1">
              <a:lnSpc>
                <a:spcPct val="80000"/>
              </a:lnSpc>
              <a:defRPr/>
            </a:pPr>
            <a:r>
              <a:rPr lang="en-GB" sz="2000" dirty="0">
                <a:effectLst>
                  <a:outerShdw blurRad="38100" dist="38100" dir="2700000" algn="tl">
                    <a:srgbClr val="DDDDDD"/>
                  </a:outerShdw>
                </a:effectLst>
                <a:latin typeface="Calibri" charset="0"/>
                <a:ea typeface="ＭＳ Ｐゴシック" charset="0"/>
                <a:cs typeface="Calibri" charset="0"/>
              </a:rPr>
              <a:t>composition of policies</a:t>
            </a:r>
          </a:p>
          <a:p>
            <a:pPr lvl="1" eaLnBrk="1" hangingPunct="1">
              <a:lnSpc>
                <a:spcPct val="80000"/>
              </a:lnSpc>
              <a:defRPr/>
            </a:pPr>
            <a:r>
              <a:rPr lang="en-GB" sz="2000" dirty="0">
                <a:effectLst>
                  <a:outerShdw blurRad="38100" dist="38100" dir="2700000" algn="tl">
                    <a:srgbClr val="DDDDDD"/>
                  </a:outerShdw>
                </a:effectLst>
                <a:latin typeface="Calibri" charset="0"/>
                <a:ea typeface="ＭＳ Ｐゴシック" charset="0"/>
                <a:cs typeface="Calibri" charset="0"/>
              </a:rPr>
              <a:t>end-to-end </a:t>
            </a:r>
            <a:r>
              <a:rPr lang="en-GB" sz="2000" dirty="0" err="1">
                <a:effectLst>
                  <a:outerShdw blurRad="38100" dist="38100" dir="2700000" algn="tl">
                    <a:srgbClr val="DDDDDD"/>
                  </a:outerShdw>
                </a:effectLst>
                <a:latin typeface="Calibri" charset="0"/>
                <a:ea typeface="ＭＳ Ｐゴシック" charset="0"/>
                <a:cs typeface="Calibri" charset="0"/>
              </a:rPr>
              <a:t>QoS</a:t>
            </a:r>
            <a:endParaRPr lang="en-GB" sz="2000" dirty="0">
              <a:effectLst>
                <a:outerShdw blurRad="38100" dist="38100" dir="2700000" algn="tl">
                  <a:srgbClr val="DDDDDD"/>
                </a:outerShdw>
              </a:effectLst>
              <a:latin typeface="Calibri" charset="0"/>
              <a:ea typeface="ＭＳ Ｐゴシック" charset="0"/>
              <a:cs typeface="Calibri" charset="0"/>
            </a:endParaRPr>
          </a:p>
          <a:p>
            <a:pPr lvl="1" eaLnBrk="1" hangingPunct="1">
              <a:lnSpc>
                <a:spcPct val="80000"/>
              </a:lnSpc>
              <a:buFont typeface="Times New Roman" charset="0"/>
              <a:buNone/>
              <a:defRPr/>
            </a:pPr>
            <a:endParaRPr lang="en-GB" sz="2000" dirty="0">
              <a:effectLst>
                <a:outerShdw blurRad="38100" dist="38100" dir="2700000" algn="tl">
                  <a:srgbClr val="DDDDDD"/>
                </a:outerShdw>
              </a:effectLst>
              <a:latin typeface="Calibri" charset="0"/>
              <a:ea typeface="ＭＳ Ｐゴシック" charset="0"/>
              <a:cs typeface="Calibri" charset="0"/>
            </a:endParaRPr>
          </a:p>
          <a:p>
            <a:pPr eaLnBrk="1" hangingPunct="1">
              <a:lnSpc>
                <a:spcPct val="80000"/>
              </a:lnSpc>
              <a:defRPr/>
            </a:pPr>
            <a:r>
              <a:rPr lang="en-GB" dirty="0">
                <a:effectLst>
                  <a:outerShdw blurRad="38100" dist="38100" dir="2700000" algn="tl">
                    <a:srgbClr val="DDDDDD"/>
                  </a:outerShdw>
                </a:effectLst>
                <a:latin typeface="Calibri" charset="0"/>
                <a:ea typeface="ＭＳ Ｐゴシック" charset="0"/>
                <a:cs typeface="Calibri" charset="0"/>
              </a:rPr>
              <a:t>Dynamically (re-)configurable run-time architectures:</a:t>
            </a:r>
          </a:p>
          <a:p>
            <a:pPr lvl="1" eaLnBrk="1" hangingPunct="1">
              <a:lnSpc>
                <a:spcPct val="80000"/>
              </a:lnSpc>
              <a:defRPr/>
            </a:pPr>
            <a:r>
              <a:rPr lang="en-GB" dirty="0">
                <a:effectLst>
                  <a:outerShdw blurRad="38100" dist="38100" dir="2700000" algn="tl">
                    <a:srgbClr val="DDDDDD"/>
                  </a:outerShdw>
                </a:effectLst>
                <a:latin typeface="Calibri" charset="0"/>
                <a:ea typeface="ＭＳ Ｐゴシック" charset="0"/>
                <a:cs typeface="Calibri" charset="0"/>
              </a:rPr>
              <a:t> </a:t>
            </a:r>
            <a:r>
              <a:rPr lang="en-GB" sz="2000" dirty="0">
                <a:effectLst>
                  <a:outerShdw blurRad="38100" dist="38100" dir="2700000" algn="tl">
                    <a:srgbClr val="DDDDDD"/>
                  </a:outerShdw>
                </a:effectLst>
                <a:latin typeface="Calibri" charset="0"/>
                <a:ea typeface="ＭＳ Ｐゴシック" charset="0"/>
                <a:cs typeface="Calibri" charset="0"/>
              </a:rPr>
              <a:t>The run-time service infrastructure should be able to configure itself and be optimized automatically in accordance with specific application requirements &amp; high-level policies (representing business-level objectives)</a:t>
            </a:r>
          </a:p>
          <a:p>
            <a:pPr lvl="1" eaLnBrk="1" hangingPunct="1">
              <a:lnSpc>
                <a:spcPct val="80000"/>
              </a:lnSpc>
              <a:defRPr/>
            </a:pPr>
            <a:r>
              <a:rPr lang="en-GB" sz="2000" dirty="0">
                <a:effectLst>
                  <a:outerShdw blurRad="38100" dist="38100" dir="2700000" algn="tl">
                    <a:srgbClr val="DDDDDD"/>
                  </a:outerShdw>
                </a:effectLst>
                <a:latin typeface="Calibri" charset="0"/>
                <a:ea typeface="ＭＳ Ｐゴシック" charset="0"/>
                <a:cs typeface="Calibri" charset="0"/>
              </a:rPr>
              <a:t>Plug-in Architecture to deal with extensible set of </a:t>
            </a:r>
            <a:r>
              <a:rPr lang="en-GB" sz="2000" dirty="0" err="1">
                <a:effectLst>
                  <a:outerShdw blurRad="38100" dist="38100" dir="2700000" algn="tl">
                    <a:srgbClr val="DDDDDD"/>
                  </a:outerShdw>
                </a:effectLst>
                <a:latin typeface="Calibri" charset="0"/>
                <a:ea typeface="ＭＳ Ｐゴシック" charset="0"/>
                <a:cs typeface="Calibri" charset="0"/>
              </a:rPr>
              <a:t>QoS</a:t>
            </a:r>
            <a:r>
              <a:rPr lang="en-GB" sz="2000" dirty="0">
                <a:effectLst>
                  <a:outerShdw blurRad="38100" dist="38100" dir="2700000" algn="tl">
                    <a:srgbClr val="DDDDDD"/>
                  </a:outerShdw>
                </a:effectLst>
                <a:latin typeface="Calibri" charset="0"/>
                <a:ea typeface="ＭＳ Ｐゴシック" charset="0"/>
                <a:cs typeface="Calibri" charset="0"/>
              </a:rPr>
              <a:t> properties</a:t>
            </a:r>
            <a:r>
              <a:rPr lang="en-GB" dirty="0">
                <a:effectLst>
                  <a:outerShdw blurRad="38100" dist="38100" dir="2700000" algn="tl">
                    <a:srgbClr val="DDDDDD"/>
                  </a:outerShdw>
                </a:effectLst>
                <a:latin typeface="Calibri" charset="0"/>
                <a:ea typeface="ＭＳ Ｐゴシック" charset="0"/>
                <a:cs typeface="Calibri" charset="0"/>
              </a:rPr>
              <a:t>: </a:t>
            </a:r>
          </a:p>
          <a:p>
            <a:pPr lvl="2" eaLnBrk="1" hangingPunct="1">
              <a:lnSpc>
                <a:spcPct val="80000"/>
              </a:lnSpc>
              <a:defRPr/>
            </a:pPr>
            <a:r>
              <a:rPr lang="en-GB" sz="1800" b="1" dirty="0">
                <a:effectLst>
                  <a:outerShdw blurRad="38100" dist="38100" dir="2700000" algn="tl">
                    <a:srgbClr val="DDDDDD"/>
                  </a:outerShdw>
                </a:effectLst>
                <a:latin typeface="Calibri" charset="0"/>
                <a:ea typeface="ＭＳ Ｐゴシック" charset="0"/>
                <a:cs typeface="Calibri" charset="0"/>
              </a:rPr>
              <a:t>How do we deal with: end-to-end security solutions, multiple SLAs, business-aware transactions, flexible pricing schemes, etc.</a:t>
            </a:r>
          </a:p>
          <a:p>
            <a:pPr lvl="2" eaLnBrk="1" hangingPunct="1">
              <a:lnSpc>
                <a:spcPct val="80000"/>
              </a:lnSpc>
              <a:buFont typeface="Times New Roman" charset="0"/>
              <a:buNone/>
              <a:defRPr/>
            </a:pPr>
            <a:endParaRPr lang="en-GB" sz="1800" b="1" dirty="0">
              <a:effectLst>
                <a:outerShdw blurRad="38100" dist="38100" dir="2700000" algn="tl">
                  <a:srgbClr val="DDDDDD"/>
                </a:outerShdw>
              </a:effectLst>
              <a:latin typeface="Calibri" charset="0"/>
              <a:ea typeface="ＭＳ Ｐゴシック" charset="0"/>
              <a:cs typeface="Calibri" charset="0"/>
            </a:endParaRPr>
          </a:p>
          <a:p>
            <a:pPr eaLnBrk="1" hangingPunct="1">
              <a:lnSpc>
                <a:spcPct val="80000"/>
              </a:lnSpc>
              <a:defRPr/>
            </a:pPr>
            <a:r>
              <a:rPr lang="en-GB" dirty="0" smtClean="0">
                <a:effectLst>
                  <a:outerShdw blurRad="38100" dist="38100" dir="2700000" algn="tl">
                    <a:srgbClr val="DDDDDD"/>
                  </a:outerShdw>
                </a:effectLst>
                <a:latin typeface="Calibri" charset="0"/>
                <a:ea typeface="ＭＳ Ｐゴシック" charset="0"/>
                <a:cs typeface="Calibri" charset="0"/>
              </a:rPr>
              <a:t>Demand-driven creation &amp; evolution of agile service networks.</a:t>
            </a:r>
            <a:endParaRPr lang="en-GB" sz="2400" b="1" dirty="0">
              <a:effectLst>
                <a:outerShdw blurRad="38100" dist="38100" dir="2700000" algn="tl">
                  <a:srgbClr val="DDDDDD"/>
                </a:outerShdw>
              </a:effectLst>
              <a:latin typeface="Arial" charset="0"/>
              <a:ea typeface="ＭＳ Ｐゴシック" charset="0"/>
              <a:cs typeface="ＭＳ Ｐゴシック" charset="0"/>
            </a:endParaRPr>
          </a:p>
        </p:txBody>
      </p:sp>
      <p:sp>
        <p:nvSpPr>
          <p:cNvPr id="1085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14676A1-2607-7F42-B08A-A4E69399FF42}" type="slidenum">
              <a:rPr lang="en-GB"/>
              <a:pPr/>
              <a:t>25</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algn="ctr"/>
            <a:r>
              <a:rPr lang="en-US" sz="2800">
                <a:latin typeface="Arial" charset="0"/>
                <a:ea typeface="ＭＳ Ｐゴシック" charset="0"/>
                <a:cs typeface="ＭＳ Ｐゴシック" charset="0"/>
              </a:rPr>
              <a:t>Breaking the Cloud Monolith</a:t>
            </a:r>
          </a:p>
        </p:txBody>
      </p:sp>
      <p:grpSp>
        <p:nvGrpSpPr>
          <p:cNvPr id="110594" name="Group 3"/>
          <p:cNvGrpSpPr>
            <a:grpSpLocks/>
          </p:cNvGrpSpPr>
          <p:nvPr/>
        </p:nvGrpSpPr>
        <p:grpSpPr bwMode="auto">
          <a:xfrm>
            <a:off x="419100" y="990600"/>
            <a:ext cx="8388350" cy="5616575"/>
            <a:chOff x="114300" y="123310"/>
            <a:chExt cx="8934671" cy="6640191"/>
          </a:xfrm>
        </p:grpSpPr>
        <p:sp>
          <p:nvSpPr>
            <p:cNvPr id="110597" name="TextBox 4"/>
            <p:cNvSpPr txBox="1">
              <a:spLocks noChangeArrowheads="1"/>
            </p:cNvSpPr>
            <p:nvPr/>
          </p:nvSpPr>
          <p:spPr bwMode="auto">
            <a:xfrm>
              <a:off x="4114800" y="6399633"/>
              <a:ext cx="4934171" cy="36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solidFill>
                    <a:srgbClr val="0D0D0D"/>
                  </a:solidFill>
                  <a:latin typeface="Arial Unicode MS" charset="0"/>
                  <a:cs typeface="Arial Unicode MS" charset="0"/>
                </a:rPr>
                <a:t>(b) Syndicated multi-channel cloud delivery model</a:t>
              </a:r>
            </a:p>
          </p:txBody>
        </p:sp>
        <p:grpSp>
          <p:nvGrpSpPr>
            <p:cNvPr id="110598" name="Group 5"/>
            <p:cNvGrpSpPr>
              <a:grpSpLocks/>
            </p:cNvGrpSpPr>
            <p:nvPr/>
          </p:nvGrpSpPr>
          <p:grpSpPr bwMode="auto">
            <a:xfrm>
              <a:off x="114300" y="763541"/>
              <a:ext cx="4542718" cy="5495081"/>
              <a:chOff x="228600" y="640628"/>
              <a:chExt cx="4542718" cy="5495081"/>
            </a:xfrm>
          </p:grpSpPr>
          <p:sp>
            <p:nvSpPr>
              <p:cNvPr id="172" name="TextBox 26"/>
              <p:cNvSpPr txBox="1">
                <a:spLocks noChangeArrowheads="1"/>
              </p:cNvSpPr>
              <p:nvPr/>
            </p:nvSpPr>
            <p:spPr bwMode="auto">
              <a:xfrm>
                <a:off x="228600" y="854351"/>
                <a:ext cx="1728091" cy="508618"/>
              </a:xfrm>
              <a:prstGeom prst="rect">
                <a:avLst/>
              </a:prstGeom>
              <a:noFill/>
              <a:ln w="9525">
                <a:noFill/>
                <a:miter lim="800000"/>
                <a:headEnd/>
                <a:tailEnd/>
              </a:ln>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ctr" eaLnBrk="1" hangingPunct="1">
                  <a:defRPr/>
                </a:pPr>
                <a:r>
                  <a:rPr lang="en-US" sz="11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Cloud Service</a:t>
                </a:r>
              </a:p>
              <a:p>
                <a:pPr algn="ctr" eaLnBrk="1" hangingPunct="1">
                  <a:defRPr/>
                </a:pPr>
                <a:r>
                  <a:rPr lang="en-US" sz="1100" b="1" smtClean="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Applications</a:t>
                </a:r>
              </a:p>
            </p:txBody>
          </p:sp>
          <p:sp>
            <p:nvSpPr>
              <p:cNvPr id="110765" name="Rectangle 5"/>
              <p:cNvSpPr>
                <a:spLocks noChangeArrowheads="1"/>
              </p:cNvSpPr>
              <p:nvPr/>
            </p:nvSpPr>
            <p:spPr bwMode="auto">
              <a:xfrm>
                <a:off x="584318" y="5200838"/>
                <a:ext cx="3399472" cy="934871"/>
              </a:xfrm>
              <a:prstGeom prst="rect">
                <a:avLst/>
              </a:prstGeom>
              <a:solidFill>
                <a:srgbClr val="AB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10766" name="Rectangle 6"/>
              <p:cNvSpPr>
                <a:spLocks noChangeArrowheads="1"/>
              </p:cNvSpPr>
              <p:nvPr/>
            </p:nvSpPr>
            <p:spPr bwMode="auto">
              <a:xfrm>
                <a:off x="648558" y="5279270"/>
                <a:ext cx="3270993" cy="8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Infrastructure as a Service (IaaS)</a:t>
                </a:r>
              </a:p>
              <a:p>
                <a:pPr eaLnBrk="0" hangingPunct="0">
                  <a:buFont typeface="Arial" charset="0"/>
                  <a:buChar char="•"/>
                </a:pPr>
                <a:r>
                  <a:rPr lang="en-US" sz="1100">
                    <a:solidFill>
                      <a:srgbClr val="000000"/>
                    </a:solidFill>
                    <a:latin typeface="Arial Unicode MS" charset="0"/>
                    <a:cs typeface="Arial" charset="0"/>
                  </a:rPr>
                  <a:t> Virtualized servers</a:t>
                </a:r>
              </a:p>
              <a:p>
                <a:pPr eaLnBrk="0" hangingPunct="0">
                  <a:buFont typeface="Arial" charset="0"/>
                  <a:buChar char="•"/>
                </a:pPr>
                <a:r>
                  <a:rPr lang="en-US" sz="1100">
                    <a:solidFill>
                      <a:srgbClr val="000000"/>
                    </a:solidFill>
                    <a:latin typeface="Arial Unicode MS" charset="0"/>
                    <a:cs typeface="Arial" charset="0"/>
                  </a:rPr>
                  <a:t> Storage</a:t>
                </a:r>
              </a:p>
              <a:p>
                <a:pPr eaLnBrk="0" hangingPunct="0">
                  <a:buFont typeface="Arial" charset="0"/>
                  <a:buChar char="•"/>
                </a:pPr>
                <a:r>
                  <a:rPr lang="en-US" sz="1100">
                    <a:solidFill>
                      <a:srgbClr val="000000"/>
                    </a:solidFill>
                    <a:latin typeface="Arial Unicode MS" charset="0"/>
                    <a:cs typeface="Arial" charset="0"/>
                  </a:rPr>
                  <a:t> Networking</a:t>
                </a:r>
                <a:endParaRPr lang="en-US" sz="1800">
                  <a:latin typeface="Arial Unicode MS" charset="0"/>
                  <a:cs typeface="Arial" charset="0"/>
                </a:endParaRPr>
              </a:p>
            </p:txBody>
          </p:sp>
          <p:sp>
            <p:nvSpPr>
              <p:cNvPr id="175" name="Rectangle 5"/>
              <p:cNvSpPr>
                <a:spLocks noChangeArrowheads="1"/>
              </p:cNvSpPr>
              <p:nvPr/>
            </p:nvSpPr>
            <p:spPr bwMode="auto">
              <a:xfrm>
                <a:off x="866067" y="4211983"/>
                <a:ext cx="3118004" cy="996592"/>
              </a:xfrm>
              <a:prstGeom prst="rect">
                <a:avLst/>
              </a:prstGeom>
              <a:solidFill>
                <a:schemeClr val="accent2">
                  <a:lumMod val="40000"/>
                  <a:lumOff val="60000"/>
                </a:schemeClr>
              </a:solidFill>
              <a:ln w="9525">
                <a:noFill/>
                <a:miter lim="800000"/>
                <a:headEnd/>
                <a:tailEnd/>
              </a:ln>
            </p:spPr>
            <p:txBody>
              <a:bodyPr/>
              <a:lstStyle/>
              <a:p>
                <a:pPr>
                  <a:defRPr/>
                </a:pPr>
                <a:endParaRPr lang="hu-HU" sz="1800" dirty="0">
                  <a:latin typeface="Arial"/>
                  <a:ea typeface="Arial" pitchFamily="-105" charset="0"/>
                  <a:cs typeface="Arial" pitchFamily="-105" charset="0"/>
                </a:endParaRPr>
              </a:p>
            </p:txBody>
          </p:sp>
          <p:sp>
            <p:nvSpPr>
              <p:cNvPr id="176" name="Rectangle 6"/>
              <p:cNvSpPr>
                <a:spLocks noChangeArrowheads="1"/>
              </p:cNvSpPr>
              <p:nvPr/>
            </p:nvSpPr>
            <p:spPr bwMode="auto">
              <a:xfrm>
                <a:off x="2949245" y="4427818"/>
                <a:ext cx="0" cy="364103"/>
              </a:xfrm>
              <a:prstGeom prst="rect">
                <a:avLst/>
              </a:prstGeom>
              <a:solidFill>
                <a:schemeClr val="accent2">
                  <a:lumMod val="40000"/>
                  <a:lumOff val="60000"/>
                </a:schemeClr>
              </a:solidFill>
              <a:ln w="9525">
                <a:noFill/>
                <a:miter lim="800000"/>
                <a:headEnd/>
                <a:tailEnd/>
              </a:ln>
            </p:spPr>
            <p:txBody>
              <a:bodyPr lIns="0" tIns="0" rIns="0" bIns="0">
                <a:spAutoFit/>
              </a:bodyPr>
              <a:lstStyle/>
              <a:p>
                <a:pPr algn="ctr" eaLnBrk="0" hangingPunct="0">
                  <a:defRPr/>
                </a:pPr>
                <a:endParaRPr lang="en-US" dirty="0">
                  <a:latin typeface="Arial"/>
                  <a:ea typeface="Arial" pitchFamily="-105" charset="0"/>
                  <a:cs typeface="Arial" pitchFamily="-105" charset="0"/>
                </a:endParaRPr>
              </a:p>
            </p:txBody>
          </p:sp>
          <p:sp>
            <p:nvSpPr>
              <p:cNvPr id="110769" name="Rectangle 9"/>
              <p:cNvSpPr>
                <a:spLocks noChangeArrowheads="1"/>
              </p:cNvSpPr>
              <p:nvPr/>
            </p:nvSpPr>
            <p:spPr bwMode="auto">
              <a:xfrm>
                <a:off x="941398" y="4212470"/>
                <a:ext cx="2966193" cy="101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Platform as a Service (PaaS)</a:t>
                </a:r>
              </a:p>
              <a:p>
                <a:pPr eaLnBrk="0" hangingPunct="0">
                  <a:buFont typeface="Arial" charset="0"/>
                  <a:buChar char="•"/>
                </a:pPr>
                <a:r>
                  <a:rPr lang="en-US" sz="1100">
                    <a:solidFill>
                      <a:srgbClr val="000000"/>
                    </a:solidFill>
                    <a:latin typeface="Arial Unicode MS" charset="0"/>
                    <a:cs typeface="Arial" charset="0"/>
                  </a:rPr>
                  <a:t> Middleware – application servers</a:t>
                </a:r>
              </a:p>
              <a:p>
                <a:pPr eaLnBrk="0" hangingPunct="0">
                  <a:buFont typeface="Arial" charset="0"/>
                  <a:buChar char="•"/>
                </a:pPr>
                <a:r>
                  <a:rPr lang="en-US" sz="1100">
                    <a:solidFill>
                      <a:srgbClr val="000000"/>
                    </a:solidFill>
                    <a:latin typeface="Arial Unicode MS" charset="0"/>
                    <a:cs typeface="Arial" charset="0"/>
                  </a:rPr>
                  <a:t> Process automation middleware</a:t>
                </a:r>
              </a:p>
              <a:p>
                <a:pPr eaLnBrk="0" hangingPunct="0">
                  <a:buFont typeface="Arial" charset="0"/>
                  <a:buChar char="•"/>
                </a:pPr>
                <a:r>
                  <a:rPr lang="en-US" sz="1100">
                    <a:solidFill>
                      <a:srgbClr val="000000"/>
                    </a:solidFill>
                    <a:latin typeface="Arial Unicode MS" charset="0"/>
                    <a:cs typeface="Arial" charset="0"/>
                  </a:rPr>
                  <a:t> Database servers</a:t>
                </a:r>
              </a:p>
              <a:p>
                <a:pPr eaLnBrk="0" hangingPunct="0">
                  <a:buFont typeface="Arial" charset="0"/>
                  <a:buChar char="•"/>
                </a:pPr>
                <a:r>
                  <a:rPr lang="en-US" sz="1100">
                    <a:solidFill>
                      <a:srgbClr val="000000"/>
                    </a:solidFill>
                    <a:latin typeface="Arial Unicode MS" charset="0"/>
                    <a:cs typeface="Arial" charset="0"/>
                  </a:rPr>
                  <a:t> Enterprise portal servers, etc.</a:t>
                </a:r>
                <a:endParaRPr lang="en-US" sz="1800">
                  <a:latin typeface="Arial Unicode MS" charset="0"/>
                  <a:cs typeface="Arial" charset="0"/>
                </a:endParaRPr>
              </a:p>
            </p:txBody>
          </p:sp>
          <p:sp>
            <p:nvSpPr>
              <p:cNvPr id="178" name="Rectangle 5"/>
              <p:cNvSpPr>
                <a:spLocks noChangeArrowheads="1"/>
              </p:cNvSpPr>
              <p:nvPr/>
            </p:nvSpPr>
            <p:spPr bwMode="auto">
              <a:xfrm>
                <a:off x="1170427" y="3221022"/>
                <a:ext cx="2813644" cy="1004100"/>
              </a:xfrm>
              <a:prstGeom prst="rect">
                <a:avLst/>
              </a:prstGeom>
              <a:solidFill>
                <a:schemeClr val="accent3">
                  <a:lumMod val="60000"/>
                  <a:lumOff val="40000"/>
                </a:schemeClr>
              </a:solidFill>
              <a:ln w="9525">
                <a:noFill/>
                <a:miter lim="800000"/>
                <a:headEnd/>
                <a:tailEnd/>
              </a:ln>
            </p:spPr>
            <p:txBody>
              <a:bodyPr/>
              <a:lstStyle/>
              <a:p>
                <a:pPr>
                  <a:defRPr/>
                </a:pPr>
                <a:endParaRPr lang="hu-HU" sz="1800" dirty="0">
                  <a:latin typeface="Arial"/>
                  <a:ea typeface="Arial" pitchFamily="-105" charset="0"/>
                  <a:cs typeface="Arial" pitchFamily="-105" charset="0"/>
                </a:endParaRPr>
              </a:p>
            </p:txBody>
          </p:sp>
          <p:sp>
            <p:nvSpPr>
              <p:cNvPr id="179" name="Rectangle 6"/>
              <p:cNvSpPr>
                <a:spLocks noChangeArrowheads="1"/>
              </p:cNvSpPr>
              <p:nvPr/>
            </p:nvSpPr>
            <p:spPr bwMode="auto">
              <a:xfrm>
                <a:off x="3120025" y="3438733"/>
                <a:ext cx="0" cy="364103"/>
              </a:xfrm>
              <a:prstGeom prst="rect">
                <a:avLst/>
              </a:prstGeom>
              <a:solidFill>
                <a:schemeClr val="accent3">
                  <a:lumMod val="60000"/>
                  <a:lumOff val="40000"/>
                </a:schemeClr>
              </a:solidFill>
              <a:ln w="9525">
                <a:noFill/>
                <a:miter lim="800000"/>
                <a:headEnd/>
                <a:tailEnd/>
              </a:ln>
            </p:spPr>
            <p:txBody>
              <a:bodyPr lIns="0" tIns="0" rIns="0" bIns="0">
                <a:spAutoFit/>
              </a:bodyPr>
              <a:lstStyle/>
              <a:p>
                <a:pPr algn="ctr" eaLnBrk="0" hangingPunct="0">
                  <a:defRPr/>
                </a:pPr>
                <a:endParaRPr lang="en-US" dirty="0">
                  <a:latin typeface="Arial"/>
                  <a:ea typeface="Arial" pitchFamily="-105" charset="0"/>
                  <a:cs typeface="Arial" pitchFamily="-105" charset="0"/>
                </a:endParaRPr>
              </a:p>
            </p:txBody>
          </p:sp>
          <p:sp>
            <p:nvSpPr>
              <p:cNvPr id="110772" name="Rectangle 179"/>
              <p:cNvSpPr>
                <a:spLocks noChangeArrowheads="1"/>
              </p:cNvSpPr>
              <p:nvPr/>
            </p:nvSpPr>
            <p:spPr bwMode="auto">
              <a:xfrm>
                <a:off x="1208098" y="3298070"/>
                <a:ext cx="2737593" cy="927861"/>
              </a:xfrm>
              <a:prstGeom prst="rect">
                <a:avLst/>
              </a:prstGeom>
              <a:solidFill>
                <a:srgbClr val="EAB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solidFill>
                      <a:srgbClr val="000000"/>
                    </a:solidFill>
                    <a:latin typeface="Arial Unicode MS" charset="0"/>
                    <a:cs typeface="Arial" charset="0"/>
                  </a:rPr>
                  <a:t>Software as a Service (SaaS)</a:t>
                </a:r>
              </a:p>
              <a:p>
                <a:pPr eaLnBrk="0" hangingPunct="0">
                  <a:buFont typeface="Arial" charset="0"/>
                  <a:buChar char="•"/>
                </a:pPr>
                <a:r>
                  <a:rPr lang="en-US" sz="1100">
                    <a:solidFill>
                      <a:srgbClr val="000000"/>
                    </a:solidFill>
                    <a:latin typeface="Arial Unicode MS" charset="0"/>
                    <a:cs typeface="Arial" charset="0"/>
                  </a:rPr>
                  <a:t> Applications (ERP, SCM, CRM)</a:t>
                </a:r>
              </a:p>
              <a:p>
                <a:pPr eaLnBrk="0" hangingPunct="0">
                  <a:buFont typeface="Arial" charset="0"/>
                  <a:buChar char="•"/>
                </a:pPr>
                <a:r>
                  <a:rPr lang="en-US" sz="1100">
                    <a:solidFill>
                      <a:srgbClr val="000000"/>
                    </a:solidFill>
                    <a:latin typeface="Arial Unicode MS" charset="0"/>
                    <a:cs typeface="Arial" charset="0"/>
                  </a:rPr>
                  <a:t> Processes </a:t>
                </a:r>
              </a:p>
              <a:p>
                <a:pPr eaLnBrk="0" hangingPunct="0">
                  <a:buFont typeface="Arial" charset="0"/>
                  <a:buChar char="•"/>
                </a:pPr>
                <a:r>
                  <a:rPr lang="en-US" sz="1100">
                    <a:solidFill>
                      <a:srgbClr val="000000"/>
                    </a:solidFill>
                    <a:latin typeface="Arial Unicode MS" charset="0"/>
                    <a:cs typeface="Arial" charset="0"/>
                  </a:rPr>
                  <a:t> Information </a:t>
                </a:r>
                <a:endParaRPr lang="en-US" sz="1100">
                  <a:latin typeface="Arial Unicode MS" charset="0"/>
                  <a:cs typeface="Arial" charset="0"/>
                </a:endParaRPr>
              </a:p>
            </p:txBody>
          </p:sp>
          <p:cxnSp>
            <p:nvCxnSpPr>
              <p:cNvPr id="181" name="Straight Arrow Connector 180"/>
              <p:cNvCxnSpPr/>
              <p:nvPr/>
            </p:nvCxnSpPr>
            <p:spPr>
              <a:xfrm rot="16200000" flipH="1">
                <a:off x="57500" y="3200377"/>
                <a:ext cx="1918111" cy="0"/>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rot="16200000" flipH="1">
                <a:off x="-820229" y="3634861"/>
                <a:ext cx="3064848" cy="0"/>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rot="5400000">
                <a:off x="1093471" y="2852319"/>
                <a:ext cx="683163" cy="1690"/>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4" name="Rectangle 183"/>
              <p:cNvSpPr/>
              <p:nvPr/>
            </p:nvSpPr>
            <p:spPr>
              <a:xfrm>
                <a:off x="712195" y="1918508"/>
                <a:ext cx="716938" cy="435422"/>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Client-2</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sp>
            <p:nvSpPr>
              <p:cNvPr id="185" name="Rectangle 184"/>
              <p:cNvSpPr/>
              <p:nvPr/>
            </p:nvSpPr>
            <p:spPr>
              <a:xfrm>
                <a:off x="1067282" y="2143727"/>
                <a:ext cx="715248" cy="435422"/>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Client-n</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sp>
            <p:nvSpPr>
              <p:cNvPr id="186" name="Left Brace 185"/>
              <p:cNvSpPr/>
              <p:nvPr/>
            </p:nvSpPr>
            <p:spPr>
              <a:xfrm rot="5400000">
                <a:off x="917729" y="924127"/>
                <a:ext cx="356596" cy="1166715"/>
              </a:xfrm>
              <a:prstGeom prst="leftBrace">
                <a:avLst>
                  <a:gd name="adj1" fmla="val 27083"/>
                  <a:gd name="adj2" fmla="val 50813"/>
                </a:avLst>
              </a:prstGeom>
              <a:ln w="19050" cap="flat" cmpd="sng" algn="ctr">
                <a:solidFill>
                  <a:srgbClr val="88634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800"/>
              </a:p>
            </p:txBody>
          </p:sp>
          <p:grpSp>
            <p:nvGrpSpPr>
              <p:cNvPr id="110779" name="Group 186"/>
              <p:cNvGrpSpPr>
                <a:grpSpLocks/>
              </p:cNvGrpSpPr>
              <p:nvPr/>
            </p:nvGrpSpPr>
            <p:grpSpPr bwMode="auto">
              <a:xfrm>
                <a:off x="1095934" y="2834322"/>
                <a:ext cx="272182" cy="47217"/>
                <a:chOff x="1095934" y="2834322"/>
                <a:chExt cx="272182" cy="47217"/>
              </a:xfrm>
            </p:grpSpPr>
            <p:sp>
              <p:nvSpPr>
                <p:cNvPr id="189" name="Connector 188"/>
                <p:cNvSpPr/>
                <p:nvPr/>
              </p:nvSpPr>
              <p:spPr>
                <a:xfrm>
                  <a:off x="1096028" y="2834396"/>
                  <a:ext cx="45654" cy="46921"/>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190" name="Connector 189"/>
                <p:cNvSpPr/>
                <p:nvPr/>
              </p:nvSpPr>
              <p:spPr>
                <a:xfrm>
                  <a:off x="1322607" y="2834396"/>
                  <a:ext cx="45654" cy="46921"/>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191" name="Connector 190"/>
                <p:cNvSpPr/>
                <p:nvPr/>
              </p:nvSpPr>
              <p:spPr>
                <a:xfrm>
                  <a:off x="1209317" y="2834396"/>
                  <a:ext cx="45655" cy="46921"/>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grpSp>
          <p:sp>
            <p:nvSpPr>
              <p:cNvPr id="110780" name="TextBox 26"/>
              <p:cNvSpPr txBox="1">
                <a:spLocks noChangeArrowheads="1"/>
              </p:cNvSpPr>
              <p:nvPr/>
            </p:nvSpPr>
            <p:spPr bwMode="auto">
              <a:xfrm>
                <a:off x="2460713" y="640628"/>
                <a:ext cx="2310605" cy="96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Arial Unicode MS" charset="0"/>
                    <a:ea typeface="ヒラギノ角ゴ Pro W3" charset="0"/>
                    <a:cs typeface="ヒラギノ角ゴ Pro W3" charset="0"/>
                  </a:rPr>
                  <a:t>Virtualized applications</a:t>
                </a:r>
              </a:p>
              <a:p>
                <a:pPr algn="ctr"/>
                <a:r>
                  <a:rPr lang="en-US" sz="1100" b="1">
                    <a:solidFill>
                      <a:srgbClr val="000000"/>
                    </a:solidFill>
                    <a:latin typeface="Arial Unicode MS" charset="0"/>
                    <a:ea typeface="ヒラギノ角ゴ Pro W3" charset="0"/>
                    <a:cs typeface="ヒラギノ角ゴ Pro W3" charset="0"/>
                  </a:rPr>
                  <a:t>comprising end-to-end</a:t>
                </a:r>
              </a:p>
              <a:p>
                <a:pPr algn="ctr"/>
                <a:r>
                  <a:rPr lang="en-US" sz="1100" b="1">
                    <a:solidFill>
                      <a:srgbClr val="000000"/>
                    </a:solidFill>
                    <a:latin typeface="Arial Unicode MS" charset="0"/>
                    <a:ea typeface="ヒラギノ角ゴ Pro W3" charset="0"/>
                    <a:cs typeface="ヒラギノ角ゴ Pro W3" charset="0"/>
                  </a:rPr>
                  <a:t>Processes</a:t>
                </a:r>
              </a:p>
              <a:p>
                <a:pPr algn="ctr"/>
                <a:r>
                  <a:rPr lang="en-US" sz="1200" b="1">
                    <a:solidFill>
                      <a:srgbClr val="000000"/>
                    </a:solidFill>
                    <a:latin typeface="Arial Unicode MS" charset="0"/>
                    <a:ea typeface="ヒラギノ角ゴ Pro W3" charset="0"/>
                    <a:cs typeface="ヒラギノ角ゴ Pro W3" charset="0"/>
                  </a:rPr>
                  <a:t>(</a:t>
                </a:r>
                <a:r>
                  <a:rPr lang="en-US" sz="1200" b="1">
                    <a:solidFill>
                      <a:srgbClr val="000000"/>
                    </a:solidFill>
                    <a:latin typeface="Arial Unicode MS" charset="0"/>
                    <a:cs typeface="Arial" charset="0"/>
                  </a:rPr>
                  <a:t>BPaaS-Layer</a:t>
                </a:r>
                <a:r>
                  <a:rPr lang="en-US" sz="1200" b="1">
                    <a:solidFill>
                      <a:srgbClr val="000000"/>
                    </a:solidFill>
                    <a:latin typeface="Arial Unicode MS" charset="0"/>
                    <a:ea typeface="ヒラギノ角ゴ Pro W3" charset="0"/>
                    <a:cs typeface="ヒラギノ角ゴ Pro W3" charset="0"/>
                  </a:rPr>
                  <a:t>)</a:t>
                </a:r>
                <a:endParaRPr lang="en-US" sz="1200" b="1">
                  <a:solidFill>
                    <a:srgbClr val="000000"/>
                  </a:solidFill>
                  <a:latin typeface="Arial Unicode MS" charset="0"/>
                  <a:cs typeface="Arial" charset="0"/>
                </a:endParaRPr>
              </a:p>
            </p:txBody>
          </p:sp>
        </p:grpSp>
        <p:sp>
          <p:nvSpPr>
            <p:cNvPr id="110599" name="TextBox 6"/>
            <p:cNvSpPr txBox="1">
              <a:spLocks noChangeArrowheads="1"/>
            </p:cNvSpPr>
            <p:nvPr/>
          </p:nvSpPr>
          <p:spPr bwMode="auto">
            <a:xfrm>
              <a:off x="292159" y="6399633"/>
              <a:ext cx="3399472" cy="36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solidFill>
                    <a:srgbClr val="0D0D0D"/>
                  </a:solidFill>
                  <a:latin typeface="Arial Unicode MS" charset="0"/>
                  <a:cs typeface="Arial Unicode MS" charset="0"/>
                </a:rPr>
                <a:t>(a) Monolithic delivery stack</a:t>
              </a:r>
            </a:p>
          </p:txBody>
        </p:sp>
        <p:grpSp>
          <p:nvGrpSpPr>
            <p:cNvPr id="110600" name="Group 7"/>
            <p:cNvGrpSpPr>
              <a:grpSpLocks/>
            </p:cNvGrpSpPr>
            <p:nvPr/>
          </p:nvGrpSpPr>
          <p:grpSpPr bwMode="auto">
            <a:xfrm>
              <a:off x="176791" y="123310"/>
              <a:ext cx="4995320" cy="2169499"/>
              <a:chOff x="291091" y="0"/>
              <a:chExt cx="4995320" cy="2169499"/>
            </a:xfrm>
          </p:grpSpPr>
          <p:sp>
            <p:nvSpPr>
              <p:cNvPr id="169" name="Rectangle 168"/>
              <p:cNvSpPr/>
              <p:nvPr/>
            </p:nvSpPr>
            <p:spPr>
              <a:xfrm>
                <a:off x="4572501" y="0"/>
                <a:ext cx="713556" cy="437300"/>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Client-1</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cxnSp>
            <p:nvCxnSpPr>
              <p:cNvPr id="170" name="Straight Arrow Connector 169"/>
              <p:cNvCxnSpPr/>
              <p:nvPr/>
            </p:nvCxnSpPr>
            <p:spPr>
              <a:xfrm rot="5400000">
                <a:off x="4797546" y="457945"/>
                <a:ext cx="304045" cy="0"/>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291163" y="1732306"/>
                <a:ext cx="713556" cy="437299"/>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Client-1</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grpSp>
        <p:grpSp>
          <p:nvGrpSpPr>
            <p:cNvPr id="110601" name="Group 8"/>
            <p:cNvGrpSpPr>
              <a:grpSpLocks/>
            </p:cNvGrpSpPr>
            <p:nvPr/>
          </p:nvGrpSpPr>
          <p:grpSpPr bwMode="auto">
            <a:xfrm>
              <a:off x="5371319" y="123310"/>
              <a:ext cx="715725" cy="609600"/>
              <a:chOff x="5599495" y="0"/>
              <a:chExt cx="715725" cy="609600"/>
            </a:xfrm>
          </p:grpSpPr>
          <p:sp>
            <p:nvSpPr>
              <p:cNvPr id="167" name="Rectangle 166"/>
              <p:cNvSpPr/>
              <p:nvPr/>
            </p:nvSpPr>
            <p:spPr>
              <a:xfrm>
                <a:off x="5599459" y="0"/>
                <a:ext cx="715247" cy="437300"/>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Client-2</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cxnSp>
            <p:nvCxnSpPr>
              <p:cNvPr id="168" name="Straight Arrow Connector 167"/>
              <p:cNvCxnSpPr/>
              <p:nvPr/>
            </p:nvCxnSpPr>
            <p:spPr>
              <a:xfrm rot="5400000">
                <a:off x="5825350" y="457100"/>
                <a:ext cx="304045" cy="1691"/>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10602" name="Group 9"/>
            <p:cNvGrpSpPr>
              <a:grpSpLocks/>
            </p:cNvGrpSpPr>
            <p:nvPr/>
          </p:nvGrpSpPr>
          <p:grpSpPr bwMode="auto">
            <a:xfrm>
              <a:off x="6293279" y="123310"/>
              <a:ext cx="715725" cy="609600"/>
              <a:chOff x="6477000" y="0"/>
              <a:chExt cx="715725" cy="609600"/>
            </a:xfrm>
          </p:grpSpPr>
          <p:sp>
            <p:nvSpPr>
              <p:cNvPr id="165" name="Rectangle 164"/>
              <p:cNvSpPr/>
              <p:nvPr/>
            </p:nvSpPr>
            <p:spPr>
              <a:xfrm>
                <a:off x="6476539" y="0"/>
                <a:ext cx="716938" cy="437300"/>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Client-3</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cxnSp>
            <p:nvCxnSpPr>
              <p:cNvPr id="166" name="Straight Arrow Connector 165"/>
              <p:cNvCxnSpPr/>
              <p:nvPr/>
            </p:nvCxnSpPr>
            <p:spPr>
              <a:xfrm rot="5400000">
                <a:off x="6703275" y="457946"/>
                <a:ext cx="304045" cy="0"/>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10603" name="Group 10"/>
            <p:cNvGrpSpPr>
              <a:grpSpLocks/>
            </p:cNvGrpSpPr>
            <p:nvPr/>
          </p:nvGrpSpPr>
          <p:grpSpPr bwMode="auto">
            <a:xfrm>
              <a:off x="7756455" y="123310"/>
              <a:ext cx="715725" cy="609600"/>
              <a:chOff x="6477000" y="0"/>
              <a:chExt cx="715725" cy="609600"/>
            </a:xfrm>
          </p:grpSpPr>
          <p:sp>
            <p:nvSpPr>
              <p:cNvPr id="163" name="Rectangle 162"/>
              <p:cNvSpPr/>
              <p:nvPr/>
            </p:nvSpPr>
            <p:spPr>
              <a:xfrm>
                <a:off x="6477675" y="0"/>
                <a:ext cx="715248" cy="437300"/>
              </a:xfrm>
              <a:prstGeom prst="rect">
                <a:avLst/>
              </a:prstGeom>
            </p:spPr>
            <p:txBody>
              <a:bodyPr wrap="none">
                <a:spAutoFit/>
              </a:bodyPr>
              <a:lstStyle/>
              <a:p>
                <a:pPr>
                  <a:defRPr/>
                </a:pPr>
                <a:r>
                  <a:rPr lang="en-US" sz="11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Client-n</a:t>
                </a:r>
                <a:r>
                  <a:rPr lang="en-US" sz="1800" b="1" dirty="0">
                    <a:solidFill>
                      <a:srgbClr val="000000"/>
                    </a:solidFill>
                    <a:effectLst>
                      <a:outerShdw blurRad="38100" dist="38100" dir="2700000" algn="tl">
                        <a:srgbClr val="DDDDDD"/>
                      </a:outerShdw>
                    </a:effectLst>
                    <a:latin typeface="Arial Unicode MS" charset="0"/>
                    <a:ea typeface="ヒラギノ角ゴ Pro W3" charset="0"/>
                    <a:cs typeface="ヒラギノ角ゴ Pro W3" charset="0"/>
                  </a:rPr>
                  <a:t> </a:t>
                </a:r>
                <a:endParaRPr lang="en-GB" sz="1800" dirty="0">
                  <a:latin typeface="Arial"/>
                </a:endParaRPr>
              </a:p>
            </p:txBody>
          </p:sp>
          <p:cxnSp>
            <p:nvCxnSpPr>
              <p:cNvPr id="164" name="Straight Arrow Connector 163"/>
              <p:cNvCxnSpPr/>
              <p:nvPr/>
            </p:nvCxnSpPr>
            <p:spPr>
              <a:xfrm rot="5400000">
                <a:off x="6703567" y="457100"/>
                <a:ext cx="304045" cy="1690"/>
              </a:xfrm>
              <a:prstGeom prst="straightConnector1">
                <a:avLst/>
              </a:prstGeom>
              <a:ln w="19050" cap="flat" cmpd="sng" algn="ctr">
                <a:solidFill>
                  <a:srgbClr val="88634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10604" name="Group 11"/>
            <p:cNvGrpSpPr>
              <a:grpSpLocks/>
            </p:cNvGrpSpPr>
            <p:nvPr/>
          </p:nvGrpSpPr>
          <p:grpSpPr bwMode="auto">
            <a:xfrm>
              <a:off x="4460317" y="2608135"/>
              <a:ext cx="4243137" cy="3763178"/>
              <a:chOff x="4572000" y="2362200"/>
              <a:chExt cx="4243137" cy="3763178"/>
            </a:xfrm>
          </p:grpSpPr>
          <p:grpSp>
            <p:nvGrpSpPr>
              <p:cNvPr id="110708" name="Group 115"/>
              <p:cNvGrpSpPr>
                <a:grpSpLocks/>
              </p:cNvGrpSpPr>
              <p:nvPr/>
            </p:nvGrpSpPr>
            <p:grpSpPr bwMode="auto">
              <a:xfrm>
                <a:off x="4572000" y="2362200"/>
                <a:ext cx="827388" cy="3763178"/>
                <a:chOff x="6336633" y="2372531"/>
                <a:chExt cx="827388" cy="3763178"/>
              </a:xfrm>
            </p:grpSpPr>
            <p:sp>
              <p:nvSpPr>
                <p:cNvPr id="110752" name="Rectangle 5"/>
                <p:cNvSpPr>
                  <a:spLocks noChangeArrowheads="1"/>
                </p:cNvSpPr>
                <p:nvPr/>
              </p:nvSpPr>
              <p:spPr bwMode="auto">
                <a:xfrm>
                  <a:off x="6336633" y="5200838"/>
                  <a:ext cx="827388" cy="934871"/>
                </a:xfrm>
                <a:prstGeom prst="rect">
                  <a:avLst/>
                </a:prstGeom>
                <a:solidFill>
                  <a:srgbClr val="AB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10753" name="Rectangle 5"/>
                <p:cNvSpPr>
                  <a:spLocks noChangeArrowheads="1"/>
                </p:cNvSpPr>
                <p:nvPr/>
              </p:nvSpPr>
              <p:spPr bwMode="auto">
                <a:xfrm>
                  <a:off x="6336633" y="2372531"/>
                  <a:ext cx="827388" cy="1002432"/>
                </a:xfrm>
                <a:prstGeom prst="rect">
                  <a:avLst/>
                </a:prstGeom>
                <a:solidFill>
                  <a:srgbClr val="9DB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62" name="Rectangle 5"/>
                <p:cNvSpPr>
                  <a:spLocks noChangeArrowheads="1"/>
                </p:cNvSpPr>
                <p:nvPr/>
              </p:nvSpPr>
              <p:spPr bwMode="auto">
                <a:xfrm>
                  <a:off x="6336207" y="3789616"/>
                  <a:ext cx="821774" cy="996591"/>
                </a:xfrm>
                <a:prstGeom prst="rect">
                  <a:avLst/>
                </a:prstGeom>
                <a:solidFill>
                  <a:schemeClr val="accent2">
                    <a:lumMod val="40000"/>
                    <a:lumOff val="60000"/>
                  </a:schemeClr>
                </a:solidFill>
                <a:ln w="9525">
                  <a:noFill/>
                  <a:miter lim="800000"/>
                  <a:headEnd/>
                  <a:tailEnd/>
                </a:ln>
              </p:spPr>
              <p:txBody>
                <a:bodyPr/>
                <a:lstStyle/>
                <a:p>
                  <a:pPr>
                    <a:defRPr/>
                  </a:pPr>
                  <a:endParaRPr lang="hu-HU" sz="1800" dirty="0">
                    <a:latin typeface="Arial"/>
                    <a:ea typeface="Arial" pitchFamily="-105" charset="0"/>
                    <a:cs typeface="Arial" pitchFamily="-105" charset="0"/>
                  </a:endParaRPr>
                </a:p>
              </p:txBody>
            </p:sp>
          </p:grpSp>
          <p:grpSp>
            <p:nvGrpSpPr>
              <p:cNvPr id="110709" name="Group 116"/>
              <p:cNvGrpSpPr>
                <a:grpSpLocks/>
              </p:cNvGrpSpPr>
              <p:nvPr/>
            </p:nvGrpSpPr>
            <p:grpSpPr bwMode="auto">
              <a:xfrm>
                <a:off x="5551788" y="2362200"/>
                <a:ext cx="827388" cy="3763178"/>
                <a:chOff x="6336633" y="2372531"/>
                <a:chExt cx="827388" cy="3763178"/>
              </a:xfrm>
            </p:grpSpPr>
            <p:sp>
              <p:nvSpPr>
                <p:cNvPr id="110749" name="Rectangle 5"/>
                <p:cNvSpPr>
                  <a:spLocks noChangeArrowheads="1"/>
                </p:cNvSpPr>
                <p:nvPr/>
              </p:nvSpPr>
              <p:spPr bwMode="auto">
                <a:xfrm>
                  <a:off x="6336633" y="5200838"/>
                  <a:ext cx="827388" cy="934871"/>
                </a:xfrm>
                <a:prstGeom prst="rect">
                  <a:avLst/>
                </a:prstGeom>
                <a:solidFill>
                  <a:srgbClr val="AB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10750" name="Rectangle 5"/>
                <p:cNvSpPr>
                  <a:spLocks noChangeArrowheads="1"/>
                </p:cNvSpPr>
                <p:nvPr/>
              </p:nvSpPr>
              <p:spPr bwMode="auto">
                <a:xfrm>
                  <a:off x="6336633" y="2372531"/>
                  <a:ext cx="827388" cy="1002432"/>
                </a:xfrm>
                <a:prstGeom prst="rect">
                  <a:avLst/>
                </a:prstGeom>
                <a:solidFill>
                  <a:srgbClr val="9DB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59" name="Rectangle 5"/>
                <p:cNvSpPr>
                  <a:spLocks noChangeArrowheads="1"/>
                </p:cNvSpPr>
                <p:nvPr/>
              </p:nvSpPr>
              <p:spPr bwMode="auto">
                <a:xfrm>
                  <a:off x="6337136" y="3789616"/>
                  <a:ext cx="826847" cy="996591"/>
                </a:xfrm>
                <a:prstGeom prst="rect">
                  <a:avLst/>
                </a:prstGeom>
                <a:solidFill>
                  <a:schemeClr val="accent2">
                    <a:lumMod val="40000"/>
                    <a:lumOff val="60000"/>
                  </a:schemeClr>
                </a:solidFill>
                <a:ln w="9525">
                  <a:noFill/>
                  <a:miter lim="800000"/>
                  <a:headEnd/>
                  <a:tailEnd/>
                </a:ln>
              </p:spPr>
              <p:txBody>
                <a:bodyPr/>
                <a:lstStyle/>
                <a:p>
                  <a:pPr>
                    <a:defRPr/>
                  </a:pPr>
                  <a:endParaRPr lang="hu-HU" sz="1800" dirty="0">
                    <a:latin typeface="Arial"/>
                    <a:ea typeface="Arial" pitchFamily="-105" charset="0"/>
                    <a:cs typeface="Arial" pitchFamily="-105" charset="0"/>
                  </a:endParaRPr>
                </a:p>
              </p:txBody>
            </p:sp>
          </p:grpSp>
          <p:grpSp>
            <p:nvGrpSpPr>
              <p:cNvPr id="110710" name="Group 117"/>
              <p:cNvGrpSpPr>
                <a:grpSpLocks/>
              </p:cNvGrpSpPr>
              <p:nvPr/>
            </p:nvGrpSpPr>
            <p:grpSpPr bwMode="auto">
              <a:xfrm>
                <a:off x="6587957" y="2362200"/>
                <a:ext cx="827388" cy="3763178"/>
                <a:chOff x="6336633" y="2372531"/>
                <a:chExt cx="827388" cy="3763178"/>
              </a:xfrm>
            </p:grpSpPr>
            <p:sp>
              <p:nvSpPr>
                <p:cNvPr id="110746" name="Rectangle 5"/>
                <p:cNvSpPr>
                  <a:spLocks noChangeArrowheads="1"/>
                </p:cNvSpPr>
                <p:nvPr/>
              </p:nvSpPr>
              <p:spPr bwMode="auto">
                <a:xfrm>
                  <a:off x="6336633" y="5200838"/>
                  <a:ext cx="827388" cy="934871"/>
                </a:xfrm>
                <a:prstGeom prst="rect">
                  <a:avLst/>
                </a:prstGeom>
                <a:solidFill>
                  <a:srgbClr val="AB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10747" name="Rectangle 5"/>
                <p:cNvSpPr>
                  <a:spLocks noChangeArrowheads="1"/>
                </p:cNvSpPr>
                <p:nvPr/>
              </p:nvSpPr>
              <p:spPr bwMode="auto">
                <a:xfrm>
                  <a:off x="6336633" y="2372531"/>
                  <a:ext cx="827388" cy="1002432"/>
                </a:xfrm>
                <a:prstGeom prst="rect">
                  <a:avLst/>
                </a:prstGeom>
                <a:solidFill>
                  <a:srgbClr val="9DB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56" name="Rectangle 5"/>
                <p:cNvSpPr>
                  <a:spLocks noChangeArrowheads="1"/>
                </p:cNvSpPr>
                <p:nvPr/>
              </p:nvSpPr>
              <p:spPr bwMode="auto">
                <a:xfrm>
                  <a:off x="6342556" y="3789616"/>
                  <a:ext cx="821774" cy="996591"/>
                </a:xfrm>
                <a:prstGeom prst="rect">
                  <a:avLst/>
                </a:prstGeom>
                <a:solidFill>
                  <a:schemeClr val="accent2">
                    <a:lumMod val="40000"/>
                    <a:lumOff val="60000"/>
                  </a:schemeClr>
                </a:solidFill>
                <a:ln w="9525">
                  <a:noFill/>
                  <a:miter lim="800000"/>
                  <a:headEnd/>
                  <a:tailEnd/>
                </a:ln>
              </p:spPr>
              <p:txBody>
                <a:bodyPr/>
                <a:lstStyle/>
                <a:p>
                  <a:pPr>
                    <a:defRPr/>
                  </a:pPr>
                  <a:endParaRPr lang="hu-HU" sz="1800" dirty="0">
                    <a:latin typeface="Arial"/>
                    <a:ea typeface="Arial" pitchFamily="-105" charset="0"/>
                    <a:cs typeface="Arial" pitchFamily="-105" charset="0"/>
                  </a:endParaRPr>
                </a:p>
              </p:txBody>
            </p:sp>
          </p:grpSp>
          <p:sp>
            <p:nvSpPr>
              <p:cNvPr id="110711" name="Rectangle 5"/>
              <p:cNvSpPr>
                <a:spLocks noChangeArrowheads="1"/>
              </p:cNvSpPr>
              <p:nvPr/>
            </p:nvSpPr>
            <p:spPr bwMode="auto">
              <a:xfrm>
                <a:off x="7987749" y="2362200"/>
                <a:ext cx="827388" cy="1002432"/>
              </a:xfrm>
              <a:prstGeom prst="rect">
                <a:avLst/>
              </a:prstGeom>
              <a:solidFill>
                <a:srgbClr val="9DB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u-HU" sz="1800">
                  <a:latin typeface="Arial" charset="0"/>
                  <a:cs typeface="Arial" charset="0"/>
                </a:endParaRPr>
              </a:p>
            </p:txBody>
          </p:sp>
          <p:sp>
            <p:nvSpPr>
              <p:cNvPr id="120" name="Rectangle 5"/>
              <p:cNvSpPr>
                <a:spLocks noChangeArrowheads="1"/>
              </p:cNvSpPr>
              <p:nvPr/>
            </p:nvSpPr>
            <p:spPr bwMode="auto">
              <a:xfrm>
                <a:off x="7988867" y="3779285"/>
                <a:ext cx="826846" cy="996591"/>
              </a:xfrm>
              <a:prstGeom prst="rect">
                <a:avLst/>
              </a:prstGeom>
              <a:solidFill>
                <a:schemeClr val="accent2">
                  <a:lumMod val="40000"/>
                  <a:lumOff val="60000"/>
                </a:schemeClr>
              </a:solidFill>
              <a:ln w="9525">
                <a:noFill/>
                <a:miter lim="800000"/>
                <a:headEnd/>
                <a:tailEnd/>
              </a:ln>
            </p:spPr>
            <p:txBody>
              <a:bodyPr/>
              <a:lstStyle/>
              <a:p>
                <a:pPr>
                  <a:defRPr/>
                </a:pPr>
                <a:endParaRPr lang="hu-HU" sz="1800" dirty="0">
                  <a:latin typeface="Arial"/>
                  <a:ea typeface="Arial" pitchFamily="-105" charset="0"/>
                  <a:cs typeface="Arial" pitchFamily="-105" charset="0"/>
                </a:endParaRPr>
              </a:p>
            </p:txBody>
          </p:sp>
          <p:grpSp>
            <p:nvGrpSpPr>
              <p:cNvPr id="110713" name="Group 120"/>
              <p:cNvGrpSpPr>
                <a:grpSpLocks/>
              </p:cNvGrpSpPr>
              <p:nvPr/>
            </p:nvGrpSpPr>
            <p:grpSpPr bwMode="auto">
              <a:xfrm>
                <a:off x="7539745" y="2827314"/>
                <a:ext cx="272182" cy="47217"/>
                <a:chOff x="1095934" y="2834322"/>
                <a:chExt cx="272182" cy="47217"/>
              </a:xfrm>
            </p:grpSpPr>
            <p:sp>
              <p:nvSpPr>
                <p:cNvPr id="151" name="Connector 150"/>
                <p:cNvSpPr/>
                <p:nvPr/>
              </p:nvSpPr>
              <p:spPr>
                <a:xfrm>
                  <a:off x="1102043" y="2834744"/>
                  <a:ext cx="45654" cy="46921"/>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152" name="Connector 151"/>
                <p:cNvSpPr/>
                <p:nvPr/>
              </p:nvSpPr>
              <p:spPr>
                <a:xfrm>
                  <a:off x="1328622" y="2834744"/>
                  <a:ext cx="45654" cy="46921"/>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153" name="Connector 152"/>
                <p:cNvSpPr/>
                <p:nvPr/>
              </p:nvSpPr>
              <p:spPr>
                <a:xfrm>
                  <a:off x="1215332" y="2834744"/>
                  <a:ext cx="45655" cy="46921"/>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grpSp>
          <p:grpSp>
            <p:nvGrpSpPr>
              <p:cNvPr id="110714" name="Group 121"/>
              <p:cNvGrpSpPr>
                <a:grpSpLocks/>
              </p:cNvGrpSpPr>
              <p:nvPr/>
            </p:nvGrpSpPr>
            <p:grpSpPr bwMode="auto">
              <a:xfrm>
                <a:off x="7539745" y="4262528"/>
                <a:ext cx="272182" cy="47217"/>
                <a:chOff x="1095934" y="2834322"/>
                <a:chExt cx="272182" cy="47217"/>
              </a:xfrm>
            </p:grpSpPr>
            <p:sp>
              <p:nvSpPr>
                <p:cNvPr id="148" name="Connector 147"/>
                <p:cNvSpPr/>
                <p:nvPr/>
              </p:nvSpPr>
              <p:spPr>
                <a:xfrm>
                  <a:off x="1102043" y="2833421"/>
                  <a:ext cx="45654" cy="48798"/>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149" name="Connector 148"/>
                <p:cNvSpPr/>
                <p:nvPr/>
              </p:nvSpPr>
              <p:spPr>
                <a:xfrm>
                  <a:off x="1328622" y="2833421"/>
                  <a:ext cx="45654" cy="48798"/>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150" name="Connector 149"/>
                <p:cNvSpPr/>
                <p:nvPr/>
              </p:nvSpPr>
              <p:spPr>
                <a:xfrm>
                  <a:off x="1215332" y="2833421"/>
                  <a:ext cx="45655" cy="48798"/>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grpSp>
          <p:sp>
            <p:nvSpPr>
              <p:cNvPr id="110715" name="Rectangle 9"/>
              <p:cNvSpPr>
                <a:spLocks noChangeArrowheads="1"/>
              </p:cNvSpPr>
              <p:nvPr/>
            </p:nvSpPr>
            <p:spPr bwMode="auto">
              <a:xfrm>
                <a:off x="4648200" y="27431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SaaS-1</a:t>
                </a:r>
              </a:p>
            </p:txBody>
          </p:sp>
          <p:sp>
            <p:nvSpPr>
              <p:cNvPr id="110716" name="Rectangle 9"/>
              <p:cNvSpPr>
                <a:spLocks noChangeArrowheads="1"/>
              </p:cNvSpPr>
              <p:nvPr/>
            </p:nvSpPr>
            <p:spPr bwMode="auto">
              <a:xfrm>
                <a:off x="5638800" y="27431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SaaS-2</a:t>
                </a:r>
              </a:p>
            </p:txBody>
          </p:sp>
          <p:sp>
            <p:nvSpPr>
              <p:cNvPr id="110717" name="Rectangle 9"/>
              <p:cNvSpPr>
                <a:spLocks noChangeArrowheads="1"/>
              </p:cNvSpPr>
              <p:nvPr/>
            </p:nvSpPr>
            <p:spPr bwMode="auto">
              <a:xfrm>
                <a:off x="6705600" y="27431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SaaS-3</a:t>
                </a:r>
              </a:p>
            </p:txBody>
          </p:sp>
          <p:sp>
            <p:nvSpPr>
              <p:cNvPr id="110718" name="Rectangle 9"/>
              <p:cNvSpPr>
                <a:spLocks noChangeArrowheads="1"/>
              </p:cNvSpPr>
              <p:nvPr/>
            </p:nvSpPr>
            <p:spPr bwMode="auto">
              <a:xfrm>
                <a:off x="8077200" y="27431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SaaS-n</a:t>
                </a:r>
              </a:p>
            </p:txBody>
          </p:sp>
          <p:sp>
            <p:nvSpPr>
              <p:cNvPr id="110719" name="Rectangle 9"/>
              <p:cNvSpPr>
                <a:spLocks noChangeArrowheads="1"/>
              </p:cNvSpPr>
              <p:nvPr/>
            </p:nvSpPr>
            <p:spPr bwMode="auto">
              <a:xfrm>
                <a:off x="4648200" y="41909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PaaS-1</a:t>
                </a:r>
              </a:p>
            </p:txBody>
          </p:sp>
          <p:sp>
            <p:nvSpPr>
              <p:cNvPr id="110720" name="Rectangle 9"/>
              <p:cNvSpPr>
                <a:spLocks noChangeArrowheads="1"/>
              </p:cNvSpPr>
              <p:nvPr/>
            </p:nvSpPr>
            <p:spPr bwMode="auto">
              <a:xfrm>
                <a:off x="5638800" y="41909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PaaS-2</a:t>
                </a:r>
              </a:p>
            </p:txBody>
          </p:sp>
          <p:sp>
            <p:nvSpPr>
              <p:cNvPr id="110721" name="Rectangle 9"/>
              <p:cNvSpPr>
                <a:spLocks noChangeArrowheads="1"/>
              </p:cNvSpPr>
              <p:nvPr/>
            </p:nvSpPr>
            <p:spPr bwMode="auto">
              <a:xfrm>
                <a:off x="6705600" y="41909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PaaS-3</a:t>
                </a:r>
              </a:p>
            </p:txBody>
          </p:sp>
          <p:sp>
            <p:nvSpPr>
              <p:cNvPr id="110722" name="Rectangle 9"/>
              <p:cNvSpPr>
                <a:spLocks noChangeArrowheads="1"/>
              </p:cNvSpPr>
              <p:nvPr/>
            </p:nvSpPr>
            <p:spPr bwMode="auto">
              <a:xfrm>
                <a:off x="8077200" y="4190999"/>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PaaS-n</a:t>
                </a:r>
              </a:p>
            </p:txBody>
          </p:sp>
          <p:sp>
            <p:nvSpPr>
              <p:cNvPr id="110723" name="Rectangle 9"/>
              <p:cNvSpPr>
                <a:spLocks noChangeArrowheads="1"/>
              </p:cNvSpPr>
              <p:nvPr/>
            </p:nvSpPr>
            <p:spPr bwMode="auto">
              <a:xfrm>
                <a:off x="4648200" y="5562600"/>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IaaS-1</a:t>
                </a:r>
              </a:p>
            </p:txBody>
          </p:sp>
          <p:sp>
            <p:nvSpPr>
              <p:cNvPr id="110724" name="Rectangle 9"/>
              <p:cNvSpPr>
                <a:spLocks noChangeArrowheads="1"/>
              </p:cNvSpPr>
              <p:nvPr/>
            </p:nvSpPr>
            <p:spPr bwMode="auto">
              <a:xfrm>
                <a:off x="5638800" y="5562600"/>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IaaS-2</a:t>
                </a:r>
              </a:p>
            </p:txBody>
          </p:sp>
          <p:sp>
            <p:nvSpPr>
              <p:cNvPr id="110725" name="Rectangle 9"/>
              <p:cNvSpPr>
                <a:spLocks noChangeArrowheads="1"/>
              </p:cNvSpPr>
              <p:nvPr/>
            </p:nvSpPr>
            <p:spPr bwMode="auto">
              <a:xfrm>
                <a:off x="6705600" y="5562600"/>
                <a:ext cx="597567" cy="2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1200" b="1">
                    <a:solidFill>
                      <a:srgbClr val="000000"/>
                    </a:solidFill>
                    <a:latin typeface="Arial Unicode MS" charset="0"/>
                    <a:cs typeface="Arial" charset="0"/>
                  </a:rPr>
                  <a:t>IaaS-3</a:t>
                </a:r>
              </a:p>
            </p:txBody>
          </p:sp>
          <p:cxnSp>
            <p:nvCxnSpPr>
              <p:cNvPr id="134" name="Straight Connector 133"/>
              <p:cNvCxnSpPr/>
              <p:nvPr/>
            </p:nvCxnSpPr>
            <p:spPr>
              <a:xfrm rot="5400000">
                <a:off x="4593302" y="3559789"/>
                <a:ext cx="414778" cy="1690"/>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4952025" y="3353246"/>
                <a:ext cx="796409" cy="414778"/>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398421" y="3353246"/>
                <a:ext cx="1230969" cy="456068"/>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5540201" y="5001188"/>
                <a:ext cx="414778" cy="1690"/>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950334" y="4775876"/>
                <a:ext cx="796411" cy="414778"/>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5246240" y="4775876"/>
                <a:ext cx="1383149" cy="482343"/>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10750" idx="2"/>
                <a:endCxn id="162" idx="0"/>
              </p:cNvCxnSpPr>
              <p:nvPr/>
            </p:nvCxnSpPr>
            <p:spPr>
              <a:xfrm rot="5400000">
                <a:off x="5267967" y="3082383"/>
                <a:ext cx="414778" cy="979026"/>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237103" y="3353246"/>
                <a:ext cx="1839690" cy="414778"/>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7947185" y="3560635"/>
                <a:ext cx="414778" cy="0"/>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a:endCxn id="110746" idx="0"/>
              </p:cNvCxnSpPr>
              <p:nvPr/>
            </p:nvCxnSpPr>
            <p:spPr>
              <a:xfrm>
                <a:off x="6147485" y="4775876"/>
                <a:ext cx="853901" cy="414778"/>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56" idx="2"/>
                <a:endCxn id="110749" idx="0"/>
              </p:cNvCxnSpPr>
              <p:nvPr/>
            </p:nvCxnSpPr>
            <p:spPr>
              <a:xfrm rot="5400000">
                <a:off x="6275738" y="4465007"/>
                <a:ext cx="414778" cy="1036517"/>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a:endCxn id="110746" idx="0"/>
              </p:cNvCxnSpPr>
              <p:nvPr/>
            </p:nvCxnSpPr>
            <p:spPr>
              <a:xfrm rot="10800000" flipV="1">
                <a:off x="7001386" y="4704557"/>
                <a:ext cx="987481" cy="486097"/>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10747" idx="2"/>
                <a:endCxn id="159" idx="0"/>
              </p:cNvCxnSpPr>
              <p:nvPr/>
            </p:nvCxnSpPr>
            <p:spPr>
              <a:xfrm rot="5400000">
                <a:off x="6275738" y="3053638"/>
                <a:ext cx="414778" cy="1036517"/>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10747" idx="2"/>
              </p:cNvCxnSpPr>
              <p:nvPr/>
            </p:nvCxnSpPr>
            <p:spPr>
              <a:xfrm rot="16200000" flipH="1">
                <a:off x="7206087" y="3159806"/>
                <a:ext cx="561170" cy="970572"/>
              </a:xfrm>
              <a:prstGeom prst="line">
                <a:avLst/>
              </a:prstGeom>
              <a:ln w="63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0605" name="Group 12"/>
            <p:cNvGrpSpPr>
              <a:grpSpLocks/>
            </p:cNvGrpSpPr>
            <p:nvPr/>
          </p:nvGrpSpPr>
          <p:grpSpPr bwMode="auto">
            <a:xfrm>
              <a:off x="4504619" y="884913"/>
              <a:ext cx="4325762" cy="1023551"/>
              <a:chOff x="4466519" y="609600"/>
              <a:chExt cx="4325762" cy="1023551"/>
            </a:xfrm>
          </p:grpSpPr>
          <p:sp>
            <p:nvSpPr>
              <p:cNvPr id="110679" name="Rectangle 5"/>
              <p:cNvSpPr>
                <a:spLocks noChangeArrowheads="1"/>
              </p:cNvSpPr>
              <p:nvPr/>
            </p:nvSpPr>
            <p:spPr bwMode="auto">
              <a:xfrm>
                <a:off x="4466519" y="609600"/>
                <a:ext cx="4325762" cy="1023551"/>
              </a:xfrm>
              <a:prstGeom prst="rect">
                <a:avLst/>
              </a:prstGeom>
              <a:solidFill>
                <a:srgbClr val="C4BD97"/>
              </a:solidFill>
              <a:ln w="9525">
                <a:solidFill>
                  <a:srgbClr val="000000"/>
                </a:solidFill>
                <a:miter lim="800000"/>
                <a:headEnd/>
                <a:tailEnd/>
              </a:ln>
            </p:spPr>
            <p:txBody>
              <a:bodyPr/>
              <a:lstStyle/>
              <a:p>
                <a:endParaRPr lang="hu-HU" sz="1800">
                  <a:latin typeface="Arial" charset="0"/>
                  <a:cs typeface="Arial" charset="0"/>
                </a:endParaRPr>
              </a:p>
            </p:txBody>
          </p:sp>
          <p:grpSp>
            <p:nvGrpSpPr>
              <p:cNvPr id="110680" name="Group 87"/>
              <p:cNvGrpSpPr>
                <a:grpSpLocks/>
              </p:cNvGrpSpPr>
              <p:nvPr/>
            </p:nvGrpSpPr>
            <p:grpSpPr bwMode="auto">
              <a:xfrm>
                <a:off x="4713670" y="691242"/>
                <a:ext cx="3831460" cy="860267"/>
                <a:chOff x="5006269" y="804781"/>
                <a:chExt cx="3831460" cy="965199"/>
              </a:xfrm>
            </p:grpSpPr>
            <p:sp>
              <p:nvSpPr>
                <p:cNvPr id="110681" name="Oval 55"/>
                <p:cNvSpPr>
                  <a:spLocks noChangeArrowheads="1"/>
                </p:cNvSpPr>
                <p:nvPr/>
              </p:nvSpPr>
              <p:spPr bwMode="auto">
                <a:xfrm rot="-5400000">
                  <a:off x="5258681" y="1058781"/>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82" name="Oval 56"/>
                <p:cNvSpPr>
                  <a:spLocks noChangeArrowheads="1"/>
                </p:cNvSpPr>
                <p:nvPr/>
              </p:nvSpPr>
              <p:spPr bwMode="auto">
                <a:xfrm rot="-5400000">
                  <a:off x="5547606" y="1058781"/>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83" name="AutoShape 58"/>
                <p:cNvCxnSpPr>
                  <a:cxnSpLocks noChangeShapeType="1"/>
                  <a:stCxn id="110681" idx="4"/>
                  <a:endCxn id="110682" idx="0"/>
                </p:cNvCxnSpPr>
                <p:nvPr/>
              </p:nvCxnSpPr>
              <p:spPr bwMode="auto">
                <a:xfrm rot="-5400000">
                  <a:off x="5456325" y="1019888"/>
                  <a:ext cx="0" cy="18256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84" name="AutoShape 59"/>
                <p:cNvSpPr>
                  <a:spLocks noChangeArrowheads="1"/>
                </p:cNvSpPr>
                <p:nvPr/>
              </p:nvSpPr>
              <p:spPr bwMode="auto">
                <a:xfrm rot="-5400000">
                  <a:off x="5797638" y="1004012"/>
                  <a:ext cx="187325" cy="211138"/>
                </a:xfrm>
                <a:prstGeom prst="leftRightArrowCallout">
                  <a:avLst>
                    <a:gd name="adj1" fmla="val 28178"/>
                    <a:gd name="adj2" fmla="val 28178"/>
                    <a:gd name="adj3" fmla="val 12500"/>
                    <a:gd name="adj4" fmla="val 50000"/>
                  </a:avLst>
                </a:prstGeom>
                <a:solidFill>
                  <a:srgbClr val="BC28A0"/>
                </a:solidFill>
                <a:ln w="9525">
                  <a:solidFill>
                    <a:srgbClr val="000000"/>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85" name="AutoShape 60"/>
                <p:cNvCxnSpPr>
                  <a:cxnSpLocks noChangeShapeType="1"/>
                  <a:stCxn id="110682" idx="4"/>
                  <a:endCxn id="110684" idx="0"/>
                </p:cNvCxnSpPr>
                <p:nvPr/>
              </p:nvCxnSpPr>
              <p:spPr bwMode="auto">
                <a:xfrm rot="-5400000">
                  <a:off x="5719056" y="1044494"/>
                  <a:ext cx="1588" cy="13176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0686" name="AutoShape 61"/>
                <p:cNvCxnSpPr>
                  <a:cxnSpLocks noChangeShapeType="1"/>
                  <a:stCxn id="110684" idx="1"/>
                  <a:endCxn id="110693" idx="0"/>
                </p:cNvCxnSpPr>
                <p:nvPr/>
              </p:nvCxnSpPr>
              <p:spPr bwMode="auto">
                <a:xfrm rot="5400000" flipV="1">
                  <a:off x="5981788" y="1113550"/>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87" name="AutoShape 62"/>
                <p:cNvCxnSpPr>
                  <a:cxnSpLocks noChangeShapeType="1"/>
                  <a:stCxn id="110684" idx="3"/>
                  <a:endCxn id="110692" idx="0"/>
                </p:cNvCxnSpPr>
                <p:nvPr/>
              </p:nvCxnSpPr>
              <p:spPr bwMode="auto">
                <a:xfrm rot="-5400000">
                  <a:off x="5981788" y="767475"/>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88" name="AutoShape 63"/>
                <p:cNvCxnSpPr>
                  <a:cxnSpLocks noChangeShapeType="1"/>
                  <a:stCxn id="110693" idx="4"/>
                </p:cNvCxnSpPr>
                <p:nvPr/>
              </p:nvCxnSpPr>
              <p:spPr bwMode="auto">
                <a:xfrm rot="10800000" flipH="1">
                  <a:off x="6336594" y="1109581"/>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89" name="AutoShape 64"/>
                <p:cNvCxnSpPr>
                  <a:cxnSpLocks noChangeShapeType="1"/>
                  <a:stCxn id="110692" idx="4"/>
                </p:cNvCxnSpPr>
                <p:nvPr/>
              </p:nvCxnSpPr>
              <p:spPr bwMode="auto">
                <a:xfrm>
                  <a:off x="6336594" y="857169"/>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10690" name="Oval 65"/>
                <p:cNvSpPr>
                  <a:spLocks noChangeArrowheads="1"/>
                </p:cNvSpPr>
                <p:nvPr/>
              </p:nvSpPr>
              <p:spPr bwMode="auto">
                <a:xfrm rot="-5400000">
                  <a:off x="5006269" y="1057194"/>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91" name="AutoShape 66"/>
                <p:cNvCxnSpPr>
                  <a:cxnSpLocks noChangeShapeType="1"/>
                  <a:stCxn id="110690" idx="4"/>
                  <a:endCxn id="110681" idx="0"/>
                </p:cNvCxnSpPr>
                <p:nvPr/>
              </p:nvCxnSpPr>
              <p:spPr bwMode="auto">
                <a:xfrm rot="16200000" flipH="1">
                  <a:off x="5184863" y="1037350"/>
                  <a:ext cx="1588" cy="14605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92" name="Oval 67"/>
                <p:cNvSpPr>
                  <a:spLocks noChangeArrowheads="1"/>
                </p:cNvSpPr>
                <p:nvPr/>
              </p:nvSpPr>
              <p:spPr bwMode="auto">
                <a:xfrm rot="-5400000">
                  <a:off x="6230231" y="804781"/>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93" name="Oval 68"/>
                <p:cNvSpPr>
                  <a:spLocks noChangeArrowheads="1"/>
                </p:cNvSpPr>
                <p:nvPr/>
              </p:nvSpPr>
              <p:spPr bwMode="auto">
                <a:xfrm rot="-5400000">
                  <a:off x="6230231" y="1309606"/>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94" name="Oval 69"/>
                <p:cNvSpPr>
                  <a:spLocks noChangeArrowheads="1"/>
                </p:cNvSpPr>
                <p:nvPr/>
              </p:nvSpPr>
              <p:spPr bwMode="auto">
                <a:xfrm rot="-5400000">
                  <a:off x="7274806" y="1057194"/>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95" name="AutoShape 70"/>
                <p:cNvCxnSpPr>
                  <a:cxnSpLocks noChangeShapeType="1"/>
                  <a:endCxn id="110694" idx="0"/>
                </p:cNvCxnSpPr>
                <p:nvPr/>
              </p:nvCxnSpPr>
              <p:spPr bwMode="auto">
                <a:xfrm rot="-5400000">
                  <a:off x="7148600" y="983375"/>
                  <a:ext cx="0" cy="25241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96" name="Oval 57"/>
                <p:cNvSpPr>
                  <a:spLocks noChangeArrowheads="1"/>
                </p:cNvSpPr>
                <p:nvPr/>
              </p:nvSpPr>
              <p:spPr bwMode="auto">
                <a:xfrm rot="-5400000">
                  <a:off x="8372591" y="1411205"/>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97" name="AutoShape 59"/>
                <p:cNvSpPr>
                  <a:spLocks noChangeArrowheads="1"/>
                </p:cNvSpPr>
                <p:nvPr/>
              </p:nvSpPr>
              <p:spPr bwMode="auto">
                <a:xfrm rot="-5400000">
                  <a:off x="7254198" y="1358023"/>
                  <a:ext cx="187325" cy="211138"/>
                </a:xfrm>
                <a:prstGeom prst="leftRightArrowCallout">
                  <a:avLst>
                    <a:gd name="adj1" fmla="val 28178"/>
                    <a:gd name="adj2" fmla="val 28178"/>
                    <a:gd name="adj3" fmla="val 12500"/>
                    <a:gd name="adj4" fmla="val 50000"/>
                  </a:avLst>
                </a:prstGeom>
                <a:solidFill>
                  <a:srgbClr val="BC28A0"/>
                </a:solidFill>
                <a:ln w="9525">
                  <a:solidFill>
                    <a:srgbClr val="000000"/>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98" name="AutoShape 61"/>
                <p:cNvCxnSpPr>
                  <a:cxnSpLocks noChangeShapeType="1"/>
                  <a:stCxn id="110697" idx="1"/>
                  <a:endCxn id="110703" idx="0"/>
                </p:cNvCxnSpPr>
                <p:nvPr/>
              </p:nvCxnSpPr>
              <p:spPr bwMode="auto">
                <a:xfrm rot="5400000" flipV="1">
                  <a:off x="7438348" y="1467561"/>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99" name="AutoShape 62"/>
                <p:cNvCxnSpPr>
                  <a:cxnSpLocks noChangeShapeType="1"/>
                  <a:stCxn id="110697" idx="3"/>
                  <a:endCxn id="110702" idx="0"/>
                </p:cNvCxnSpPr>
                <p:nvPr/>
              </p:nvCxnSpPr>
              <p:spPr bwMode="auto">
                <a:xfrm rot="-5400000">
                  <a:off x="7438348" y="1121486"/>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700" name="AutoShape 63"/>
                <p:cNvCxnSpPr>
                  <a:cxnSpLocks noChangeShapeType="1"/>
                  <a:stCxn id="110703" idx="4"/>
                  <a:endCxn id="110696" idx="0"/>
                </p:cNvCxnSpPr>
                <p:nvPr/>
              </p:nvCxnSpPr>
              <p:spPr bwMode="auto">
                <a:xfrm rot="10800000" flipH="1">
                  <a:off x="7793154" y="1463592"/>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701" name="AutoShape 64"/>
                <p:cNvCxnSpPr>
                  <a:cxnSpLocks noChangeShapeType="1"/>
                  <a:stCxn id="110702" idx="4"/>
                  <a:endCxn id="110696" idx="0"/>
                </p:cNvCxnSpPr>
                <p:nvPr/>
              </p:nvCxnSpPr>
              <p:spPr bwMode="auto">
                <a:xfrm>
                  <a:off x="7793154" y="1211180"/>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10702" name="Oval 67"/>
                <p:cNvSpPr>
                  <a:spLocks noChangeArrowheads="1"/>
                </p:cNvSpPr>
                <p:nvPr/>
              </p:nvSpPr>
              <p:spPr bwMode="auto">
                <a:xfrm rot="-5400000">
                  <a:off x="7686791" y="1158792"/>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703" name="Oval 68"/>
                <p:cNvSpPr>
                  <a:spLocks noChangeArrowheads="1"/>
                </p:cNvSpPr>
                <p:nvPr/>
              </p:nvSpPr>
              <p:spPr bwMode="auto">
                <a:xfrm rot="-5400000">
                  <a:off x="7686791" y="1663617"/>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704" name="Oval 69"/>
                <p:cNvSpPr>
                  <a:spLocks noChangeArrowheads="1"/>
                </p:cNvSpPr>
                <p:nvPr/>
              </p:nvSpPr>
              <p:spPr bwMode="auto">
                <a:xfrm rot="-5400000">
                  <a:off x="8731366" y="1411205"/>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705" name="AutoShape 70"/>
                <p:cNvCxnSpPr>
                  <a:cxnSpLocks noChangeShapeType="1"/>
                  <a:stCxn id="110696" idx="4"/>
                  <a:endCxn id="110704" idx="0"/>
                </p:cNvCxnSpPr>
                <p:nvPr/>
              </p:nvCxnSpPr>
              <p:spPr bwMode="auto">
                <a:xfrm rot="-5400000">
                  <a:off x="8605160" y="1337386"/>
                  <a:ext cx="0" cy="25241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706" name="AutoShape 59"/>
                <p:cNvSpPr>
                  <a:spLocks noChangeArrowheads="1"/>
                </p:cNvSpPr>
                <p:nvPr/>
              </p:nvSpPr>
              <p:spPr bwMode="auto">
                <a:xfrm rot="-5400000">
                  <a:off x="6927939" y="1002423"/>
                  <a:ext cx="187325" cy="211138"/>
                </a:xfrm>
                <a:prstGeom prst="leftRightArrowCallout">
                  <a:avLst>
                    <a:gd name="adj1" fmla="val 28178"/>
                    <a:gd name="adj2" fmla="val 28178"/>
                    <a:gd name="adj3" fmla="val 12500"/>
                    <a:gd name="adj4" fmla="val 50000"/>
                  </a:avLst>
                </a:prstGeom>
                <a:solidFill>
                  <a:srgbClr val="BC28A0"/>
                </a:solidFill>
                <a:ln w="9525">
                  <a:solidFill>
                    <a:srgbClr val="000000"/>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707" name="AutoShape 61"/>
                <p:cNvCxnSpPr>
                  <a:cxnSpLocks noChangeShapeType="1"/>
                  <a:stCxn id="110706" idx="1"/>
                </p:cNvCxnSpPr>
                <p:nvPr/>
              </p:nvCxnSpPr>
              <p:spPr bwMode="auto">
                <a:xfrm rot="16200000" flipH="1">
                  <a:off x="7000978" y="1222278"/>
                  <a:ext cx="261936" cy="220689"/>
                </a:xfrm>
                <a:prstGeom prst="bentConnector3">
                  <a:avLst>
                    <a:gd name="adj1" fmla="val 106139"/>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110606" name="Group 13"/>
            <p:cNvGrpSpPr>
              <a:grpSpLocks/>
            </p:cNvGrpSpPr>
            <p:nvPr/>
          </p:nvGrpSpPr>
          <p:grpSpPr bwMode="auto">
            <a:xfrm>
              <a:off x="4352219" y="732513"/>
              <a:ext cx="4630562" cy="1328351"/>
              <a:chOff x="4466519" y="609600"/>
              <a:chExt cx="4630562" cy="1328351"/>
            </a:xfrm>
          </p:grpSpPr>
          <p:grpSp>
            <p:nvGrpSpPr>
              <p:cNvPr id="110619" name="Group 26"/>
              <p:cNvGrpSpPr>
                <a:grpSpLocks/>
              </p:cNvGrpSpPr>
              <p:nvPr/>
            </p:nvGrpSpPr>
            <p:grpSpPr bwMode="auto">
              <a:xfrm>
                <a:off x="4771319" y="914400"/>
                <a:ext cx="4325762" cy="1023551"/>
                <a:chOff x="4466519" y="609600"/>
                <a:chExt cx="4325762" cy="1023551"/>
              </a:xfrm>
            </p:grpSpPr>
            <p:sp>
              <p:nvSpPr>
                <p:cNvPr id="110650" name="Rectangle 5"/>
                <p:cNvSpPr>
                  <a:spLocks noChangeArrowheads="1"/>
                </p:cNvSpPr>
                <p:nvPr/>
              </p:nvSpPr>
              <p:spPr bwMode="auto">
                <a:xfrm>
                  <a:off x="4466519" y="609600"/>
                  <a:ext cx="4325762" cy="1023551"/>
                </a:xfrm>
                <a:prstGeom prst="rect">
                  <a:avLst/>
                </a:prstGeom>
                <a:solidFill>
                  <a:srgbClr val="C4BD97"/>
                </a:solidFill>
                <a:ln w="9525">
                  <a:solidFill>
                    <a:srgbClr val="000000"/>
                  </a:solidFill>
                  <a:miter lim="800000"/>
                  <a:headEnd/>
                  <a:tailEnd/>
                </a:ln>
              </p:spPr>
              <p:txBody>
                <a:bodyPr/>
                <a:lstStyle/>
                <a:p>
                  <a:endParaRPr lang="hu-HU" sz="1800">
                    <a:latin typeface="Arial" charset="0"/>
                    <a:cs typeface="Arial" charset="0"/>
                  </a:endParaRPr>
                </a:p>
              </p:txBody>
            </p:sp>
            <p:grpSp>
              <p:nvGrpSpPr>
                <p:cNvPr id="110651" name="Group 58"/>
                <p:cNvGrpSpPr>
                  <a:grpSpLocks/>
                </p:cNvGrpSpPr>
                <p:nvPr/>
              </p:nvGrpSpPr>
              <p:grpSpPr bwMode="auto">
                <a:xfrm>
                  <a:off x="4713670" y="691244"/>
                  <a:ext cx="3831460" cy="860267"/>
                  <a:chOff x="5006269" y="804781"/>
                  <a:chExt cx="3831460" cy="965199"/>
                </a:xfrm>
              </p:grpSpPr>
              <p:sp>
                <p:nvSpPr>
                  <p:cNvPr id="110652" name="Oval 55"/>
                  <p:cNvSpPr>
                    <a:spLocks noChangeArrowheads="1"/>
                  </p:cNvSpPr>
                  <p:nvPr/>
                </p:nvSpPr>
                <p:spPr bwMode="auto">
                  <a:xfrm rot="-5400000">
                    <a:off x="5258681" y="1058781"/>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53" name="Oval 56"/>
                  <p:cNvSpPr>
                    <a:spLocks noChangeArrowheads="1"/>
                  </p:cNvSpPr>
                  <p:nvPr/>
                </p:nvSpPr>
                <p:spPr bwMode="auto">
                  <a:xfrm rot="-5400000">
                    <a:off x="5547606" y="1058781"/>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54" name="AutoShape 58"/>
                  <p:cNvCxnSpPr>
                    <a:cxnSpLocks noChangeShapeType="1"/>
                    <a:stCxn id="110652" idx="4"/>
                    <a:endCxn id="110653" idx="0"/>
                  </p:cNvCxnSpPr>
                  <p:nvPr/>
                </p:nvCxnSpPr>
                <p:spPr bwMode="auto">
                  <a:xfrm rot="-5400000">
                    <a:off x="5456325" y="1019888"/>
                    <a:ext cx="0" cy="18256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55" name="AutoShape 59"/>
                  <p:cNvSpPr>
                    <a:spLocks noChangeArrowheads="1"/>
                  </p:cNvSpPr>
                  <p:nvPr/>
                </p:nvSpPr>
                <p:spPr bwMode="auto">
                  <a:xfrm rot="-5400000">
                    <a:off x="5797638" y="1004012"/>
                    <a:ext cx="187325" cy="211138"/>
                  </a:xfrm>
                  <a:prstGeom prst="leftRightArrowCallout">
                    <a:avLst>
                      <a:gd name="adj1" fmla="val 28178"/>
                      <a:gd name="adj2" fmla="val 28178"/>
                      <a:gd name="adj3" fmla="val 12500"/>
                      <a:gd name="adj4" fmla="val 50000"/>
                    </a:avLst>
                  </a:prstGeom>
                  <a:solidFill>
                    <a:srgbClr val="BC28A0"/>
                  </a:solidFill>
                  <a:ln w="9525">
                    <a:solidFill>
                      <a:srgbClr val="000000"/>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56" name="AutoShape 60"/>
                  <p:cNvCxnSpPr>
                    <a:cxnSpLocks noChangeShapeType="1"/>
                    <a:stCxn id="110653" idx="4"/>
                    <a:endCxn id="110655" idx="0"/>
                  </p:cNvCxnSpPr>
                  <p:nvPr/>
                </p:nvCxnSpPr>
                <p:spPr bwMode="auto">
                  <a:xfrm rot="-5400000">
                    <a:off x="5719056" y="1044494"/>
                    <a:ext cx="1588" cy="13176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0657" name="AutoShape 61"/>
                  <p:cNvCxnSpPr>
                    <a:cxnSpLocks noChangeShapeType="1"/>
                    <a:stCxn id="110655" idx="1"/>
                    <a:endCxn id="110664" idx="0"/>
                  </p:cNvCxnSpPr>
                  <p:nvPr/>
                </p:nvCxnSpPr>
                <p:spPr bwMode="auto">
                  <a:xfrm rot="5400000" flipV="1">
                    <a:off x="5981788" y="1113550"/>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58" name="AutoShape 62"/>
                  <p:cNvCxnSpPr>
                    <a:cxnSpLocks noChangeShapeType="1"/>
                    <a:stCxn id="110655" idx="3"/>
                    <a:endCxn id="110663" idx="0"/>
                  </p:cNvCxnSpPr>
                  <p:nvPr/>
                </p:nvCxnSpPr>
                <p:spPr bwMode="auto">
                  <a:xfrm rot="-5400000">
                    <a:off x="5981788" y="767475"/>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59" name="AutoShape 63"/>
                  <p:cNvCxnSpPr>
                    <a:cxnSpLocks noChangeShapeType="1"/>
                    <a:stCxn id="110664" idx="4"/>
                  </p:cNvCxnSpPr>
                  <p:nvPr/>
                </p:nvCxnSpPr>
                <p:spPr bwMode="auto">
                  <a:xfrm rot="10800000" flipH="1">
                    <a:off x="6336594" y="1109581"/>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60" name="AutoShape 64"/>
                  <p:cNvCxnSpPr>
                    <a:cxnSpLocks noChangeShapeType="1"/>
                    <a:stCxn id="110663" idx="4"/>
                  </p:cNvCxnSpPr>
                  <p:nvPr/>
                </p:nvCxnSpPr>
                <p:spPr bwMode="auto">
                  <a:xfrm>
                    <a:off x="6336594" y="857169"/>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10661" name="Oval 65"/>
                  <p:cNvSpPr>
                    <a:spLocks noChangeArrowheads="1"/>
                  </p:cNvSpPr>
                  <p:nvPr/>
                </p:nvSpPr>
                <p:spPr bwMode="auto">
                  <a:xfrm rot="-5400000">
                    <a:off x="5006269" y="1057194"/>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62" name="AutoShape 66"/>
                  <p:cNvCxnSpPr>
                    <a:cxnSpLocks noChangeShapeType="1"/>
                    <a:stCxn id="110661" idx="4"/>
                    <a:endCxn id="110652" idx="0"/>
                  </p:cNvCxnSpPr>
                  <p:nvPr/>
                </p:nvCxnSpPr>
                <p:spPr bwMode="auto">
                  <a:xfrm rot="16200000" flipH="1">
                    <a:off x="5184863" y="1037350"/>
                    <a:ext cx="1588" cy="14605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63" name="Oval 67"/>
                  <p:cNvSpPr>
                    <a:spLocks noChangeArrowheads="1"/>
                  </p:cNvSpPr>
                  <p:nvPr/>
                </p:nvSpPr>
                <p:spPr bwMode="auto">
                  <a:xfrm rot="-5400000">
                    <a:off x="6230231" y="804781"/>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64" name="Oval 68"/>
                  <p:cNvSpPr>
                    <a:spLocks noChangeArrowheads="1"/>
                  </p:cNvSpPr>
                  <p:nvPr/>
                </p:nvSpPr>
                <p:spPr bwMode="auto">
                  <a:xfrm rot="-5400000">
                    <a:off x="6230231" y="1309606"/>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65" name="Oval 69"/>
                  <p:cNvSpPr>
                    <a:spLocks noChangeArrowheads="1"/>
                  </p:cNvSpPr>
                  <p:nvPr/>
                </p:nvSpPr>
                <p:spPr bwMode="auto">
                  <a:xfrm rot="-5400000">
                    <a:off x="7274806" y="1057194"/>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66" name="AutoShape 70"/>
                  <p:cNvCxnSpPr>
                    <a:cxnSpLocks noChangeShapeType="1"/>
                    <a:endCxn id="110665" idx="0"/>
                  </p:cNvCxnSpPr>
                  <p:nvPr/>
                </p:nvCxnSpPr>
                <p:spPr bwMode="auto">
                  <a:xfrm rot="-5400000">
                    <a:off x="7148600" y="983375"/>
                    <a:ext cx="0" cy="25241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67" name="Oval 57"/>
                  <p:cNvSpPr>
                    <a:spLocks noChangeArrowheads="1"/>
                  </p:cNvSpPr>
                  <p:nvPr/>
                </p:nvSpPr>
                <p:spPr bwMode="auto">
                  <a:xfrm rot="-5400000">
                    <a:off x="8372591" y="1411205"/>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68" name="AutoShape 59"/>
                  <p:cNvSpPr>
                    <a:spLocks noChangeArrowheads="1"/>
                  </p:cNvSpPr>
                  <p:nvPr/>
                </p:nvSpPr>
                <p:spPr bwMode="auto">
                  <a:xfrm rot="-5400000">
                    <a:off x="7254198" y="1358023"/>
                    <a:ext cx="187325" cy="211138"/>
                  </a:xfrm>
                  <a:prstGeom prst="leftRightArrowCallout">
                    <a:avLst>
                      <a:gd name="adj1" fmla="val 28178"/>
                      <a:gd name="adj2" fmla="val 28178"/>
                      <a:gd name="adj3" fmla="val 12500"/>
                      <a:gd name="adj4" fmla="val 50000"/>
                    </a:avLst>
                  </a:prstGeom>
                  <a:solidFill>
                    <a:srgbClr val="BC28A0"/>
                  </a:solidFill>
                  <a:ln w="9525">
                    <a:solidFill>
                      <a:srgbClr val="000000"/>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69" name="AutoShape 61"/>
                  <p:cNvCxnSpPr>
                    <a:cxnSpLocks noChangeShapeType="1"/>
                    <a:stCxn id="110668" idx="1"/>
                    <a:endCxn id="110674" idx="0"/>
                  </p:cNvCxnSpPr>
                  <p:nvPr/>
                </p:nvCxnSpPr>
                <p:spPr bwMode="auto">
                  <a:xfrm rot="5400000" flipV="1">
                    <a:off x="7438348" y="1467561"/>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70" name="AutoShape 62"/>
                  <p:cNvCxnSpPr>
                    <a:cxnSpLocks noChangeShapeType="1"/>
                    <a:stCxn id="110668" idx="3"/>
                    <a:endCxn id="110673" idx="0"/>
                  </p:cNvCxnSpPr>
                  <p:nvPr/>
                </p:nvCxnSpPr>
                <p:spPr bwMode="auto">
                  <a:xfrm rot="-5400000">
                    <a:off x="7438348" y="1121486"/>
                    <a:ext cx="158750" cy="338138"/>
                  </a:xfrm>
                  <a:prstGeom prst="bentConnector2">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71" name="AutoShape 63"/>
                  <p:cNvCxnSpPr>
                    <a:cxnSpLocks noChangeShapeType="1"/>
                    <a:stCxn id="110674" idx="4"/>
                    <a:endCxn id="110667" idx="0"/>
                  </p:cNvCxnSpPr>
                  <p:nvPr/>
                </p:nvCxnSpPr>
                <p:spPr bwMode="auto">
                  <a:xfrm rot="10800000" flipH="1">
                    <a:off x="7793154" y="1463592"/>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0672" name="AutoShape 64"/>
                  <p:cNvCxnSpPr>
                    <a:cxnSpLocks noChangeShapeType="1"/>
                    <a:stCxn id="110673" idx="4"/>
                    <a:endCxn id="110667" idx="0"/>
                  </p:cNvCxnSpPr>
                  <p:nvPr/>
                </p:nvCxnSpPr>
                <p:spPr bwMode="auto">
                  <a:xfrm>
                    <a:off x="7793154" y="1211180"/>
                    <a:ext cx="579438" cy="252413"/>
                  </a:xfrm>
                  <a:prstGeom prst="bentConnector3">
                    <a:avLst>
                      <a:gd name="adj1" fmla="val 4986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10673" name="Oval 67"/>
                  <p:cNvSpPr>
                    <a:spLocks noChangeArrowheads="1"/>
                  </p:cNvSpPr>
                  <p:nvPr/>
                </p:nvSpPr>
                <p:spPr bwMode="auto">
                  <a:xfrm rot="-5400000">
                    <a:off x="7686791" y="1158792"/>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74" name="Oval 68"/>
                  <p:cNvSpPr>
                    <a:spLocks noChangeArrowheads="1"/>
                  </p:cNvSpPr>
                  <p:nvPr/>
                </p:nvSpPr>
                <p:spPr bwMode="auto">
                  <a:xfrm rot="-5400000">
                    <a:off x="7686791" y="1663617"/>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sp>
                <p:nvSpPr>
                  <p:cNvPr id="110675" name="Oval 69"/>
                  <p:cNvSpPr>
                    <a:spLocks noChangeArrowheads="1"/>
                  </p:cNvSpPr>
                  <p:nvPr/>
                </p:nvSpPr>
                <p:spPr bwMode="auto">
                  <a:xfrm rot="-5400000">
                    <a:off x="8731366" y="1411205"/>
                    <a:ext cx="106363" cy="106363"/>
                  </a:xfrm>
                  <a:prstGeom prst="ellipse">
                    <a:avLst/>
                  </a:prstGeom>
                  <a:solidFill>
                    <a:srgbClr val="BC28A0"/>
                  </a:solidFill>
                  <a:ln w="9525">
                    <a:solidFill>
                      <a:srgbClr val="000000"/>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76" name="AutoShape 70"/>
                  <p:cNvCxnSpPr>
                    <a:cxnSpLocks noChangeShapeType="1"/>
                    <a:stCxn id="110667" idx="4"/>
                    <a:endCxn id="110675" idx="0"/>
                  </p:cNvCxnSpPr>
                  <p:nvPr/>
                </p:nvCxnSpPr>
                <p:spPr bwMode="auto">
                  <a:xfrm rot="-5400000">
                    <a:off x="8605160" y="1337386"/>
                    <a:ext cx="0" cy="25241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0677" name="AutoShape 59"/>
                  <p:cNvSpPr>
                    <a:spLocks noChangeArrowheads="1"/>
                  </p:cNvSpPr>
                  <p:nvPr/>
                </p:nvSpPr>
                <p:spPr bwMode="auto">
                  <a:xfrm rot="-5400000">
                    <a:off x="6927939" y="1002423"/>
                    <a:ext cx="187325" cy="211138"/>
                  </a:xfrm>
                  <a:prstGeom prst="leftRightArrowCallout">
                    <a:avLst>
                      <a:gd name="adj1" fmla="val 28178"/>
                      <a:gd name="adj2" fmla="val 28178"/>
                      <a:gd name="adj3" fmla="val 12500"/>
                      <a:gd name="adj4" fmla="val 50000"/>
                    </a:avLst>
                  </a:prstGeom>
                  <a:solidFill>
                    <a:srgbClr val="BC28A0"/>
                  </a:solidFill>
                  <a:ln w="9525">
                    <a:solidFill>
                      <a:srgbClr val="000000"/>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78" name="AutoShape 61"/>
                  <p:cNvCxnSpPr>
                    <a:cxnSpLocks noChangeShapeType="1"/>
                    <a:stCxn id="110677" idx="1"/>
                  </p:cNvCxnSpPr>
                  <p:nvPr/>
                </p:nvCxnSpPr>
                <p:spPr bwMode="auto">
                  <a:xfrm rot="16200000" flipH="1">
                    <a:off x="7000978" y="1222278"/>
                    <a:ext cx="261936" cy="220689"/>
                  </a:xfrm>
                  <a:prstGeom prst="bentConnector3">
                    <a:avLst>
                      <a:gd name="adj1" fmla="val 106139"/>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110620" name="Group 27"/>
              <p:cNvGrpSpPr>
                <a:grpSpLocks/>
              </p:cNvGrpSpPr>
              <p:nvPr/>
            </p:nvGrpSpPr>
            <p:grpSpPr bwMode="auto">
              <a:xfrm>
                <a:off x="4466519" y="609600"/>
                <a:ext cx="4325762" cy="1023551"/>
                <a:chOff x="4466519" y="609600"/>
                <a:chExt cx="4325762" cy="1023551"/>
              </a:xfrm>
            </p:grpSpPr>
            <p:sp>
              <p:nvSpPr>
                <p:cNvPr id="110621" name="Rectangle 5"/>
                <p:cNvSpPr>
                  <a:spLocks noChangeArrowheads="1"/>
                </p:cNvSpPr>
                <p:nvPr/>
              </p:nvSpPr>
              <p:spPr bwMode="auto">
                <a:xfrm>
                  <a:off x="4466519" y="609600"/>
                  <a:ext cx="4325762" cy="1023551"/>
                </a:xfrm>
                <a:prstGeom prst="rect">
                  <a:avLst/>
                </a:prstGeom>
                <a:solidFill>
                  <a:srgbClr val="C4BD97"/>
                </a:solidFill>
                <a:ln w="9525">
                  <a:solidFill>
                    <a:schemeClr val="tx1"/>
                  </a:solidFill>
                  <a:miter lim="800000"/>
                  <a:headEnd/>
                  <a:tailEnd/>
                </a:ln>
              </p:spPr>
              <p:txBody>
                <a:bodyPr/>
                <a:lstStyle/>
                <a:p>
                  <a:endParaRPr lang="hu-HU" sz="1800">
                    <a:latin typeface="Arial" charset="0"/>
                    <a:cs typeface="Arial" charset="0"/>
                  </a:endParaRPr>
                </a:p>
              </p:txBody>
            </p:sp>
            <p:grpSp>
              <p:nvGrpSpPr>
                <p:cNvPr id="110622" name="Group 29"/>
                <p:cNvGrpSpPr>
                  <a:grpSpLocks/>
                </p:cNvGrpSpPr>
                <p:nvPr/>
              </p:nvGrpSpPr>
              <p:grpSpPr bwMode="auto">
                <a:xfrm>
                  <a:off x="4713670" y="691241"/>
                  <a:ext cx="3831460" cy="860268"/>
                  <a:chOff x="5006269" y="804781"/>
                  <a:chExt cx="3831460" cy="965199"/>
                </a:xfrm>
              </p:grpSpPr>
              <p:sp>
                <p:nvSpPr>
                  <p:cNvPr id="110623" name="Oval 55"/>
                  <p:cNvSpPr>
                    <a:spLocks noChangeArrowheads="1"/>
                  </p:cNvSpPr>
                  <p:nvPr/>
                </p:nvSpPr>
                <p:spPr bwMode="auto">
                  <a:xfrm rot="-5400000">
                    <a:off x="5258681" y="1058781"/>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sp>
                <p:nvSpPr>
                  <p:cNvPr id="110624" name="Oval 56"/>
                  <p:cNvSpPr>
                    <a:spLocks noChangeArrowheads="1"/>
                  </p:cNvSpPr>
                  <p:nvPr/>
                </p:nvSpPr>
                <p:spPr bwMode="auto">
                  <a:xfrm rot="-5400000">
                    <a:off x="5547606" y="1058781"/>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25" name="AutoShape 58"/>
                  <p:cNvCxnSpPr>
                    <a:cxnSpLocks noChangeShapeType="1"/>
                    <a:stCxn id="110623" idx="4"/>
                    <a:endCxn id="110624" idx="0"/>
                  </p:cNvCxnSpPr>
                  <p:nvPr/>
                </p:nvCxnSpPr>
                <p:spPr bwMode="auto">
                  <a:xfrm rot="-5400000">
                    <a:off x="5456325" y="1019888"/>
                    <a:ext cx="0" cy="18256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0626" name="AutoShape 59"/>
                  <p:cNvSpPr>
                    <a:spLocks noChangeArrowheads="1"/>
                  </p:cNvSpPr>
                  <p:nvPr/>
                </p:nvSpPr>
                <p:spPr bwMode="auto">
                  <a:xfrm rot="-5400000">
                    <a:off x="5797638" y="1004012"/>
                    <a:ext cx="187325" cy="211138"/>
                  </a:xfrm>
                  <a:prstGeom prst="leftRightArrowCallout">
                    <a:avLst>
                      <a:gd name="adj1" fmla="val 28178"/>
                      <a:gd name="adj2" fmla="val 28178"/>
                      <a:gd name="adj3" fmla="val 12500"/>
                      <a:gd name="adj4" fmla="val 50000"/>
                    </a:avLst>
                  </a:prstGeom>
                  <a:solidFill>
                    <a:srgbClr val="BC28A0"/>
                  </a:solidFill>
                  <a:ln w="9525">
                    <a:solidFill>
                      <a:schemeClr val="tx1"/>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27" name="AutoShape 60"/>
                  <p:cNvCxnSpPr>
                    <a:cxnSpLocks noChangeShapeType="1"/>
                    <a:stCxn id="110624" idx="4"/>
                    <a:endCxn id="110626" idx="0"/>
                  </p:cNvCxnSpPr>
                  <p:nvPr/>
                </p:nvCxnSpPr>
                <p:spPr bwMode="auto">
                  <a:xfrm rot="-5400000">
                    <a:off x="5719056" y="1044494"/>
                    <a:ext cx="1588" cy="13176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0628" name="AutoShape 61"/>
                  <p:cNvCxnSpPr>
                    <a:cxnSpLocks noChangeShapeType="1"/>
                    <a:stCxn id="110626" idx="1"/>
                    <a:endCxn id="110635" idx="0"/>
                  </p:cNvCxnSpPr>
                  <p:nvPr/>
                </p:nvCxnSpPr>
                <p:spPr bwMode="auto">
                  <a:xfrm rot="5400000" flipV="1">
                    <a:off x="5981788" y="1113550"/>
                    <a:ext cx="158750" cy="338138"/>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0629" name="AutoShape 62"/>
                  <p:cNvCxnSpPr>
                    <a:cxnSpLocks noChangeShapeType="1"/>
                    <a:stCxn id="110626" idx="3"/>
                    <a:endCxn id="110634" idx="0"/>
                  </p:cNvCxnSpPr>
                  <p:nvPr/>
                </p:nvCxnSpPr>
                <p:spPr bwMode="auto">
                  <a:xfrm rot="-5400000">
                    <a:off x="5981788" y="767475"/>
                    <a:ext cx="158750" cy="338138"/>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0630" name="AutoShape 63"/>
                  <p:cNvCxnSpPr>
                    <a:cxnSpLocks noChangeShapeType="1"/>
                    <a:stCxn id="110635" idx="4"/>
                  </p:cNvCxnSpPr>
                  <p:nvPr/>
                </p:nvCxnSpPr>
                <p:spPr bwMode="auto">
                  <a:xfrm rot="10800000" flipH="1">
                    <a:off x="6336594" y="1109581"/>
                    <a:ext cx="579438" cy="252413"/>
                  </a:xfrm>
                  <a:prstGeom prst="bentConnector3">
                    <a:avLst>
                      <a:gd name="adj1" fmla="val 49861"/>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0631" name="AutoShape 64"/>
                  <p:cNvCxnSpPr>
                    <a:cxnSpLocks noChangeShapeType="1"/>
                    <a:stCxn id="110634" idx="4"/>
                  </p:cNvCxnSpPr>
                  <p:nvPr/>
                </p:nvCxnSpPr>
                <p:spPr bwMode="auto">
                  <a:xfrm>
                    <a:off x="6336594" y="857169"/>
                    <a:ext cx="579438" cy="252413"/>
                  </a:xfrm>
                  <a:prstGeom prst="bentConnector3">
                    <a:avLst>
                      <a:gd name="adj1" fmla="val 49861"/>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0632" name="Oval 65"/>
                  <p:cNvSpPr>
                    <a:spLocks noChangeArrowheads="1"/>
                  </p:cNvSpPr>
                  <p:nvPr/>
                </p:nvSpPr>
                <p:spPr bwMode="auto">
                  <a:xfrm rot="-5400000">
                    <a:off x="5006269" y="1057194"/>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33" name="AutoShape 66"/>
                  <p:cNvCxnSpPr>
                    <a:cxnSpLocks noChangeShapeType="1"/>
                    <a:stCxn id="110632" idx="4"/>
                    <a:endCxn id="110623" idx="0"/>
                  </p:cNvCxnSpPr>
                  <p:nvPr/>
                </p:nvCxnSpPr>
                <p:spPr bwMode="auto">
                  <a:xfrm rot="16200000" flipH="1">
                    <a:off x="5184863" y="1037350"/>
                    <a:ext cx="1588" cy="1460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0634" name="Oval 67"/>
                  <p:cNvSpPr>
                    <a:spLocks noChangeArrowheads="1"/>
                  </p:cNvSpPr>
                  <p:nvPr/>
                </p:nvSpPr>
                <p:spPr bwMode="auto">
                  <a:xfrm rot="-5400000">
                    <a:off x="6230231" y="804781"/>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sp>
                <p:nvSpPr>
                  <p:cNvPr id="110635" name="Oval 68"/>
                  <p:cNvSpPr>
                    <a:spLocks noChangeArrowheads="1"/>
                  </p:cNvSpPr>
                  <p:nvPr/>
                </p:nvSpPr>
                <p:spPr bwMode="auto">
                  <a:xfrm rot="-5400000">
                    <a:off x="6230231" y="1309606"/>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sp>
                <p:nvSpPr>
                  <p:cNvPr id="110636" name="Oval 69"/>
                  <p:cNvSpPr>
                    <a:spLocks noChangeArrowheads="1"/>
                  </p:cNvSpPr>
                  <p:nvPr/>
                </p:nvSpPr>
                <p:spPr bwMode="auto">
                  <a:xfrm rot="-5400000">
                    <a:off x="7274806" y="1057194"/>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37" name="AutoShape 70"/>
                  <p:cNvCxnSpPr>
                    <a:cxnSpLocks noChangeShapeType="1"/>
                    <a:endCxn id="110636" idx="0"/>
                  </p:cNvCxnSpPr>
                  <p:nvPr/>
                </p:nvCxnSpPr>
                <p:spPr bwMode="auto">
                  <a:xfrm rot="-5400000">
                    <a:off x="7148600" y="983375"/>
                    <a:ext cx="0" cy="25241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0638" name="Oval 57"/>
                  <p:cNvSpPr>
                    <a:spLocks noChangeArrowheads="1"/>
                  </p:cNvSpPr>
                  <p:nvPr/>
                </p:nvSpPr>
                <p:spPr bwMode="auto">
                  <a:xfrm rot="-5400000">
                    <a:off x="8372591" y="1411205"/>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sp>
                <p:nvSpPr>
                  <p:cNvPr id="110639" name="AutoShape 59"/>
                  <p:cNvSpPr>
                    <a:spLocks noChangeArrowheads="1"/>
                  </p:cNvSpPr>
                  <p:nvPr/>
                </p:nvSpPr>
                <p:spPr bwMode="auto">
                  <a:xfrm rot="-5400000">
                    <a:off x="7254198" y="1358023"/>
                    <a:ext cx="187325" cy="211138"/>
                  </a:xfrm>
                  <a:prstGeom prst="leftRightArrowCallout">
                    <a:avLst>
                      <a:gd name="adj1" fmla="val 28178"/>
                      <a:gd name="adj2" fmla="val 28178"/>
                      <a:gd name="adj3" fmla="val 12500"/>
                      <a:gd name="adj4" fmla="val 50000"/>
                    </a:avLst>
                  </a:prstGeom>
                  <a:solidFill>
                    <a:srgbClr val="BC28A0"/>
                  </a:solidFill>
                  <a:ln w="9525">
                    <a:solidFill>
                      <a:schemeClr val="tx1"/>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40" name="AutoShape 61"/>
                  <p:cNvCxnSpPr>
                    <a:cxnSpLocks noChangeShapeType="1"/>
                    <a:stCxn id="110639" idx="1"/>
                    <a:endCxn id="110645" idx="0"/>
                  </p:cNvCxnSpPr>
                  <p:nvPr/>
                </p:nvCxnSpPr>
                <p:spPr bwMode="auto">
                  <a:xfrm rot="5400000" flipV="1">
                    <a:off x="7438348" y="1467561"/>
                    <a:ext cx="158750" cy="338138"/>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0641" name="AutoShape 62"/>
                  <p:cNvCxnSpPr>
                    <a:cxnSpLocks noChangeShapeType="1"/>
                    <a:stCxn id="110639" idx="3"/>
                    <a:endCxn id="110644" idx="0"/>
                  </p:cNvCxnSpPr>
                  <p:nvPr/>
                </p:nvCxnSpPr>
                <p:spPr bwMode="auto">
                  <a:xfrm rot="-5400000">
                    <a:off x="7438348" y="1121486"/>
                    <a:ext cx="158750" cy="338138"/>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0642" name="AutoShape 63"/>
                  <p:cNvCxnSpPr>
                    <a:cxnSpLocks noChangeShapeType="1"/>
                    <a:stCxn id="110645" idx="4"/>
                    <a:endCxn id="110638" idx="0"/>
                  </p:cNvCxnSpPr>
                  <p:nvPr/>
                </p:nvCxnSpPr>
                <p:spPr bwMode="auto">
                  <a:xfrm rot="10800000" flipH="1">
                    <a:off x="7793154" y="1463592"/>
                    <a:ext cx="579438" cy="252413"/>
                  </a:xfrm>
                  <a:prstGeom prst="bentConnector3">
                    <a:avLst>
                      <a:gd name="adj1" fmla="val 49861"/>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0643" name="AutoShape 64"/>
                  <p:cNvCxnSpPr>
                    <a:cxnSpLocks noChangeShapeType="1"/>
                    <a:stCxn id="110644" idx="4"/>
                    <a:endCxn id="110638" idx="0"/>
                  </p:cNvCxnSpPr>
                  <p:nvPr/>
                </p:nvCxnSpPr>
                <p:spPr bwMode="auto">
                  <a:xfrm>
                    <a:off x="7793154" y="1211180"/>
                    <a:ext cx="579438" cy="252413"/>
                  </a:xfrm>
                  <a:prstGeom prst="bentConnector3">
                    <a:avLst>
                      <a:gd name="adj1" fmla="val 49861"/>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0644" name="Oval 67"/>
                  <p:cNvSpPr>
                    <a:spLocks noChangeArrowheads="1"/>
                  </p:cNvSpPr>
                  <p:nvPr/>
                </p:nvSpPr>
                <p:spPr bwMode="auto">
                  <a:xfrm rot="-5400000">
                    <a:off x="7686791" y="1158792"/>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sp>
                <p:nvSpPr>
                  <p:cNvPr id="110645" name="Oval 68"/>
                  <p:cNvSpPr>
                    <a:spLocks noChangeArrowheads="1"/>
                  </p:cNvSpPr>
                  <p:nvPr/>
                </p:nvSpPr>
                <p:spPr bwMode="auto">
                  <a:xfrm rot="-5400000">
                    <a:off x="7686791" y="1663617"/>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sp>
                <p:nvSpPr>
                  <p:cNvPr id="110646" name="Oval 69"/>
                  <p:cNvSpPr>
                    <a:spLocks noChangeArrowheads="1"/>
                  </p:cNvSpPr>
                  <p:nvPr/>
                </p:nvSpPr>
                <p:spPr bwMode="auto">
                  <a:xfrm rot="-5400000">
                    <a:off x="8731366" y="1411205"/>
                    <a:ext cx="106363" cy="106363"/>
                  </a:xfrm>
                  <a:prstGeom prst="ellipse">
                    <a:avLst/>
                  </a:prstGeom>
                  <a:solidFill>
                    <a:srgbClr val="BC28A0"/>
                  </a:solidFill>
                  <a:ln w="9525">
                    <a:solidFill>
                      <a:schemeClr val="tx1"/>
                    </a:solidFill>
                    <a:round/>
                    <a:headEnd/>
                    <a:tailEnd/>
                  </a:ln>
                </p:spPr>
                <p:txBody>
                  <a:bodyPr wrap="none" lIns="91429" tIns="45714" rIns="91429" bIns="45714" anchor="ctr"/>
                  <a:lstStyle/>
                  <a:p>
                    <a:endParaRPr lang="en-US" sz="1800">
                      <a:latin typeface="Calibri" charset="0"/>
                      <a:cs typeface="Calibri" charset="0"/>
                    </a:endParaRPr>
                  </a:p>
                </p:txBody>
              </p:sp>
              <p:cxnSp>
                <p:nvCxnSpPr>
                  <p:cNvPr id="110647" name="AutoShape 70"/>
                  <p:cNvCxnSpPr>
                    <a:cxnSpLocks noChangeShapeType="1"/>
                    <a:stCxn id="110638" idx="4"/>
                    <a:endCxn id="110646" idx="0"/>
                  </p:cNvCxnSpPr>
                  <p:nvPr/>
                </p:nvCxnSpPr>
                <p:spPr bwMode="auto">
                  <a:xfrm rot="-5400000">
                    <a:off x="8605160" y="1337386"/>
                    <a:ext cx="0" cy="25241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0648" name="AutoShape 59"/>
                  <p:cNvSpPr>
                    <a:spLocks noChangeArrowheads="1"/>
                  </p:cNvSpPr>
                  <p:nvPr/>
                </p:nvSpPr>
                <p:spPr bwMode="auto">
                  <a:xfrm rot="-5400000">
                    <a:off x="6927939" y="1002423"/>
                    <a:ext cx="187325" cy="211138"/>
                  </a:xfrm>
                  <a:prstGeom prst="leftRightArrowCallout">
                    <a:avLst>
                      <a:gd name="adj1" fmla="val 28178"/>
                      <a:gd name="adj2" fmla="val 28178"/>
                      <a:gd name="adj3" fmla="val 12500"/>
                      <a:gd name="adj4" fmla="val 50000"/>
                    </a:avLst>
                  </a:prstGeom>
                  <a:solidFill>
                    <a:srgbClr val="BC28A0"/>
                  </a:solidFill>
                  <a:ln w="9525">
                    <a:solidFill>
                      <a:schemeClr val="tx1"/>
                    </a:solidFill>
                    <a:miter lim="800000"/>
                    <a:headEnd/>
                    <a:tailEnd/>
                  </a:ln>
                </p:spPr>
                <p:txBody>
                  <a:bodyPr wrap="none" lIns="91429" tIns="45714" rIns="91429" bIns="45714" anchor="ctr"/>
                  <a:lstStyle/>
                  <a:p>
                    <a:endParaRPr lang="en-US" sz="1800">
                      <a:latin typeface="Calibri" charset="0"/>
                      <a:cs typeface="Calibri" charset="0"/>
                    </a:endParaRPr>
                  </a:p>
                </p:txBody>
              </p:sp>
              <p:cxnSp>
                <p:nvCxnSpPr>
                  <p:cNvPr id="110649" name="AutoShape 61"/>
                  <p:cNvCxnSpPr>
                    <a:cxnSpLocks noChangeShapeType="1"/>
                    <a:stCxn id="110648" idx="1"/>
                  </p:cNvCxnSpPr>
                  <p:nvPr/>
                </p:nvCxnSpPr>
                <p:spPr bwMode="auto">
                  <a:xfrm rot="16200000" flipH="1">
                    <a:off x="7000978" y="1222278"/>
                    <a:ext cx="261936" cy="220689"/>
                  </a:xfrm>
                  <a:prstGeom prst="bentConnector3">
                    <a:avLst>
                      <a:gd name="adj1" fmla="val 106139"/>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grpSp>
        <p:cxnSp>
          <p:nvCxnSpPr>
            <p:cNvPr id="15" name="Shape 348"/>
            <p:cNvCxnSpPr/>
            <p:nvPr/>
          </p:nvCxnSpPr>
          <p:spPr>
            <a:xfrm rot="5400000">
              <a:off x="4154807" y="1570979"/>
              <a:ext cx="1499579" cy="574903"/>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hape 351"/>
            <p:cNvCxnSpPr/>
            <p:nvPr/>
          </p:nvCxnSpPr>
          <p:spPr>
            <a:xfrm rot="5400000">
              <a:off x="4869820" y="1587655"/>
              <a:ext cx="1231194" cy="809937"/>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hape 351"/>
            <p:cNvCxnSpPr/>
            <p:nvPr/>
          </p:nvCxnSpPr>
          <p:spPr>
            <a:xfrm rot="16200000" flipH="1">
              <a:off x="7641453" y="1819569"/>
              <a:ext cx="1191780" cy="385523"/>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hape 351"/>
            <p:cNvCxnSpPr/>
            <p:nvPr/>
          </p:nvCxnSpPr>
          <p:spPr>
            <a:xfrm rot="16200000" flipH="1">
              <a:off x="4827188" y="1693822"/>
              <a:ext cx="1443274" cy="385523"/>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110611" name="Group 18"/>
            <p:cNvGrpSpPr>
              <a:grpSpLocks/>
            </p:cNvGrpSpPr>
            <p:nvPr/>
          </p:nvGrpSpPr>
          <p:grpSpPr bwMode="auto">
            <a:xfrm>
              <a:off x="7215240" y="493039"/>
              <a:ext cx="272182" cy="47217"/>
              <a:chOff x="1095934" y="2834322"/>
              <a:chExt cx="272182" cy="47217"/>
            </a:xfrm>
          </p:grpSpPr>
          <p:sp>
            <p:nvSpPr>
              <p:cNvPr id="24" name="Connector 23"/>
              <p:cNvSpPr/>
              <p:nvPr/>
            </p:nvSpPr>
            <p:spPr>
              <a:xfrm>
                <a:off x="1096738" y="2834327"/>
                <a:ext cx="45655" cy="46920"/>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25" name="Connector 24"/>
              <p:cNvSpPr/>
              <p:nvPr/>
            </p:nvSpPr>
            <p:spPr>
              <a:xfrm>
                <a:off x="1321627" y="2834327"/>
                <a:ext cx="45654" cy="46920"/>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sp>
            <p:nvSpPr>
              <p:cNvPr id="26" name="Connector 25"/>
              <p:cNvSpPr/>
              <p:nvPr/>
            </p:nvSpPr>
            <p:spPr>
              <a:xfrm>
                <a:off x="1210028" y="2834327"/>
                <a:ext cx="43963" cy="46920"/>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dirty="0"/>
              </a:p>
            </p:txBody>
          </p:sp>
        </p:grpSp>
        <p:cxnSp>
          <p:nvCxnSpPr>
            <p:cNvPr id="20" name="Straight Connector 19"/>
            <p:cNvCxnSpPr/>
            <p:nvPr/>
          </p:nvCxnSpPr>
          <p:spPr>
            <a:xfrm>
              <a:off x="4351674" y="2232856"/>
              <a:ext cx="4678697" cy="1877"/>
            </a:xfrm>
            <a:prstGeom prst="line">
              <a:avLst/>
            </a:prstGeom>
            <a:ln w="28575" cap="flat" cmpd="sng" algn="ctr">
              <a:solidFill>
                <a:srgbClr val="886341"/>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0613" name="Rectangle 20"/>
            <p:cNvSpPr>
              <a:spLocks noChangeArrowheads="1"/>
            </p:cNvSpPr>
            <p:nvPr/>
          </p:nvSpPr>
          <p:spPr bwMode="auto">
            <a:xfrm>
              <a:off x="6057900" y="2104113"/>
              <a:ext cx="947926" cy="309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Arial Unicode MS" charset="0"/>
                  <a:ea typeface="ヒラギノ角ゴ Pro W3" charset="0"/>
                  <a:cs typeface="ヒラギノ角ゴ Pro W3" charset="0"/>
                </a:rPr>
                <a:t>Application</a:t>
              </a:r>
              <a:endParaRPr lang="en-GB" sz="1100">
                <a:latin typeface="Arial" charset="0"/>
              </a:endParaRPr>
            </a:p>
          </p:txBody>
        </p:sp>
        <p:cxnSp>
          <p:nvCxnSpPr>
            <p:cNvPr id="22" name="Shape 351"/>
            <p:cNvCxnSpPr/>
            <p:nvPr/>
          </p:nvCxnSpPr>
          <p:spPr>
            <a:xfrm rot="5400000">
              <a:off x="5677910" y="1472519"/>
              <a:ext cx="1473304" cy="798101"/>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hape 351"/>
            <p:cNvCxnSpPr>
              <a:endCxn id="110747" idx="0"/>
            </p:cNvCxnSpPr>
            <p:nvPr/>
          </p:nvCxnSpPr>
          <p:spPr>
            <a:xfrm rot="5400000">
              <a:off x="6675314" y="1959272"/>
              <a:ext cx="863337" cy="434559"/>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1059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925D911-5585-EA44-BEA8-0452A8D4F570}" type="slidenum">
              <a:rPr lang="en-GB"/>
              <a:pPr/>
              <a:t>26</a:t>
            </a:fld>
            <a:endParaRPr lang="en-GB"/>
          </a:p>
        </p:txBody>
      </p:sp>
      <p:sp>
        <p:nvSpPr>
          <p:cNvPr id="192"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algn="ctr"/>
            <a:r>
              <a:rPr lang="en-US" sz="2800">
                <a:latin typeface="Arial" charset="0"/>
                <a:ea typeface="ＭＳ Ｐゴシック" charset="0"/>
                <a:cs typeface="ＭＳ Ｐゴシック" charset="0"/>
              </a:rPr>
              <a:t>The Blueprint Model for Cloud  Services</a:t>
            </a:r>
          </a:p>
        </p:txBody>
      </p:sp>
      <p:grpSp>
        <p:nvGrpSpPr>
          <p:cNvPr id="111618" name="Group 3"/>
          <p:cNvGrpSpPr>
            <a:grpSpLocks/>
          </p:cNvGrpSpPr>
          <p:nvPr/>
        </p:nvGrpSpPr>
        <p:grpSpPr bwMode="auto">
          <a:xfrm>
            <a:off x="508000" y="990600"/>
            <a:ext cx="8618538" cy="5783263"/>
            <a:chOff x="343533" y="0"/>
            <a:chExt cx="8782800" cy="6774212"/>
          </a:xfrm>
        </p:grpSpPr>
        <p:sp>
          <p:nvSpPr>
            <p:cNvPr id="5" name=" 3"/>
            <p:cNvSpPr/>
            <p:nvPr/>
          </p:nvSpPr>
          <p:spPr>
            <a:xfrm rot="5575923" flipV="1">
              <a:off x="5564998" y="4503383"/>
              <a:ext cx="1640092" cy="2819749"/>
            </a:xfrm>
            <a:prstGeom prst="leftCircularArrow">
              <a:avLst>
                <a:gd name="adj1" fmla="val 5202"/>
                <a:gd name="adj2" fmla="val 336049"/>
                <a:gd name="adj3" fmla="val 16865115"/>
                <a:gd name="adj4" fmla="val 14898798"/>
                <a:gd name="adj5" fmla="val 6828"/>
              </a:avLst>
            </a:prstGeom>
            <a:ln w="28575" cmpd="sng">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cxnSp>
          <p:nvCxnSpPr>
            <p:cNvPr id="6" name="Shape 122"/>
            <p:cNvCxnSpPr/>
            <p:nvPr/>
          </p:nvCxnSpPr>
          <p:spPr>
            <a:xfrm rot="5400000">
              <a:off x="6450652" y="4495377"/>
              <a:ext cx="533681" cy="0"/>
            </a:xfrm>
            <a:prstGeom prst="bentConnector3">
              <a:avLst>
                <a:gd name="adj1" fmla="val 50000"/>
              </a:avLst>
            </a:prstGeom>
            <a:ln w="1270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Can 6"/>
            <p:cNvSpPr/>
            <p:nvPr/>
          </p:nvSpPr>
          <p:spPr bwMode="auto">
            <a:xfrm>
              <a:off x="4205118" y="933476"/>
              <a:ext cx="943151" cy="1071080"/>
            </a:xfrm>
            <a:prstGeom prst="can">
              <a:avLst>
                <a:gd name="adj" fmla="val 19683"/>
              </a:avLst>
            </a:prstGeom>
            <a:solidFill>
              <a:schemeClr val="accent2">
                <a:lumMod val="40000"/>
                <a:lumOff val="60000"/>
              </a:schemeClr>
            </a:solidFill>
            <a:ln>
              <a:solidFill>
                <a:schemeClr val="accent6">
                  <a:lumMod val="75000"/>
                </a:schemeClr>
              </a:solidFill>
            </a:ln>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solidFill>
                    <a:schemeClr val="tx1"/>
                  </a:solidFill>
                  <a:latin typeface="Calibri"/>
                  <a:cs typeface="Calibri"/>
                </a:rPr>
                <a:t>Marketplace Repository</a:t>
              </a:r>
            </a:p>
          </p:txBody>
        </p:sp>
        <p:sp>
          <p:nvSpPr>
            <p:cNvPr id="8" name="Hexagon 7"/>
            <p:cNvSpPr/>
            <p:nvPr/>
          </p:nvSpPr>
          <p:spPr bwMode="auto">
            <a:xfrm>
              <a:off x="7904926" y="338432"/>
              <a:ext cx="323551" cy="288225"/>
            </a:xfrm>
            <a:prstGeom prst="hexagon">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tr-TR" sz="1000" b="1" dirty="0">
                  <a:latin typeface="Calibri"/>
                  <a:cs typeface="Calibri"/>
                </a:rPr>
                <a:t>AD</a:t>
              </a:r>
            </a:p>
          </p:txBody>
        </p:sp>
        <p:grpSp>
          <p:nvGrpSpPr>
            <p:cNvPr id="111625" name="Group 8"/>
            <p:cNvGrpSpPr>
              <a:grpSpLocks/>
            </p:cNvGrpSpPr>
            <p:nvPr/>
          </p:nvGrpSpPr>
          <p:grpSpPr bwMode="auto">
            <a:xfrm>
              <a:off x="343533" y="5466250"/>
              <a:ext cx="1855787" cy="1059125"/>
              <a:chOff x="297814" y="5189275"/>
              <a:chExt cx="1855787" cy="1059125"/>
            </a:xfrm>
          </p:grpSpPr>
          <p:sp>
            <p:nvSpPr>
              <p:cNvPr id="89" name="Rectangle 88"/>
              <p:cNvSpPr/>
              <p:nvPr/>
            </p:nvSpPr>
            <p:spPr bwMode="auto">
              <a:xfrm>
                <a:off x="297814" y="5189998"/>
                <a:ext cx="1855567" cy="1058065"/>
              </a:xfrm>
              <a:prstGeom prst="rect">
                <a:avLst/>
              </a:prstGeom>
              <a:noFill/>
              <a:ln w="31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n>
                    <a:solidFill>
                      <a:srgbClr val="000000"/>
                    </a:solidFill>
                  </a:ln>
                  <a:solidFill>
                    <a:srgbClr val="0D0D0D"/>
                  </a:solidFill>
                  <a:latin typeface="Calibri"/>
                  <a:cs typeface="Calibri"/>
                </a:endParaRPr>
              </a:p>
            </p:txBody>
          </p:sp>
          <p:sp>
            <p:nvSpPr>
              <p:cNvPr id="111706" name="TextBox 194"/>
              <p:cNvSpPr txBox="1">
                <a:spLocks noChangeArrowheads="1"/>
              </p:cNvSpPr>
              <p:nvPr/>
            </p:nvSpPr>
            <p:spPr bwMode="auto">
              <a:xfrm>
                <a:off x="726855" y="5306696"/>
                <a:ext cx="1390941" cy="8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ts val="500"/>
                  </a:spcBef>
                  <a:spcAft>
                    <a:spcPts val="500"/>
                  </a:spcAft>
                </a:pPr>
                <a:r>
                  <a:rPr lang="en-US" sz="1000">
                    <a:solidFill>
                      <a:srgbClr val="0D0D0D"/>
                    </a:solidFill>
                    <a:latin typeface="Calibri" charset="0"/>
                    <a:cs typeface="Arial" charset="0"/>
                  </a:rPr>
                  <a:t>Application Developer</a:t>
                </a:r>
              </a:p>
              <a:p>
                <a:pPr>
                  <a:spcBef>
                    <a:spcPts val="500"/>
                  </a:spcBef>
                  <a:spcAft>
                    <a:spcPts val="500"/>
                  </a:spcAft>
                </a:pPr>
                <a:r>
                  <a:rPr lang="en-US" sz="1000">
                    <a:solidFill>
                      <a:srgbClr val="0D0D0D"/>
                    </a:solidFill>
                    <a:latin typeface="Calibri" charset="0"/>
                    <a:cs typeface="Arial" charset="0"/>
                  </a:rPr>
                  <a:t>End user</a:t>
                </a:r>
              </a:p>
              <a:p>
                <a:pPr>
                  <a:spcBef>
                    <a:spcPts val="500"/>
                  </a:spcBef>
                  <a:spcAft>
                    <a:spcPts val="500"/>
                  </a:spcAft>
                </a:pPr>
                <a:r>
                  <a:rPr lang="en-US" sz="1000">
                    <a:solidFill>
                      <a:srgbClr val="0D0D0D"/>
                    </a:solidFill>
                    <a:latin typeface="Calibri" charset="0"/>
                    <a:cs typeface="Arial" charset="0"/>
                  </a:rPr>
                  <a:t>Service provider</a:t>
                </a:r>
              </a:p>
            </p:txBody>
          </p:sp>
          <p:sp>
            <p:nvSpPr>
              <p:cNvPr id="91" name="Hexagon 90"/>
              <p:cNvSpPr/>
              <p:nvPr/>
            </p:nvSpPr>
            <p:spPr bwMode="auto">
              <a:xfrm>
                <a:off x="365760" y="5260659"/>
                <a:ext cx="325170" cy="254754"/>
              </a:xfrm>
              <a:prstGeom prst="hexagon">
                <a:avLst/>
              </a:prstGeom>
              <a:solidFill>
                <a:srgbClr val="FF0000"/>
              </a:solidFill>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tr-TR" sz="1000" b="1" dirty="0">
                    <a:latin typeface="Calibri"/>
                    <a:cs typeface="Calibri"/>
                  </a:rPr>
                  <a:t>AD</a:t>
                </a:r>
              </a:p>
            </p:txBody>
          </p:sp>
          <p:sp>
            <p:nvSpPr>
              <p:cNvPr id="92" name="Hexagon 91"/>
              <p:cNvSpPr/>
              <p:nvPr/>
            </p:nvSpPr>
            <p:spPr bwMode="auto">
              <a:xfrm>
                <a:off x="365760" y="5866861"/>
                <a:ext cx="325170" cy="254754"/>
              </a:xfrm>
              <a:prstGeom prst="hexagon">
                <a:avLst/>
              </a:prstGeom>
              <a:gradFill>
                <a:gsLst>
                  <a:gs pos="4600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tr-TR" sz="1000" b="1" dirty="0">
                    <a:solidFill>
                      <a:srgbClr val="0D0D0D"/>
                    </a:solidFill>
                    <a:latin typeface="Calibri"/>
                    <a:cs typeface="Calibri"/>
                  </a:rPr>
                  <a:t>SP</a:t>
                </a:r>
              </a:p>
            </p:txBody>
          </p:sp>
          <p:sp>
            <p:nvSpPr>
              <p:cNvPr id="93" name="Hexagon 92"/>
              <p:cNvSpPr/>
              <p:nvPr/>
            </p:nvSpPr>
            <p:spPr bwMode="auto">
              <a:xfrm>
                <a:off x="356053" y="5563761"/>
                <a:ext cx="342964" cy="254753"/>
              </a:xfrm>
              <a:prstGeom prst="hexagon">
                <a:avLst/>
              </a:prstGeom>
              <a:gradFill>
                <a:gsLst>
                  <a:gs pos="53000">
                    <a:schemeClr val="accent6">
                      <a:lumMod val="75000"/>
                    </a:schemeClr>
                  </a:gs>
                  <a:gs pos="100000">
                    <a:schemeClr val="accent6">
                      <a:lumMod val="60000"/>
                      <a:lumOff val="40000"/>
                    </a:schemeClr>
                  </a:gs>
                </a:gsLst>
              </a:gradFill>
              <a:ln>
                <a:solidFill>
                  <a:schemeClr val="accent6">
                    <a:lumMod val="75000"/>
                  </a:schemeClr>
                </a:solidFill>
              </a:ln>
            </p:spPr>
            <p:style>
              <a:lnRef idx="1">
                <a:schemeClr val="accent3"/>
              </a:lnRef>
              <a:fillRef idx="3">
                <a:schemeClr val="accent3"/>
              </a:fillRef>
              <a:effectRef idx="2">
                <a:schemeClr val="accent3"/>
              </a:effectRef>
              <a:fontRef idx="minor">
                <a:schemeClr val="lt1"/>
              </a:fontRef>
            </p:style>
            <p:txBody>
              <a:bodyPr lIns="0" tIns="0" rIns="0" bIns="0" anchor="ctr"/>
              <a:lstStyle/>
              <a:p>
                <a:pPr algn="ctr">
                  <a:defRPr/>
                </a:pPr>
                <a:r>
                  <a:rPr lang="tr-TR" sz="800" b="1" dirty="0">
                    <a:latin typeface="Calibri"/>
                    <a:cs typeface="Calibri"/>
                  </a:rPr>
                  <a:t>User</a:t>
                </a:r>
              </a:p>
            </p:txBody>
          </p:sp>
        </p:grpSp>
        <p:pic>
          <p:nvPicPr>
            <p:cNvPr id="10" name="Picture 13" descr="encyclopedia"/>
            <p:cNvPicPr>
              <a:picLocks noChangeAspect="1" noChangeArrowheads="1"/>
            </p:cNvPicPr>
            <p:nvPr/>
          </p:nvPicPr>
          <p:blipFill>
            <a:blip r:embed="rId2"/>
            <a:srcRect/>
            <a:stretch>
              <a:fillRect/>
            </a:stretch>
          </p:blipFill>
          <p:spPr bwMode="auto">
            <a:xfrm>
              <a:off x="2398084" y="412812"/>
              <a:ext cx="640632" cy="574591"/>
            </a:xfrm>
            <a:prstGeom prst="rect">
              <a:avLst/>
            </a:prstGeom>
            <a:noFill/>
            <a:ln w="9525">
              <a:noFill/>
              <a:miter lim="800000"/>
              <a:headEnd/>
              <a:tailEnd/>
            </a:ln>
            <a:effectLst>
              <a:outerShdw blurRad="50800" dist="38100" dir="2700000">
                <a:srgbClr val="000000">
                  <a:alpha val="43000"/>
                </a:srgbClr>
              </a:outerShdw>
            </a:effectLst>
          </p:spPr>
        </p:pic>
        <p:pic>
          <p:nvPicPr>
            <p:cNvPr id="11" name="Picture 13" descr="encyclopedia"/>
            <p:cNvPicPr>
              <a:picLocks noChangeAspect="1" noChangeArrowheads="1"/>
            </p:cNvPicPr>
            <p:nvPr/>
          </p:nvPicPr>
          <p:blipFill>
            <a:blip r:embed="rId2"/>
            <a:srcRect/>
            <a:stretch>
              <a:fillRect/>
            </a:stretch>
          </p:blipFill>
          <p:spPr bwMode="auto">
            <a:xfrm>
              <a:off x="2398084" y="2073359"/>
              <a:ext cx="640632" cy="574589"/>
            </a:xfrm>
            <a:prstGeom prst="rect">
              <a:avLst/>
            </a:prstGeom>
            <a:noFill/>
            <a:ln w="9525">
              <a:noFill/>
              <a:miter lim="800000"/>
              <a:headEnd/>
              <a:tailEnd/>
            </a:ln>
            <a:effectLst>
              <a:outerShdw blurRad="50800" dist="38100" dir="2700000">
                <a:srgbClr val="000000">
                  <a:alpha val="43000"/>
                </a:srgbClr>
              </a:outerShdw>
            </a:effectLst>
          </p:spPr>
        </p:pic>
        <p:grpSp>
          <p:nvGrpSpPr>
            <p:cNvPr id="111628" name="Group 11"/>
            <p:cNvGrpSpPr>
              <a:grpSpLocks/>
            </p:cNvGrpSpPr>
            <p:nvPr/>
          </p:nvGrpSpPr>
          <p:grpSpPr bwMode="auto">
            <a:xfrm>
              <a:off x="2581910" y="1872089"/>
              <a:ext cx="272182" cy="47217"/>
              <a:chOff x="1095934" y="2834322"/>
              <a:chExt cx="272182" cy="47217"/>
            </a:xfrm>
          </p:grpSpPr>
          <p:sp>
            <p:nvSpPr>
              <p:cNvPr id="86" name="Connector 85"/>
              <p:cNvSpPr/>
              <p:nvPr/>
            </p:nvSpPr>
            <p:spPr>
              <a:xfrm>
                <a:off x="1096532" y="2834765"/>
                <a:ext cx="45297" cy="4648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sp>
            <p:nvSpPr>
              <p:cNvPr id="87" name="Connector 86"/>
              <p:cNvSpPr/>
              <p:nvPr/>
            </p:nvSpPr>
            <p:spPr>
              <a:xfrm>
                <a:off x="1323018" y="2834765"/>
                <a:ext cx="45297" cy="4648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sp>
            <p:nvSpPr>
              <p:cNvPr id="88" name="Connector 87"/>
              <p:cNvSpPr/>
              <p:nvPr/>
            </p:nvSpPr>
            <p:spPr>
              <a:xfrm>
                <a:off x="1209775" y="2834765"/>
                <a:ext cx="45297" cy="4648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grpSp>
        <p:cxnSp>
          <p:nvCxnSpPr>
            <p:cNvPr id="13" name="Elbow Connector 12"/>
            <p:cNvCxnSpPr>
              <a:stCxn id="10" idx="3"/>
            </p:cNvCxnSpPr>
            <p:nvPr/>
          </p:nvCxnSpPr>
          <p:spPr>
            <a:xfrm>
              <a:off x="3038715" y="699177"/>
              <a:ext cx="1171256" cy="466739"/>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3025773" y="1429967"/>
              <a:ext cx="1172874" cy="1859"/>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3038715" y="1658687"/>
              <a:ext cx="1180962" cy="702896"/>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6" name="Picture 13" descr="encyclopedia"/>
            <p:cNvPicPr>
              <a:picLocks noChangeAspect="1" noChangeArrowheads="1"/>
            </p:cNvPicPr>
            <p:nvPr/>
          </p:nvPicPr>
          <p:blipFill>
            <a:blip r:embed="rId2"/>
            <a:srcRect/>
            <a:stretch>
              <a:fillRect/>
            </a:stretch>
          </p:blipFill>
          <p:spPr bwMode="auto">
            <a:xfrm>
              <a:off x="2398084" y="1154759"/>
              <a:ext cx="640632" cy="574589"/>
            </a:xfrm>
            <a:prstGeom prst="rect">
              <a:avLst/>
            </a:prstGeom>
            <a:noFill/>
            <a:ln w="9525">
              <a:noFill/>
              <a:miter lim="800000"/>
              <a:headEnd/>
              <a:tailEnd/>
            </a:ln>
            <a:effectLst>
              <a:outerShdw blurRad="50800" dist="38100" dir="2700000">
                <a:srgbClr val="000000">
                  <a:alpha val="43000"/>
                </a:srgbClr>
              </a:outerShdw>
            </a:effectLst>
          </p:spPr>
        </p:pic>
        <p:sp>
          <p:nvSpPr>
            <p:cNvPr id="111633" name="Rectangle 16"/>
            <p:cNvSpPr>
              <a:spLocks noChangeArrowheads="1"/>
            </p:cNvSpPr>
            <p:nvPr/>
          </p:nvSpPr>
          <p:spPr bwMode="auto">
            <a:xfrm>
              <a:off x="3668023" y="286365"/>
              <a:ext cx="854175" cy="6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D0D0D"/>
                  </a:solidFill>
                  <a:latin typeface="Calibri" charset="0"/>
                  <a:cs typeface="Calibri" charset="0"/>
                </a:rPr>
                <a:t>Customized </a:t>
              </a:r>
            </a:p>
            <a:p>
              <a:r>
                <a:rPr lang="en-US" sz="1000" b="1">
                  <a:solidFill>
                    <a:srgbClr val="0D0D0D"/>
                  </a:solidFill>
                  <a:latin typeface="Calibri" charset="0"/>
                  <a:cs typeface="Calibri" charset="0"/>
                </a:rPr>
                <a:t>source </a:t>
              </a:r>
            </a:p>
            <a:p>
              <a:r>
                <a:rPr lang="en-US" sz="1000" b="1">
                  <a:solidFill>
                    <a:srgbClr val="0D0D0D"/>
                  </a:solidFill>
                  <a:latin typeface="Calibri" charset="0"/>
                  <a:cs typeface="Calibri" charset="0"/>
                </a:rPr>
                <a:t>blueprints</a:t>
              </a:r>
              <a:endParaRPr lang="en-GB" sz="1000">
                <a:latin typeface="Calibri" charset="0"/>
                <a:cs typeface="Calibri" charset="0"/>
              </a:endParaRPr>
            </a:p>
          </p:txBody>
        </p:sp>
        <p:sp>
          <p:nvSpPr>
            <p:cNvPr id="111634" name="Rectangle 17"/>
            <p:cNvSpPr>
              <a:spLocks noChangeArrowheads="1"/>
            </p:cNvSpPr>
            <p:nvPr/>
          </p:nvSpPr>
          <p:spPr bwMode="auto">
            <a:xfrm>
              <a:off x="2336609" y="0"/>
              <a:ext cx="1439803" cy="5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solidFill>
                    <a:srgbClr val="0D0D0D"/>
                  </a:solidFill>
                  <a:latin typeface="Calibri" charset="0"/>
                  <a:cs typeface="Calibri" charset="0"/>
                </a:rPr>
                <a:t>Source </a:t>
              </a:r>
            </a:p>
            <a:p>
              <a:r>
                <a:rPr lang="en-US" sz="1000" b="1">
                  <a:solidFill>
                    <a:srgbClr val="0D0D0D"/>
                  </a:solidFill>
                  <a:latin typeface="Calibri" charset="0"/>
                  <a:cs typeface="Calibri" charset="0"/>
                </a:rPr>
                <a:t>Blueprint model</a:t>
              </a:r>
              <a:endParaRPr lang="en-GB" sz="1000">
                <a:latin typeface="Calibri" charset="0"/>
                <a:cs typeface="Calibri" charset="0"/>
              </a:endParaRPr>
            </a:p>
          </p:txBody>
        </p:sp>
        <p:sp>
          <p:nvSpPr>
            <p:cNvPr id="111635" name="Rectangle 18"/>
            <p:cNvSpPr>
              <a:spLocks noChangeArrowheads="1"/>
            </p:cNvSpPr>
            <p:nvPr/>
          </p:nvSpPr>
          <p:spPr bwMode="auto">
            <a:xfrm>
              <a:off x="3668023" y="2259311"/>
              <a:ext cx="854175" cy="6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D0D0D"/>
                  </a:solidFill>
                  <a:latin typeface="Calibri" charset="0"/>
                  <a:cs typeface="Calibri" charset="0"/>
                </a:rPr>
                <a:t>Customized </a:t>
              </a:r>
            </a:p>
            <a:p>
              <a:r>
                <a:rPr lang="en-US" sz="1000" b="1">
                  <a:solidFill>
                    <a:srgbClr val="0D0D0D"/>
                  </a:solidFill>
                  <a:latin typeface="Calibri" charset="0"/>
                  <a:cs typeface="Calibri" charset="0"/>
                </a:rPr>
                <a:t>source </a:t>
              </a:r>
            </a:p>
            <a:p>
              <a:r>
                <a:rPr lang="en-US" sz="1000" b="1">
                  <a:solidFill>
                    <a:srgbClr val="0D0D0D"/>
                  </a:solidFill>
                  <a:latin typeface="Calibri" charset="0"/>
                  <a:cs typeface="Calibri" charset="0"/>
                </a:rPr>
                <a:t>blueprints</a:t>
              </a:r>
              <a:endParaRPr lang="en-GB" sz="1000">
                <a:latin typeface="Calibri" charset="0"/>
                <a:cs typeface="Calibri" charset="0"/>
              </a:endParaRPr>
            </a:p>
          </p:txBody>
        </p:sp>
        <p:grpSp>
          <p:nvGrpSpPr>
            <p:cNvPr id="111636" name="Group 19"/>
            <p:cNvGrpSpPr>
              <a:grpSpLocks/>
            </p:cNvGrpSpPr>
            <p:nvPr/>
          </p:nvGrpSpPr>
          <p:grpSpPr bwMode="auto">
            <a:xfrm>
              <a:off x="5342140" y="1497782"/>
              <a:ext cx="2901951" cy="574675"/>
              <a:chOff x="4773612" y="2443956"/>
              <a:chExt cx="2901951" cy="574675"/>
            </a:xfrm>
          </p:grpSpPr>
          <p:pic>
            <p:nvPicPr>
              <p:cNvPr id="79" name="Picture 13" descr="encyclopedia"/>
              <p:cNvPicPr>
                <a:picLocks noChangeAspect="1" noChangeArrowheads="1"/>
              </p:cNvPicPr>
              <p:nvPr/>
            </p:nvPicPr>
            <p:blipFill>
              <a:blip r:embed="rId2"/>
              <a:srcRect/>
              <a:stretch>
                <a:fillRect/>
              </a:stretch>
            </p:blipFill>
            <p:spPr bwMode="auto">
              <a:xfrm>
                <a:off x="4773872" y="2443083"/>
                <a:ext cx="640631" cy="576450"/>
              </a:xfrm>
              <a:prstGeom prst="rect">
                <a:avLst/>
              </a:prstGeom>
              <a:noFill/>
              <a:ln w="9525">
                <a:noFill/>
                <a:miter lim="800000"/>
                <a:headEnd/>
                <a:tailEnd/>
              </a:ln>
              <a:effectLst>
                <a:outerShdw blurRad="50800" dist="38100" dir="2700000">
                  <a:srgbClr val="000000">
                    <a:alpha val="43000"/>
                  </a:srgbClr>
                </a:outerShdw>
              </a:effectLst>
            </p:spPr>
          </p:pic>
          <p:pic>
            <p:nvPicPr>
              <p:cNvPr id="80" name="Picture 13" descr="encyclopedia"/>
              <p:cNvPicPr>
                <a:picLocks noChangeAspect="1" noChangeArrowheads="1"/>
              </p:cNvPicPr>
              <p:nvPr/>
            </p:nvPicPr>
            <p:blipFill>
              <a:blip r:embed="rId2"/>
              <a:srcRect/>
              <a:stretch>
                <a:fillRect/>
              </a:stretch>
            </p:blipFill>
            <p:spPr bwMode="auto">
              <a:xfrm>
                <a:off x="5650696" y="2443083"/>
                <a:ext cx="640631" cy="576450"/>
              </a:xfrm>
              <a:prstGeom prst="rect">
                <a:avLst/>
              </a:prstGeom>
              <a:noFill/>
              <a:ln w="9525">
                <a:noFill/>
                <a:miter lim="800000"/>
                <a:headEnd/>
                <a:tailEnd/>
              </a:ln>
              <a:effectLst>
                <a:outerShdw blurRad="50800" dist="38100" dir="2700000">
                  <a:srgbClr val="000000">
                    <a:alpha val="43000"/>
                  </a:srgbClr>
                </a:outerShdw>
              </a:effectLst>
            </p:spPr>
          </p:pic>
          <p:pic>
            <p:nvPicPr>
              <p:cNvPr id="81" name="Picture 13" descr="encyclopedia"/>
              <p:cNvPicPr>
                <a:picLocks noChangeAspect="1" noChangeArrowheads="1"/>
              </p:cNvPicPr>
              <p:nvPr/>
            </p:nvPicPr>
            <p:blipFill>
              <a:blip r:embed="rId2"/>
              <a:srcRect/>
              <a:stretch>
                <a:fillRect/>
              </a:stretch>
            </p:blipFill>
            <p:spPr bwMode="auto">
              <a:xfrm>
                <a:off x="7035495" y="2443083"/>
                <a:ext cx="640631" cy="576450"/>
              </a:xfrm>
              <a:prstGeom prst="rect">
                <a:avLst/>
              </a:prstGeom>
              <a:noFill/>
              <a:ln w="9525">
                <a:noFill/>
                <a:miter lim="800000"/>
                <a:headEnd/>
                <a:tailEnd/>
              </a:ln>
              <a:effectLst>
                <a:outerShdw blurRad="50800" dist="38100" dir="2700000">
                  <a:srgbClr val="000000">
                    <a:alpha val="43000"/>
                  </a:srgbClr>
                </a:outerShdw>
              </a:effectLst>
            </p:spPr>
          </p:pic>
          <p:grpSp>
            <p:nvGrpSpPr>
              <p:cNvPr id="111698" name="Group 81"/>
              <p:cNvGrpSpPr>
                <a:grpSpLocks/>
              </p:cNvGrpSpPr>
              <p:nvPr/>
            </p:nvGrpSpPr>
            <p:grpSpPr bwMode="auto">
              <a:xfrm>
                <a:off x="6526792" y="2707685"/>
                <a:ext cx="272182" cy="47217"/>
                <a:chOff x="1095934" y="2834322"/>
                <a:chExt cx="272182" cy="47217"/>
              </a:xfrm>
            </p:grpSpPr>
            <p:sp>
              <p:nvSpPr>
                <p:cNvPr id="83" name="Connector 82"/>
                <p:cNvSpPr/>
                <p:nvPr/>
              </p:nvSpPr>
              <p:spPr>
                <a:xfrm>
                  <a:off x="1096662" y="2833771"/>
                  <a:ext cx="45297" cy="4834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sp>
              <p:nvSpPr>
                <p:cNvPr id="84" name="Connector 83"/>
                <p:cNvSpPr/>
                <p:nvPr/>
              </p:nvSpPr>
              <p:spPr>
                <a:xfrm>
                  <a:off x="1323148" y="2833771"/>
                  <a:ext cx="45297" cy="4834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sp>
              <p:nvSpPr>
                <p:cNvPr id="85" name="Connector 84"/>
                <p:cNvSpPr/>
                <p:nvPr/>
              </p:nvSpPr>
              <p:spPr>
                <a:xfrm>
                  <a:off x="1209905" y="2833771"/>
                  <a:ext cx="45297" cy="4834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grpSp>
        </p:grpSp>
        <p:cxnSp>
          <p:nvCxnSpPr>
            <p:cNvPr id="21" name="Shape 122"/>
            <p:cNvCxnSpPr/>
            <p:nvPr/>
          </p:nvCxnSpPr>
          <p:spPr>
            <a:xfrm rot="5400000">
              <a:off x="5673831" y="955535"/>
              <a:ext cx="637814" cy="556508"/>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hape 122"/>
            <p:cNvCxnSpPr/>
            <p:nvPr/>
          </p:nvCxnSpPr>
          <p:spPr>
            <a:xfrm rot="5400000">
              <a:off x="6236086" y="1215194"/>
              <a:ext cx="648970" cy="0"/>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hape 122"/>
            <p:cNvCxnSpPr/>
            <p:nvPr/>
          </p:nvCxnSpPr>
          <p:spPr>
            <a:xfrm rot="16200000" flipH="1">
              <a:off x="6743086" y="1164365"/>
              <a:ext cx="626656" cy="228103"/>
            </a:xfrm>
            <a:prstGeom prst="bentConnector3">
              <a:avLst>
                <a:gd name="adj1" fmla="val 50001"/>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6200000" flipH="1">
              <a:off x="7304540" y="908702"/>
              <a:ext cx="675003" cy="639014"/>
            </a:xfrm>
            <a:prstGeom prst="bentConnector3">
              <a:avLst>
                <a:gd name="adj1" fmla="val 59599"/>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bwMode="auto">
            <a:xfrm>
              <a:off x="6093039" y="303101"/>
              <a:ext cx="1400977" cy="654549"/>
            </a:xfrm>
            <a:prstGeom prst="roundRect">
              <a:avLst/>
            </a:prstGeom>
            <a:solidFill>
              <a:srgbClr val="EDCD27"/>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050" b="1" dirty="0">
                  <a:solidFill>
                    <a:srgbClr val="0D0D0D"/>
                  </a:solidFill>
                  <a:latin typeface="Calibri"/>
                  <a:cs typeface="Calibri"/>
                </a:rPr>
                <a:t>Blueprint Query Engine</a:t>
              </a:r>
            </a:p>
          </p:txBody>
        </p:sp>
        <p:sp>
          <p:nvSpPr>
            <p:cNvPr id="26" name="Rounded Rectangle 25"/>
            <p:cNvSpPr/>
            <p:nvPr/>
          </p:nvSpPr>
          <p:spPr bwMode="auto">
            <a:xfrm>
              <a:off x="6025093" y="2707453"/>
              <a:ext cx="1400977" cy="654549"/>
            </a:xfrm>
            <a:prstGeom prst="roundRect">
              <a:avLst/>
            </a:prstGeom>
            <a:solidFill>
              <a:srgbClr val="EDCD27"/>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050" b="1" dirty="0">
                  <a:solidFill>
                    <a:srgbClr val="0D0D0D"/>
                  </a:solidFill>
                  <a:latin typeface="Calibri"/>
                  <a:cs typeface="Calibri"/>
                </a:rPr>
                <a:t>Blueprint Manipulation</a:t>
              </a:r>
            </a:p>
            <a:p>
              <a:pPr algn="ctr">
                <a:defRPr/>
              </a:pPr>
              <a:r>
                <a:rPr lang="en-US" sz="1050" b="1" dirty="0">
                  <a:solidFill>
                    <a:srgbClr val="0D0D0D"/>
                  </a:solidFill>
                  <a:latin typeface="Calibri"/>
                  <a:cs typeface="Calibri"/>
                </a:rPr>
                <a:t>Language</a:t>
              </a:r>
            </a:p>
          </p:txBody>
        </p:sp>
        <p:cxnSp>
          <p:nvCxnSpPr>
            <p:cNvPr id="27" name="Shape 122"/>
            <p:cNvCxnSpPr/>
            <p:nvPr/>
          </p:nvCxnSpPr>
          <p:spPr>
            <a:xfrm rot="16200000" flipH="1">
              <a:off x="5691627" y="2092088"/>
              <a:ext cx="637814" cy="611512"/>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Shape 122"/>
            <p:cNvCxnSpPr/>
            <p:nvPr/>
          </p:nvCxnSpPr>
          <p:spPr>
            <a:xfrm rot="5400000">
              <a:off x="6246193" y="2387737"/>
              <a:ext cx="630375" cy="1617"/>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5400000">
              <a:off x="7300932" y="2094961"/>
              <a:ext cx="643392" cy="600188"/>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rot="5400000">
              <a:off x="6679257" y="2212527"/>
              <a:ext cx="762401" cy="220015"/>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1" name="Hexagon 30"/>
            <p:cNvSpPr/>
            <p:nvPr/>
          </p:nvSpPr>
          <p:spPr bwMode="auto">
            <a:xfrm>
              <a:off x="7885513" y="715914"/>
              <a:ext cx="342964" cy="254753"/>
            </a:xfrm>
            <a:prstGeom prst="hexagon">
              <a:avLst/>
            </a:prstGeom>
            <a:gradFill>
              <a:gsLst>
                <a:gs pos="53000">
                  <a:schemeClr val="accent6">
                    <a:lumMod val="75000"/>
                  </a:schemeClr>
                </a:gs>
                <a:gs pos="100000">
                  <a:schemeClr val="accent6">
                    <a:lumMod val="60000"/>
                    <a:lumOff val="40000"/>
                  </a:schemeClr>
                </a:gs>
              </a:gsLst>
            </a:gradFill>
            <a:ln>
              <a:solidFill>
                <a:schemeClr val="accent6">
                  <a:lumMod val="75000"/>
                </a:schemeClr>
              </a:solidFill>
            </a:ln>
          </p:spPr>
          <p:style>
            <a:lnRef idx="1">
              <a:schemeClr val="accent3"/>
            </a:lnRef>
            <a:fillRef idx="3">
              <a:schemeClr val="accent3"/>
            </a:fillRef>
            <a:effectRef idx="2">
              <a:schemeClr val="accent3"/>
            </a:effectRef>
            <a:fontRef idx="minor">
              <a:schemeClr val="lt1"/>
            </a:fontRef>
          </p:style>
          <p:txBody>
            <a:bodyPr lIns="0" tIns="0" rIns="0" bIns="0" anchor="ctr"/>
            <a:lstStyle/>
            <a:p>
              <a:pPr algn="ctr">
                <a:defRPr/>
              </a:pPr>
              <a:r>
                <a:rPr lang="tr-TR" sz="800" b="1" dirty="0">
                  <a:latin typeface="Calibri"/>
                  <a:cs typeface="Calibri"/>
                </a:rPr>
                <a:t>User</a:t>
              </a:r>
            </a:p>
          </p:txBody>
        </p:sp>
        <p:sp>
          <p:nvSpPr>
            <p:cNvPr id="32" name="Hexagon 31"/>
            <p:cNvSpPr/>
            <p:nvPr/>
          </p:nvSpPr>
          <p:spPr bwMode="auto">
            <a:xfrm>
              <a:off x="7804626" y="2882248"/>
              <a:ext cx="323551" cy="288225"/>
            </a:xfrm>
            <a:prstGeom prst="hexagon">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tr-TR" sz="1000" b="1" dirty="0">
                  <a:latin typeface="Calibri"/>
                  <a:cs typeface="Calibri"/>
                </a:rPr>
                <a:t>AD</a:t>
              </a:r>
            </a:p>
          </p:txBody>
        </p:sp>
        <p:pic>
          <p:nvPicPr>
            <p:cNvPr id="33" name="Picture 13" descr="encyclopedia"/>
            <p:cNvPicPr>
              <a:picLocks noChangeAspect="1" noChangeArrowheads="1"/>
            </p:cNvPicPr>
            <p:nvPr/>
          </p:nvPicPr>
          <p:blipFill>
            <a:blip r:embed="rId2"/>
            <a:srcRect/>
            <a:stretch>
              <a:fillRect/>
            </a:stretch>
          </p:blipFill>
          <p:spPr bwMode="auto">
            <a:xfrm>
              <a:off x="6405267" y="3832460"/>
              <a:ext cx="640632" cy="574589"/>
            </a:xfrm>
            <a:prstGeom prst="rect">
              <a:avLst/>
            </a:prstGeom>
            <a:noFill/>
            <a:ln w="9525">
              <a:noFill/>
              <a:miter lim="800000"/>
              <a:headEnd/>
              <a:tailEnd/>
            </a:ln>
            <a:effectLst>
              <a:outerShdw blurRad="50800" dist="38100" dir="2700000">
                <a:srgbClr val="000000">
                  <a:alpha val="43000"/>
                </a:srgbClr>
              </a:outerShdw>
            </a:effectLst>
          </p:spPr>
        </p:pic>
        <p:cxnSp>
          <p:nvCxnSpPr>
            <p:cNvPr id="34" name="Shape 122"/>
            <p:cNvCxnSpPr/>
            <p:nvPr/>
          </p:nvCxnSpPr>
          <p:spPr>
            <a:xfrm rot="5400000">
              <a:off x="6460601" y="3620512"/>
              <a:ext cx="529962" cy="12942"/>
            </a:xfrm>
            <a:prstGeom prst="bentConnector3">
              <a:avLst>
                <a:gd name="adj1" fmla="val 50000"/>
              </a:avLst>
            </a:prstGeom>
            <a:ln w="1270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Oval 34"/>
            <p:cNvSpPr/>
            <p:nvPr/>
          </p:nvSpPr>
          <p:spPr bwMode="auto">
            <a:xfrm>
              <a:off x="6571895" y="3443821"/>
              <a:ext cx="307374" cy="265911"/>
            </a:xfrm>
            <a:prstGeom prst="ellipse">
              <a:avLst/>
            </a:prstGeom>
            <a:gradFill flip="none" rotWithShape="1">
              <a:gsLst>
                <a:gs pos="42000">
                  <a:schemeClr val="tx2">
                    <a:lumMod val="75000"/>
                  </a:schemeClr>
                </a:gs>
                <a:gs pos="100000">
                  <a:schemeClr val="tx2">
                    <a:lumMod val="60000"/>
                    <a:lumOff val="40000"/>
                  </a:schemeClr>
                </a:gs>
              </a:gsLst>
              <a:lin ang="13140000" scaled="0"/>
              <a:tileRect/>
            </a:gradFill>
            <a:ln/>
          </p:spPr>
          <p:style>
            <a:lnRef idx="1">
              <a:schemeClr val="accent1"/>
            </a:lnRef>
            <a:fillRef idx="3">
              <a:schemeClr val="accent1"/>
            </a:fillRef>
            <a:effectRef idx="2">
              <a:schemeClr val="accent1"/>
            </a:effectRef>
            <a:fontRef idx="minor">
              <a:schemeClr val="lt1"/>
            </a:fontRef>
          </p:style>
          <p:txBody>
            <a:bodyPr lIns="0" tIns="0" rIns="0" bIns="0" anchor="b"/>
            <a:lstStyle/>
            <a:p>
              <a:pPr algn="ctr">
                <a:defRPr/>
              </a:pPr>
              <a:r>
                <a:rPr lang="en-US" sz="1600" dirty="0">
                  <a:latin typeface="Calibri"/>
                  <a:cs typeface="Calibri"/>
                </a:rPr>
                <a:t>+</a:t>
              </a:r>
            </a:p>
          </p:txBody>
        </p:sp>
        <p:sp>
          <p:nvSpPr>
            <p:cNvPr id="111652" name="Rectangle 35"/>
            <p:cNvSpPr>
              <a:spLocks noChangeArrowheads="1"/>
            </p:cNvSpPr>
            <p:nvPr/>
          </p:nvSpPr>
          <p:spPr bwMode="auto">
            <a:xfrm>
              <a:off x="8230096" y="1448562"/>
              <a:ext cx="896237" cy="67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solidFill>
                    <a:srgbClr val="0D0D0D"/>
                  </a:solidFill>
                  <a:latin typeface="Calibri" charset="0"/>
                  <a:cs typeface="Calibri" charset="0"/>
                </a:rPr>
                <a:t>Source </a:t>
              </a:r>
            </a:p>
            <a:p>
              <a:r>
                <a:rPr lang="en-US" sz="1000" b="1">
                  <a:solidFill>
                    <a:srgbClr val="0D0D0D"/>
                  </a:solidFill>
                  <a:latin typeface="Calibri" charset="0"/>
                  <a:cs typeface="Calibri" charset="0"/>
                </a:rPr>
                <a:t>Blueprint </a:t>
              </a:r>
            </a:p>
            <a:p>
              <a:r>
                <a:rPr lang="en-US" sz="1000" b="1">
                  <a:solidFill>
                    <a:srgbClr val="0D0D0D"/>
                  </a:solidFill>
                  <a:latin typeface="Calibri" charset="0"/>
                  <a:cs typeface="Calibri" charset="0"/>
                </a:rPr>
                <a:t>models</a:t>
              </a:r>
              <a:endParaRPr lang="en-GB" sz="1000">
                <a:latin typeface="Calibri" charset="0"/>
                <a:cs typeface="Calibri" charset="0"/>
              </a:endParaRPr>
            </a:p>
          </p:txBody>
        </p:sp>
        <p:sp>
          <p:nvSpPr>
            <p:cNvPr id="111653" name="Rectangle 36"/>
            <p:cNvSpPr>
              <a:spLocks noChangeArrowheads="1"/>
            </p:cNvSpPr>
            <p:nvPr/>
          </p:nvSpPr>
          <p:spPr bwMode="auto">
            <a:xfrm>
              <a:off x="7113844" y="3882666"/>
              <a:ext cx="1286116" cy="5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solidFill>
                    <a:srgbClr val="0D0D0D"/>
                  </a:solidFill>
                  <a:latin typeface="Calibri" charset="0"/>
                  <a:cs typeface="Calibri" charset="0"/>
                </a:rPr>
                <a:t>Interim Target </a:t>
              </a:r>
            </a:p>
            <a:p>
              <a:r>
                <a:rPr lang="en-US" sz="1000" b="1">
                  <a:solidFill>
                    <a:srgbClr val="0D0D0D"/>
                  </a:solidFill>
                  <a:latin typeface="Calibri" charset="0"/>
                  <a:cs typeface="Calibri" charset="0"/>
                </a:rPr>
                <a:t>Blueprint model</a:t>
              </a:r>
              <a:endParaRPr lang="en-GB" sz="1000">
                <a:latin typeface="Calibri" charset="0"/>
                <a:cs typeface="Calibri" charset="0"/>
              </a:endParaRPr>
            </a:p>
          </p:txBody>
        </p:sp>
        <p:cxnSp>
          <p:nvCxnSpPr>
            <p:cNvPr id="38" name="Elbow Connector 37"/>
            <p:cNvCxnSpPr>
              <a:endCxn id="25" idx="1"/>
            </p:cNvCxnSpPr>
            <p:nvPr/>
          </p:nvCxnSpPr>
          <p:spPr>
            <a:xfrm flipV="1">
              <a:off x="5148270" y="630376"/>
              <a:ext cx="944770" cy="658268"/>
            </a:xfrm>
            <a:prstGeom prst="bentConnector3">
              <a:avLst>
                <a:gd name="adj1" fmla="val 35198"/>
              </a:avLst>
            </a:prstGeom>
            <a:ln w="19050" cap="flat" cmpd="sng" algn="ctr">
              <a:solidFill>
                <a:srgbClr val="800000"/>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11655" name="Picture 20" descr="20_Data_Center_Cloud.png"/>
            <p:cNvPicPr>
              <a:picLocks noChangeAspect="1"/>
            </p:cNvPicPr>
            <p:nvPr/>
          </p:nvPicPr>
          <p:blipFill>
            <a:blip r:embed="rId3">
              <a:extLst>
                <a:ext uri="{28A0092B-C50C-407E-A947-70E740481C1C}">
                  <a14:useLocalDpi xmlns:a14="http://schemas.microsoft.com/office/drawing/2010/main" val="0"/>
                </a:ext>
              </a:extLst>
            </a:blip>
            <a:srcRect l="2016" t="2660" r="2016" b="26596"/>
            <a:stretch>
              <a:fillRect/>
            </a:stretch>
          </p:blipFill>
          <p:spPr bwMode="auto">
            <a:xfrm>
              <a:off x="5527515" y="5734761"/>
              <a:ext cx="2003585" cy="103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bwMode="auto">
            <a:xfrm>
              <a:off x="6067155" y="4758498"/>
              <a:ext cx="1400977" cy="868393"/>
            </a:xfrm>
            <a:prstGeom prst="roundRect">
              <a:avLst/>
            </a:prstGeom>
            <a:solidFill>
              <a:srgbClr val="EDCD27"/>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100" b="1" dirty="0">
                  <a:solidFill>
                    <a:srgbClr val="0D0D0D"/>
                  </a:solidFill>
                  <a:latin typeface="Calibri"/>
                  <a:cs typeface="Calibri"/>
                </a:rPr>
                <a:t>Deployment Plans &amp;</a:t>
              </a:r>
            </a:p>
            <a:p>
              <a:pPr algn="ctr">
                <a:defRPr/>
              </a:pPr>
              <a:r>
                <a:rPr lang="en-US" sz="1100" b="1" dirty="0">
                  <a:solidFill>
                    <a:srgbClr val="0D0D0D"/>
                  </a:solidFill>
                  <a:latin typeface="Calibri"/>
                  <a:cs typeface="Calibri"/>
                </a:rPr>
                <a:t>Configuration Options</a:t>
              </a:r>
            </a:p>
          </p:txBody>
        </p:sp>
        <p:sp>
          <p:nvSpPr>
            <p:cNvPr id="41" name="Rounded Rectangle 40"/>
            <p:cNvSpPr/>
            <p:nvPr/>
          </p:nvSpPr>
          <p:spPr bwMode="auto">
            <a:xfrm>
              <a:off x="3965690" y="5262426"/>
              <a:ext cx="1402594" cy="654549"/>
            </a:xfrm>
            <a:prstGeom prst="roundRect">
              <a:avLst/>
            </a:prstGeom>
            <a:solidFill>
              <a:srgbClr val="EDCD27"/>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100" b="1" dirty="0">
                  <a:solidFill>
                    <a:srgbClr val="0D0D0D"/>
                  </a:solidFill>
                  <a:latin typeface="Calibri"/>
                  <a:cs typeface="Calibri"/>
                </a:rPr>
                <a:t>Testing</a:t>
              </a:r>
            </a:p>
            <a:p>
              <a:pPr algn="ctr">
                <a:defRPr/>
              </a:pPr>
              <a:r>
                <a:rPr lang="en-US" sz="1100" b="1" dirty="0">
                  <a:solidFill>
                    <a:srgbClr val="0D0D0D"/>
                  </a:solidFill>
                  <a:latin typeface="Calibri"/>
                  <a:cs typeface="Calibri"/>
                </a:rPr>
                <a:t>&amp;</a:t>
              </a:r>
            </a:p>
            <a:p>
              <a:pPr algn="ctr">
                <a:defRPr/>
              </a:pPr>
              <a:r>
                <a:rPr lang="en-US" sz="1100" b="1" dirty="0">
                  <a:solidFill>
                    <a:srgbClr val="0D0D0D"/>
                  </a:solidFill>
                  <a:latin typeface="Calibri"/>
                  <a:cs typeface="Calibri"/>
                </a:rPr>
                <a:t>Monitoring</a:t>
              </a:r>
            </a:p>
          </p:txBody>
        </p:sp>
        <p:sp>
          <p:nvSpPr>
            <p:cNvPr id="111658" name="Rectangle 41"/>
            <p:cNvSpPr>
              <a:spLocks noChangeArrowheads="1"/>
            </p:cNvSpPr>
            <p:nvPr/>
          </p:nvSpPr>
          <p:spPr bwMode="auto">
            <a:xfrm>
              <a:off x="5876260" y="6119663"/>
              <a:ext cx="1218171" cy="30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solidFill>
                    <a:srgbClr val="0D0D0D"/>
                  </a:solidFill>
                  <a:latin typeface="Calibri" charset="0"/>
                  <a:cs typeface="Calibri" charset="0"/>
                </a:rPr>
                <a:t>Cloud resources</a:t>
              </a:r>
              <a:endParaRPr lang="en-GB" sz="1000">
                <a:latin typeface="Calibri" charset="0"/>
                <a:cs typeface="Calibri" charset="0"/>
              </a:endParaRPr>
            </a:p>
          </p:txBody>
        </p:sp>
        <p:pic>
          <p:nvPicPr>
            <p:cNvPr id="43" name="Picture 13" descr="encyclopedia"/>
            <p:cNvPicPr>
              <a:picLocks noChangeAspect="1" noChangeArrowheads="1"/>
            </p:cNvPicPr>
            <p:nvPr/>
          </p:nvPicPr>
          <p:blipFill>
            <a:blip r:embed="rId2"/>
            <a:srcRect/>
            <a:stretch>
              <a:fillRect/>
            </a:stretch>
          </p:blipFill>
          <p:spPr bwMode="auto">
            <a:xfrm>
              <a:off x="4274681" y="4267586"/>
              <a:ext cx="642250" cy="574589"/>
            </a:xfrm>
            <a:prstGeom prst="rect">
              <a:avLst/>
            </a:prstGeom>
            <a:noFill/>
            <a:ln w="9525">
              <a:noFill/>
              <a:miter lim="800000"/>
              <a:headEnd/>
              <a:tailEnd/>
            </a:ln>
            <a:effectLst>
              <a:outerShdw blurRad="50800" dist="38100" dir="2700000">
                <a:srgbClr val="000000">
                  <a:alpha val="43000"/>
                </a:srgbClr>
              </a:outerShdw>
            </a:effectLst>
          </p:spPr>
        </p:pic>
        <p:sp>
          <p:nvSpPr>
            <p:cNvPr id="111660" name="Rectangle 43"/>
            <p:cNvSpPr>
              <a:spLocks noChangeArrowheads="1"/>
            </p:cNvSpPr>
            <p:nvPr/>
          </p:nvSpPr>
          <p:spPr bwMode="auto">
            <a:xfrm>
              <a:off x="4933108" y="3891964"/>
              <a:ext cx="1286116" cy="6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solidFill>
                    <a:srgbClr val="0D0D0D"/>
                  </a:solidFill>
                  <a:latin typeface="Calibri" charset="0"/>
                  <a:cs typeface="Calibri" charset="0"/>
                </a:rPr>
                <a:t>Optimized </a:t>
              </a:r>
            </a:p>
            <a:p>
              <a:r>
                <a:rPr lang="en-US" sz="1000" b="1">
                  <a:solidFill>
                    <a:srgbClr val="0D0D0D"/>
                  </a:solidFill>
                  <a:latin typeface="Calibri" charset="0"/>
                  <a:cs typeface="Calibri" charset="0"/>
                </a:rPr>
                <a:t>Target </a:t>
              </a:r>
            </a:p>
            <a:p>
              <a:r>
                <a:rPr lang="en-US" sz="1000" b="1">
                  <a:solidFill>
                    <a:srgbClr val="0D0D0D"/>
                  </a:solidFill>
                  <a:latin typeface="Calibri" charset="0"/>
                  <a:cs typeface="Calibri" charset="0"/>
                </a:rPr>
                <a:t>Blueprint model</a:t>
              </a:r>
              <a:endParaRPr lang="en-GB" sz="1000">
                <a:latin typeface="Calibri" charset="0"/>
                <a:cs typeface="Calibri" charset="0"/>
              </a:endParaRPr>
            </a:p>
          </p:txBody>
        </p:sp>
        <p:cxnSp>
          <p:nvCxnSpPr>
            <p:cNvPr id="45" name="Elbow Connector 44"/>
            <p:cNvCxnSpPr>
              <a:stCxn id="43" idx="0"/>
              <a:endCxn id="7" idx="3"/>
            </p:cNvCxnSpPr>
            <p:nvPr/>
          </p:nvCxnSpPr>
          <p:spPr>
            <a:xfrm rot="5400000" flipH="1" flipV="1">
              <a:off x="3505545" y="3095627"/>
              <a:ext cx="2263030" cy="80888"/>
            </a:xfrm>
            <a:prstGeom prst="bentConnector3">
              <a:avLst>
                <a:gd name="adj1" fmla="val 50000"/>
              </a:avLst>
            </a:prstGeom>
            <a:ln w="1270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6" name="Shape 122"/>
            <p:cNvCxnSpPr/>
            <p:nvPr/>
          </p:nvCxnSpPr>
          <p:spPr>
            <a:xfrm rot="5400000">
              <a:off x="4403588" y="5031967"/>
              <a:ext cx="381201" cy="1617"/>
            </a:xfrm>
            <a:prstGeom prst="bentConnector3">
              <a:avLst>
                <a:gd name="adj1" fmla="val 50000"/>
              </a:avLst>
            </a:prstGeom>
            <a:ln w="12700" cap="flat" cmpd="sng" algn="ctr">
              <a:solidFill>
                <a:schemeClr val="accent1"/>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1663" name="Group 46"/>
            <p:cNvGrpSpPr>
              <a:grpSpLocks/>
            </p:cNvGrpSpPr>
            <p:nvPr/>
          </p:nvGrpSpPr>
          <p:grpSpPr bwMode="auto">
            <a:xfrm>
              <a:off x="343533" y="2098660"/>
              <a:ext cx="2074430" cy="524299"/>
              <a:chOff x="343533" y="2072457"/>
              <a:chExt cx="2074430" cy="524299"/>
            </a:xfrm>
          </p:grpSpPr>
          <p:cxnSp>
            <p:nvCxnSpPr>
              <p:cNvPr id="74" name="Straight Connector 73"/>
              <p:cNvCxnSpPr/>
              <p:nvPr/>
            </p:nvCxnSpPr>
            <p:spPr>
              <a:xfrm flipV="1">
                <a:off x="1933788" y="2344678"/>
                <a:ext cx="483709" cy="5578"/>
              </a:xfrm>
              <a:prstGeom prst="line">
                <a:avLst/>
              </a:prstGeom>
              <a:ln w="12700" cap="flat" cmpd="sng" algn="ctr">
                <a:solidFill>
                  <a:schemeClr val="tx2"/>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111691" name="Group 74"/>
              <p:cNvGrpSpPr>
                <a:grpSpLocks/>
              </p:cNvGrpSpPr>
              <p:nvPr/>
            </p:nvGrpSpPr>
            <p:grpSpPr bwMode="auto">
              <a:xfrm>
                <a:off x="343533" y="2072457"/>
                <a:ext cx="1748993" cy="524299"/>
                <a:chOff x="735963" y="3361901"/>
                <a:chExt cx="1748993" cy="524299"/>
              </a:xfrm>
            </p:grpSpPr>
            <p:sp>
              <p:nvSpPr>
                <p:cNvPr id="76" name="Hexagon 75"/>
                <p:cNvSpPr/>
                <p:nvPr/>
              </p:nvSpPr>
              <p:spPr bwMode="auto">
                <a:xfrm>
                  <a:off x="735963" y="3481642"/>
                  <a:ext cx="323551" cy="286365"/>
                </a:xfrm>
                <a:prstGeom prst="hexagon">
                  <a:avLst/>
                </a:prstGeom>
                <a:gradFill>
                  <a:gsLst>
                    <a:gs pos="4600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tr-TR" sz="1000" b="1" dirty="0">
                      <a:solidFill>
                        <a:srgbClr val="0D0D0D"/>
                      </a:solidFill>
                      <a:latin typeface="Calibri"/>
                      <a:cs typeface="Calibri"/>
                    </a:rPr>
                    <a:t>SP</a:t>
                  </a:r>
                </a:p>
              </p:txBody>
            </p:sp>
            <p:sp>
              <p:nvSpPr>
                <p:cNvPr id="77" name="Rounded Rectangle 76"/>
                <p:cNvSpPr/>
                <p:nvPr/>
              </p:nvSpPr>
              <p:spPr bwMode="auto">
                <a:xfrm>
                  <a:off x="1565873" y="3362633"/>
                  <a:ext cx="918886" cy="524383"/>
                </a:xfrm>
                <a:prstGeom prst="roundRect">
                  <a:avLst/>
                </a:prstGeom>
                <a:solidFill>
                  <a:srgbClr val="9DBC5E"/>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050" b="1" dirty="0">
                      <a:solidFill>
                        <a:srgbClr val="0D0D0D"/>
                      </a:solidFill>
                      <a:latin typeface="Calibri"/>
                      <a:cs typeface="Calibri"/>
                    </a:rPr>
                    <a:t>Blueprint Definition</a:t>
                  </a:r>
                </a:p>
                <a:p>
                  <a:pPr algn="ctr">
                    <a:defRPr/>
                  </a:pPr>
                  <a:r>
                    <a:rPr lang="en-US" sz="1050" b="1" dirty="0">
                      <a:solidFill>
                        <a:srgbClr val="0D0D0D"/>
                      </a:solidFill>
                      <a:latin typeface="Calibri"/>
                      <a:cs typeface="Calibri"/>
                    </a:rPr>
                    <a:t>Language</a:t>
                  </a:r>
                </a:p>
              </p:txBody>
            </p:sp>
            <p:cxnSp>
              <p:nvCxnSpPr>
                <p:cNvPr id="78" name="Straight Connector 77"/>
                <p:cNvCxnSpPr/>
                <p:nvPr/>
              </p:nvCxnSpPr>
              <p:spPr>
                <a:xfrm flipV="1">
                  <a:off x="1065985" y="3622965"/>
                  <a:ext cx="485327" cy="3719"/>
                </a:xfrm>
                <a:prstGeom prst="line">
                  <a:avLst/>
                </a:prstGeom>
                <a:ln w="12700" cap="flat" cmpd="sng" algn="ctr">
                  <a:solidFill>
                    <a:schemeClr val="tx2"/>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grpSp>
          <p:nvGrpSpPr>
            <p:cNvPr id="111664" name="Group 47"/>
            <p:cNvGrpSpPr>
              <a:grpSpLocks/>
            </p:cNvGrpSpPr>
            <p:nvPr/>
          </p:nvGrpSpPr>
          <p:grpSpPr bwMode="auto">
            <a:xfrm>
              <a:off x="343533" y="1180716"/>
              <a:ext cx="2074430" cy="524299"/>
              <a:chOff x="343533" y="1219200"/>
              <a:chExt cx="2074430" cy="524299"/>
            </a:xfrm>
          </p:grpSpPr>
          <p:cxnSp>
            <p:nvCxnSpPr>
              <p:cNvPr id="69" name="Straight Connector 68"/>
              <p:cNvCxnSpPr/>
              <p:nvPr/>
            </p:nvCxnSpPr>
            <p:spPr>
              <a:xfrm flipV="1">
                <a:off x="1933788" y="1479608"/>
                <a:ext cx="483709" cy="3719"/>
              </a:xfrm>
              <a:prstGeom prst="line">
                <a:avLst/>
              </a:prstGeom>
              <a:ln w="12700" cap="flat" cmpd="sng" algn="ctr">
                <a:solidFill>
                  <a:schemeClr val="tx2"/>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111686" name="Group 69"/>
              <p:cNvGrpSpPr>
                <a:grpSpLocks/>
              </p:cNvGrpSpPr>
              <p:nvPr/>
            </p:nvGrpSpPr>
            <p:grpSpPr bwMode="auto">
              <a:xfrm>
                <a:off x="343533" y="1219200"/>
                <a:ext cx="1748993" cy="524299"/>
                <a:chOff x="735963" y="3361901"/>
                <a:chExt cx="1748993" cy="524299"/>
              </a:xfrm>
            </p:grpSpPr>
            <p:sp>
              <p:nvSpPr>
                <p:cNvPr id="71" name="Hexagon 70"/>
                <p:cNvSpPr/>
                <p:nvPr/>
              </p:nvSpPr>
              <p:spPr bwMode="auto">
                <a:xfrm>
                  <a:off x="735963" y="3480986"/>
                  <a:ext cx="323551" cy="286365"/>
                </a:xfrm>
                <a:prstGeom prst="hexagon">
                  <a:avLst/>
                </a:prstGeom>
                <a:gradFill>
                  <a:gsLst>
                    <a:gs pos="4600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tr-TR" sz="1000" b="1" dirty="0">
                      <a:solidFill>
                        <a:srgbClr val="0D0D0D"/>
                      </a:solidFill>
                      <a:latin typeface="Calibri"/>
                      <a:cs typeface="Calibri"/>
                    </a:rPr>
                    <a:t>SP</a:t>
                  </a:r>
                </a:p>
              </p:txBody>
            </p:sp>
            <p:sp>
              <p:nvSpPr>
                <p:cNvPr id="72" name="Rounded Rectangle 71"/>
                <p:cNvSpPr/>
                <p:nvPr/>
              </p:nvSpPr>
              <p:spPr bwMode="auto">
                <a:xfrm>
                  <a:off x="1565873" y="3361977"/>
                  <a:ext cx="918886" cy="524383"/>
                </a:xfrm>
                <a:prstGeom prst="roundRect">
                  <a:avLst/>
                </a:prstGeom>
                <a:solidFill>
                  <a:srgbClr val="9DBC5E"/>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050" b="1" dirty="0">
                      <a:solidFill>
                        <a:srgbClr val="0D0D0D"/>
                      </a:solidFill>
                      <a:latin typeface="Calibri"/>
                      <a:cs typeface="Calibri"/>
                    </a:rPr>
                    <a:t>Blueprint Definition</a:t>
                  </a:r>
                </a:p>
                <a:p>
                  <a:pPr algn="ctr">
                    <a:defRPr/>
                  </a:pPr>
                  <a:r>
                    <a:rPr lang="en-US" sz="1050" b="1" dirty="0">
                      <a:solidFill>
                        <a:srgbClr val="0D0D0D"/>
                      </a:solidFill>
                      <a:latin typeface="Calibri"/>
                      <a:cs typeface="Calibri"/>
                    </a:rPr>
                    <a:t>Language</a:t>
                  </a:r>
                </a:p>
              </p:txBody>
            </p:sp>
            <p:cxnSp>
              <p:nvCxnSpPr>
                <p:cNvPr id="73" name="Straight Connector 72"/>
                <p:cNvCxnSpPr/>
                <p:nvPr/>
              </p:nvCxnSpPr>
              <p:spPr>
                <a:xfrm flipV="1">
                  <a:off x="1065985" y="3622309"/>
                  <a:ext cx="485327" cy="3719"/>
                </a:xfrm>
                <a:prstGeom prst="line">
                  <a:avLst/>
                </a:prstGeom>
                <a:ln w="12700" cap="flat" cmpd="sng" algn="ctr">
                  <a:solidFill>
                    <a:schemeClr val="tx2"/>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grpSp>
          <p:nvGrpSpPr>
            <p:cNvPr id="111665" name="Group 48"/>
            <p:cNvGrpSpPr>
              <a:grpSpLocks/>
            </p:cNvGrpSpPr>
            <p:nvPr/>
          </p:nvGrpSpPr>
          <p:grpSpPr bwMode="auto">
            <a:xfrm>
              <a:off x="343533" y="437563"/>
              <a:ext cx="2089513" cy="524299"/>
              <a:chOff x="343533" y="365943"/>
              <a:chExt cx="2089513" cy="524299"/>
            </a:xfrm>
          </p:grpSpPr>
          <p:cxnSp>
            <p:nvCxnSpPr>
              <p:cNvPr id="64" name="Straight Connector 63"/>
              <p:cNvCxnSpPr/>
              <p:nvPr/>
            </p:nvCxnSpPr>
            <p:spPr>
              <a:xfrm flipV="1">
                <a:off x="1949966" y="625699"/>
                <a:ext cx="483709" cy="3719"/>
              </a:xfrm>
              <a:prstGeom prst="line">
                <a:avLst/>
              </a:prstGeom>
              <a:ln w="12700" cap="flat" cmpd="sng" algn="ctr">
                <a:solidFill>
                  <a:schemeClr val="tx2"/>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111681" name="Group 64"/>
              <p:cNvGrpSpPr>
                <a:grpSpLocks/>
              </p:cNvGrpSpPr>
              <p:nvPr/>
            </p:nvGrpSpPr>
            <p:grpSpPr bwMode="auto">
              <a:xfrm>
                <a:off x="343533" y="365943"/>
                <a:ext cx="1748993" cy="524299"/>
                <a:chOff x="735963" y="3361901"/>
                <a:chExt cx="1748993" cy="524299"/>
              </a:xfrm>
            </p:grpSpPr>
            <p:sp>
              <p:nvSpPr>
                <p:cNvPr id="66" name="Hexagon 65"/>
                <p:cNvSpPr/>
                <p:nvPr/>
              </p:nvSpPr>
              <p:spPr bwMode="auto">
                <a:xfrm>
                  <a:off x="735963" y="3480334"/>
                  <a:ext cx="323551" cy="286365"/>
                </a:xfrm>
                <a:prstGeom prst="hexagon">
                  <a:avLst/>
                </a:prstGeom>
                <a:gradFill>
                  <a:gsLst>
                    <a:gs pos="4600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tr-TR" sz="1000" b="1" dirty="0">
                      <a:solidFill>
                        <a:srgbClr val="0D0D0D"/>
                      </a:solidFill>
                      <a:latin typeface="Calibri"/>
                      <a:cs typeface="Calibri"/>
                    </a:rPr>
                    <a:t>SP</a:t>
                  </a:r>
                </a:p>
              </p:txBody>
            </p:sp>
            <p:sp>
              <p:nvSpPr>
                <p:cNvPr id="67" name="Rounded Rectangle 66"/>
                <p:cNvSpPr/>
                <p:nvPr/>
              </p:nvSpPr>
              <p:spPr bwMode="auto">
                <a:xfrm>
                  <a:off x="1565873" y="3361325"/>
                  <a:ext cx="918886" cy="524383"/>
                </a:xfrm>
                <a:prstGeom prst="roundRect">
                  <a:avLst/>
                </a:prstGeom>
                <a:solidFill>
                  <a:srgbClr val="9DBC5E"/>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2700" tIns="12700" rIns="12700" bIns="12700" anchor="ctr"/>
                <a:lstStyle/>
                <a:p>
                  <a:pPr algn="ctr">
                    <a:defRPr/>
                  </a:pPr>
                  <a:r>
                    <a:rPr lang="en-US" sz="1050" b="1" dirty="0">
                      <a:solidFill>
                        <a:srgbClr val="0D0D0D"/>
                      </a:solidFill>
                      <a:latin typeface="Calibri"/>
                      <a:cs typeface="Calibri"/>
                    </a:rPr>
                    <a:t>Blueprint Definition</a:t>
                  </a:r>
                </a:p>
                <a:p>
                  <a:pPr algn="ctr">
                    <a:defRPr/>
                  </a:pPr>
                  <a:r>
                    <a:rPr lang="en-US" sz="1050" b="1" dirty="0">
                      <a:solidFill>
                        <a:srgbClr val="0D0D0D"/>
                      </a:solidFill>
                      <a:latin typeface="Calibri"/>
                      <a:cs typeface="Calibri"/>
                    </a:rPr>
                    <a:t>Language</a:t>
                  </a:r>
                </a:p>
              </p:txBody>
            </p:sp>
            <p:cxnSp>
              <p:nvCxnSpPr>
                <p:cNvPr id="68" name="Straight Connector 67"/>
                <p:cNvCxnSpPr/>
                <p:nvPr/>
              </p:nvCxnSpPr>
              <p:spPr>
                <a:xfrm flipV="1">
                  <a:off x="1065985" y="3621657"/>
                  <a:ext cx="485327" cy="3719"/>
                </a:xfrm>
                <a:prstGeom prst="line">
                  <a:avLst/>
                </a:prstGeom>
                <a:ln w="12700" cap="flat" cmpd="sng" algn="ctr">
                  <a:solidFill>
                    <a:schemeClr val="tx2"/>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grpSp>
          <p:nvGrpSpPr>
            <p:cNvPr id="111666" name="Group 49"/>
            <p:cNvGrpSpPr>
              <a:grpSpLocks/>
            </p:cNvGrpSpPr>
            <p:nvPr/>
          </p:nvGrpSpPr>
          <p:grpSpPr bwMode="auto">
            <a:xfrm>
              <a:off x="1467718" y="1872089"/>
              <a:ext cx="272182" cy="47217"/>
              <a:chOff x="1095934" y="2834322"/>
              <a:chExt cx="272182" cy="47217"/>
            </a:xfrm>
          </p:grpSpPr>
          <p:sp>
            <p:nvSpPr>
              <p:cNvPr id="61" name="Connector 60"/>
              <p:cNvSpPr/>
              <p:nvPr/>
            </p:nvSpPr>
            <p:spPr>
              <a:xfrm>
                <a:off x="1096090" y="2834765"/>
                <a:ext cx="45297" cy="4648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sp>
            <p:nvSpPr>
              <p:cNvPr id="62" name="Connector 61"/>
              <p:cNvSpPr/>
              <p:nvPr/>
            </p:nvSpPr>
            <p:spPr>
              <a:xfrm>
                <a:off x="1322576" y="2834765"/>
                <a:ext cx="45297" cy="4648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sp>
            <p:nvSpPr>
              <p:cNvPr id="63" name="Connector 62"/>
              <p:cNvSpPr/>
              <p:nvPr/>
            </p:nvSpPr>
            <p:spPr>
              <a:xfrm>
                <a:off x="1209333" y="2834765"/>
                <a:ext cx="45297" cy="46487"/>
              </a:xfrm>
              <a:prstGeom prst="flowChartConnector">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a:latin typeface="Calibri"/>
                  <a:cs typeface="Calibri"/>
                </a:endParaRPr>
              </a:p>
            </p:txBody>
          </p:sp>
        </p:grpSp>
        <p:cxnSp>
          <p:nvCxnSpPr>
            <p:cNvPr id="51" name="Straight Connector 50"/>
            <p:cNvCxnSpPr>
              <a:stCxn id="26" idx="3"/>
              <a:endCxn id="32" idx="2"/>
            </p:cNvCxnSpPr>
            <p:nvPr/>
          </p:nvCxnSpPr>
          <p:spPr>
            <a:xfrm flipV="1">
              <a:off x="7426071" y="3025431"/>
              <a:ext cx="378555" cy="9297"/>
            </a:xfrm>
            <a:prstGeom prst="line">
              <a:avLst/>
            </a:prstGeom>
            <a:ln w="9525" cap="flat" cmpd="sng" algn="ctr">
              <a:solidFill>
                <a:srgbClr val="800000"/>
              </a:solidFill>
              <a:prstDash val="dash"/>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494016" y="483474"/>
              <a:ext cx="378555" cy="7438"/>
            </a:xfrm>
            <a:prstGeom prst="line">
              <a:avLst/>
            </a:prstGeom>
            <a:ln w="9525" cap="flat" cmpd="sng" algn="ctr">
              <a:solidFill>
                <a:srgbClr val="800000"/>
              </a:solidFill>
              <a:prstDash val="dash"/>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494016" y="825624"/>
              <a:ext cx="378555" cy="9298"/>
            </a:xfrm>
            <a:prstGeom prst="line">
              <a:avLst/>
            </a:prstGeom>
            <a:ln w="9525" cap="flat" cmpd="sng" algn="ctr">
              <a:solidFill>
                <a:srgbClr val="800000"/>
              </a:solidFill>
              <a:prstDash val="dash"/>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4" name="Hexagon 53"/>
            <p:cNvSpPr/>
            <p:nvPr/>
          </p:nvSpPr>
          <p:spPr bwMode="auto">
            <a:xfrm>
              <a:off x="3604930" y="3917998"/>
              <a:ext cx="342964" cy="254753"/>
            </a:xfrm>
            <a:prstGeom prst="hexagon">
              <a:avLst/>
            </a:prstGeom>
            <a:gradFill>
              <a:gsLst>
                <a:gs pos="53000">
                  <a:schemeClr val="accent6">
                    <a:lumMod val="75000"/>
                  </a:schemeClr>
                </a:gs>
                <a:gs pos="100000">
                  <a:schemeClr val="accent6">
                    <a:lumMod val="60000"/>
                    <a:lumOff val="40000"/>
                  </a:schemeClr>
                </a:gs>
              </a:gsLst>
            </a:gradFill>
            <a:ln>
              <a:solidFill>
                <a:schemeClr val="accent6">
                  <a:lumMod val="75000"/>
                </a:schemeClr>
              </a:solidFill>
            </a:ln>
          </p:spPr>
          <p:style>
            <a:lnRef idx="1">
              <a:schemeClr val="accent3"/>
            </a:lnRef>
            <a:fillRef idx="3">
              <a:schemeClr val="accent3"/>
            </a:fillRef>
            <a:effectRef idx="2">
              <a:schemeClr val="accent3"/>
            </a:effectRef>
            <a:fontRef idx="minor">
              <a:schemeClr val="lt1"/>
            </a:fontRef>
          </p:style>
          <p:txBody>
            <a:bodyPr lIns="0" tIns="0" rIns="0" bIns="0" anchor="ctr"/>
            <a:lstStyle/>
            <a:p>
              <a:pPr algn="ctr">
                <a:defRPr/>
              </a:pPr>
              <a:r>
                <a:rPr lang="tr-TR" sz="800" b="1" dirty="0">
                  <a:latin typeface="Calibri"/>
                  <a:cs typeface="Calibri"/>
                </a:rPr>
                <a:t>User</a:t>
              </a:r>
            </a:p>
          </p:txBody>
        </p:sp>
        <p:cxnSp>
          <p:nvCxnSpPr>
            <p:cNvPr id="55" name="Elbow Connector 54"/>
            <p:cNvCxnSpPr/>
            <p:nvPr/>
          </p:nvCxnSpPr>
          <p:spPr>
            <a:xfrm rot="10800000">
              <a:off x="3947894" y="4094651"/>
              <a:ext cx="456207" cy="444425"/>
            </a:xfrm>
            <a:prstGeom prst="bentConnector3">
              <a:avLst>
                <a:gd name="adj1" fmla="val 50000"/>
              </a:avLst>
            </a:prstGeom>
            <a:ln w="9525" cap="flat" cmpd="sng" algn="ctr">
              <a:solidFill>
                <a:srgbClr val="8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838566" y="76241"/>
              <a:ext cx="8229527" cy="4496306"/>
            </a:xfrm>
            <a:prstGeom prst="roundRect">
              <a:avLst>
                <a:gd name="adj" fmla="val 7111"/>
              </a:avLst>
            </a:prstGeom>
            <a:noFill/>
            <a:ln w="9525" cap="flat" cmpd="sng" algn="ctr">
              <a:solidFill>
                <a:schemeClr val="tx1"/>
              </a:solidFill>
              <a:prstDash val="dashDot"/>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a:latin typeface="Calibri"/>
                <a:cs typeface="Calibri"/>
              </a:endParaRPr>
            </a:p>
          </p:txBody>
        </p:sp>
        <p:sp>
          <p:nvSpPr>
            <p:cNvPr id="111673" name="TextBox 56"/>
            <p:cNvSpPr txBox="1">
              <a:spLocks noChangeArrowheads="1"/>
            </p:cNvSpPr>
            <p:nvPr/>
          </p:nvSpPr>
          <p:spPr bwMode="auto">
            <a:xfrm>
              <a:off x="990600" y="3886200"/>
              <a:ext cx="593322" cy="30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latin typeface="Calibri" charset="0"/>
                  <a:cs typeface="Calibri" charset="0"/>
                </a:rPr>
                <a:t>Design</a:t>
              </a:r>
            </a:p>
          </p:txBody>
        </p:sp>
        <p:sp>
          <p:nvSpPr>
            <p:cNvPr id="58" name="Rounded Rectangle 57"/>
            <p:cNvSpPr/>
            <p:nvPr/>
          </p:nvSpPr>
          <p:spPr>
            <a:xfrm>
              <a:off x="5258277" y="197109"/>
              <a:ext cx="3683632" cy="2088235"/>
            </a:xfrm>
            <a:prstGeom prst="roundRect">
              <a:avLst>
                <a:gd name="adj" fmla="val 7111"/>
              </a:avLst>
            </a:prstGeom>
            <a:noFill/>
            <a:ln w="9525" cap="flat" cmpd="sng" algn="ctr">
              <a:solidFill>
                <a:schemeClr val="tx1"/>
              </a:solidFill>
              <a:prstDash val="dashDot"/>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a:latin typeface="Calibri"/>
                <a:cs typeface="Calibri"/>
              </a:endParaRPr>
            </a:p>
          </p:txBody>
        </p:sp>
        <p:sp>
          <p:nvSpPr>
            <p:cNvPr id="111675" name="TextBox 58"/>
            <p:cNvSpPr txBox="1">
              <a:spLocks noChangeArrowheads="1"/>
            </p:cNvSpPr>
            <p:nvPr/>
          </p:nvSpPr>
          <p:spPr bwMode="auto">
            <a:xfrm>
              <a:off x="2092526" y="4954194"/>
              <a:ext cx="580572" cy="30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a:latin typeface="Calibri" charset="0"/>
                  <a:cs typeface="Calibri" charset="0"/>
                </a:rPr>
                <a:t>Design</a:t>
              </a:r>
            </a:p>
          </p:txBody>
        </p:sp>
        <p:sp>
          <p:nvSpPr>
            <p:cNvPr id="111676" name="TextBox 59"/>
            <p:cNvSpPr txBox="1">
              <a:spLocks noChangeArrowheads="1"/>
            </p:cNvSpPr>
            <p:nvPr/>
          </p:nvSpPr>
          <p:spPr bwMode="auto">
            <a:xfrm>
              <a:off x="8001000" y="990601"/>
              <a:ext cx="737078" cy="30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latin typeface="Calibri" charset="0"/>
                  <a:cs typeface="Calibri" charset="0"/>
                </a:rPr>
                <a:t>Selection</a:t>
              </a:r>
            </a:p>
          </p:txBody>
        </p:sp>
      </p:grpSp>
      <p:sp>
        <p:nvSpPr>
          <p:cNvPr id="11161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07C743D-8D70-A845-9A56-5925176AE199}" type="slidenum">
              <a:rPr lang="en-GB"/>
              <a:pPr/>
              <a:t>27</a:t>
            </a:fld>
            <a:endParaRPr lang="en-GB"/>
          </a:p>
        </p:txBody>
      </p:sp>
      <p:sp>
        <p:nvSpPr>
          <p:cNvPr id="94"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0" y="0"/>
            <a:ext cx="9102725" cy="798513"/>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ＭＳ Ｐゴシック" charset="0"/>
              </a:rPr>
              <a:t>SERVICE COMPOSITION: </a:t>
            </a:r>
            <a:r>
              <a:rPr lang="en-GB" sz="2800" dirty="0" smtClean="0">
                <a:effectLst>
                  <a:outerShdw blurRad="38100" dist="38100" dir="2700000" algn="tl">
                    <a:srgbClr val="DDDDDD"/>
                  </a:outerShdw>
                </a:effectLst>
                <a:latin typeface="+mj-lt"/>
                <a:ea typeface="ＭＳ Ｐゴシック" charset="0"/>
                <a:cs typeface="ＭＳ Ｐゴシック" charset="0"/>
              </a:rPr>
              <a:t/>
            </a:r>
            <a:br>
              <a:rPr lang="en-GB" sz="2800" dirty="0" smtClean="0">
                <a:effectLst>
                  <a:outerShdw blurRad="38100" dist="38100" dir="2700000" algn="tl">
                    <a:srgbClr val="DDDDDD"/>
                  </a:outerShdw>
                </a:effectLst>
                <a:latin typeface="+mj-lt"/>
                <a:ea typeface="ＭＳ Ｐゴシック" charset="0"/>
                <a:cs typeface="ＭＳ Ｐゴシック" charset="0"/>
              </a:rPr>
            </a:br>
            <a:r>
              <a:rPr lang="en-GB" sz="2800" dirty="0" smtClean="0">
                <a:effectLst>
                  <a:outerShdw blurRad="38100" dist="38100" dir="2700000" algn="tl">
                    <a:srgbClr val="DDDDDD"/>
                  </a:outerShdw>
                </a:effectLst>
                <a:latin typeface="+mj-lt"/>
                <a:ea typeface="ＭＳ Ｐゴシック" charset="0"/>
                <a:cs typeface="ＭＳ Ｐゴシック" charset="0"/>
              </a:rPr>
              <a:t>State </a:t>
            </a:r>
            <a:r>
              <a:rPr lang="en-GB" sz="2800" dirty="0">
                <a:effectLst>
                  <a:outerShdw blurRad="38100" dist="38100" dir="2700000" algn="tl">
                    <a:srgbClr val="DDDDDD"/>
                  </a:outerShdw>
                </a:effectLst>
                <a:latin typeface="+mj-lt"/>
                <a:ea typeface="ＭＳ Ｐゴシック" charset="0"/>
                <a:cs typeface="ＭＳ Ｐゴシック" charset="0"/>
              </a:rPr>
              <a:t>of the Art</a:t>
            </a:r>
          </a:p>
        </p:txBody>
      </p:sp>
      <p:sp>
        <p:nvSpPr>
          <p:cNvPr id="72709" name="Rectangle 3"/>
          <p:cNvSpPr>
            <a:spLocks noGrp="1" noChangeArrowheads="1"/>
          </p:cNvSpPr>
          <p:nvPr>
            <p:ph idx="1"/>
          </p:nvPr>
        </p:nvSpPr>
        <p:spPr>
          <a:xfrm>
            <a:off x="152400" y="939800"/>
            <a:ext cx="8839200" cy="5511800"/>
          </a:xfrm>
        </p:spPr>
        <p:txBody>
          <a:bodyPr/>
          <a:lstStyle/>
          <a:p>
            <a:pPr eaLnBrk="1" hangingPunct="1">
              <a:lnSpc>
                <a:spcPct val="90000"/>
              </a:lnSpc>
              <a:defRPr/>
            </a:pPr>
            <a:r>
              <a:rPr lang="en-GB" dirty="0">
                <a:solidFill>
                  <a:srgbClr val="000090"/>
                </a:solidFill>
                <a:effectLst>
                  <a:outerShdw blurRad="38100" dist="38100" dir="2700000" algn="tl">
                    <a:srgbClr val="DDDDDD"/>
                  </a:outerShdw>
                </a:effectLst>
                <a:latin typeface="Calibri"/>
                <a:ea typeface="ＭＳ Ｐゴシック" charset="0"/>
                <a:cs typeface="Calibri"/>
              </a:rPr>
              <a:t>R</a:t>
            </a:r>
            <a:r>
              <a:rPr lang="en-GB" dirty="0" smtClean="0">
                <a:solidFill>
                  <a:srgbClr val="000090"/>
                </a:solidFill>
                <a:effectLst>
                  <a:outerShdw blurRad="38100" dist="38100" dir="2700000" algn="tl">
                    <a:srgbClr val="DDDDDD"/>
                  </a:outerShdw>
                </a:effectLst>
                <a:latin typeface="Calibri"/>
                <a:ea typeface="ＭＳ Ｐゴシック" charset="0"/>
                <a:cs typeface="Calibri"/>
              </a:rPr>
              <a:t>esearch activities </a:t>
            </a:r>
            <a:r>
              <a:rPr lang="en-GB" dirty="0">
                <a:solidFill>
                  <a:srgbClr val="000090"/>
                </a:solidFill>
                <a:effectLst>
                  <a:outerShdw blurRad="38100" dist="38100" dir="2700000" algn="tl">
                    <a:srgbClr val="DDDDDD"/>
                  </a:outerShdw>
                </a:effectLst>
                <a:latin typeface="Calibri"/>
                <a:ea typeface="ＭＳ Ｐゴシック" charset="0"/>
                <a:cs typeface="Calibri"/>
              </a:rPr>
              <a:t>have mainly concentrated on:</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dynamic compositions</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modularizing/parameterizing compositions</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analysis of Business Process Protocols  </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providing context aware services to enable compositions </a:t>
            </a:r>
          </a:p>
          <a:p>
            <a:pPr lvl="1" eaLnBrk="1" hangingPunct="1">
              <a:lnSpc>
                <a:spcPct val="90000"/>
              </a:lnSpc>
              <a:defRPr/>
            </a:pPr>
            <a:r>
              <a:rPr lang="en-GB" dirty="0" smtClean="0">
                <a:solidFill>
                  <a:srgbClr val="FF0000"/>
                </a:solidFill>
                <a:effectLst>
                  <a:outerShdw blurRad="38100" dist="38100" dir="2700000" algn="tl">
                    <a:srgbClr val="DDDDDD"/>
                  </a:outerShdw>
                </a:effectLst>
                <a:latin typeface="Calibri"/>
                <a:ea typeface="ＭＳ Ｐゴシック" charset="0"/>
                <a:cs typeface="Calibri"/>
              </a:rPr>
              <a:t>AI </a:t>
            </a:r>
            <a:r>
              <a:rPr lang="en-GB" dirty="0">
                <a:solidFill>
                  <a:srgbClr val="FF0000"/>
                </a:solidFill>
                <a:effectLst>
                  <a:outerShdw blurRad="38100" dist="38100" dir="2700000" algn="tl">
                    <a:srgbClr val="DDDDDD"/>
                  </a:outerShdw>
                </a:effectLst>
                <a:latin typeface="Calibri"/>
                <a:ea typeface="ＭＳ Ｐゴシック" charset="0"/>
                <a:cs typeface="Calibri"/>
              </a:rPr>
              <a:t>planning techniques to automate the retrieval and composition of Web services</a:t>
            </a:r>
            <a:r>
              <a:rPr lang="en-GB" dirty="0" smtClean="0">
                <a:solidFill>
                  <a:srgbClr val="FF0000"/>
                </a:solidFill>
                <a:effectLst>
                  <a:outerShdw blurRad="38100" dist="38100" dir="2700000" algn="tl">
                    <a:srgbClr val="DDDDDD"/>
                  </a:outerShdw>
                </a:effectLst>
                <a:latin typeface="Calibri"/>
                <a:ea typeface="ＭＳ Ｐゴシック" charset="0"/>
                <a:cs typeface="Calibri"/>
              </a:rPr>
              <a:t>.</a:t>
            </a:r>
          </a:p>
          <a:p>
            <a:pPr lvl="1" eaLnBrk="1" hangingPunct="1">
              <a:lnSpc>
                <a:spcPct val="90000"/>
              </a:lnSpc>
              <a:defRPr/>
            </a:pPr>
            <a:endParaRPr lang="en-GB" dirty="0">
              <a:solidFill>
                <a:srgbClr val="FF0000"/>
              </a:solidFill>
              <a:effectLst>
                <a:outerShdw blurRad="38100" dist="38100" dir="2700000" algn="tl">
                  <a:srgbClr val="DDDDDD"/>
                </a:outerShdw>
              </a:effectLst>
              <a:latin typeface="Calibri"/>
              <a:ea typeface="ＭＳ Ｐゴシック" charset="0"/>
              <a:cs typeface="Calibri"/>
            </a:endParaRPr>
          </a:p>
          <a:p>
            <a:pPr eaLnBrk="1" hangingPunct="1">
              <a:lnSpc>
                <a:spcPct val="90000"/>
              </a:lnSpc>
              <a:defRPr/>
            </a:pPr>
            <a:r>
              <a:rPr lang="en-GB" dirty="0">
                <a:effectLst>
                  <a:outerShdw blurRad="38100" dist="38100" dir="2700000" algn="tl">
                    <a:srgbClr val="DDDDDD"/>
                  </a:outerShdw>
                </a:effectLst>
                <a:latin typeface="Calibri"/>
                <a:ea typeface="ＭＳ Ｐゴシック" charset="0"/>
                <a:cs typeface="Calibri"/>
              </a:rPr>
              <a:t> </a:t>
            </a:r>
            <a:r>
              <a:rPr lang="en-GB" sz="2400" dirty="0">
                <a:solidFill>
                  <a:srgbClr val="000090"/>
                </a:solidFill>
                <a:effectLst>
                  <a:outerShdw blurRad="38100" dist="38100" dir="2700000" algn="tl">
                    <a:srgbClr val="DDDDDD"/>
                  </a:outerShdw>
                </a:effectLst>
                <a:latin typeface="Calibri"/>
                <a:ea typeface="ＭＳ Ｐゴシック" charset="0"/>
                <a:cs typeface="Calibri"/>
              </a:rPr>
              <a:t>Lack of support for the evolution, adaptation &amp; versioning of business processes. </a:t>
            </a:r>
            <a:endParaRPr lang="en-GB" sz="2400" dirty="0" smtClean="0">
              <a:solidFill>
                <a:srgbClr val="000090"/>
              </a:solidFill>
              <a:effectLst>
                <a:outerShdw blurRad="38100" dist="38100" dir="2700000" algn="tl">
                  <a:srgbClr val="DDDDDD"/>
                </a:outerShdw>
              </a:effectLst>
              <a:latin typeface="Calibri"/>
              <a:ea typeface="ＭＳ Ｐゴシック" charset="0"/>
              <a:cs typeface="Calibri"/>
            </a:endParaRPr>
          </a:p>
          <a:p>
            <a:pPr eaLnBrk="1" hangingPunct="1">
              <a:lnSpc>
                <a:spcPct val="90000"/>
              </a:lnSpc>
              <a:defRPr/>
            </a:pPr>
            <a:endParaRPr lang="en-GB" sz="2400" dirty="0">
              <a:solidFill>
                <a:srgbClr val="000090"/>
              </a:solidFill>
              <a:effectLst>
                <a:outerShdw blurRad="38100" dist="38100" dir="2700000" algn="tl">
                  <a:srgbClr val="DDDDDD"/>
                </a:outerShdw>
              </a:effectLst>
              <a:latin typeface="Calibri"/>
              <a:ea typeface="ＭＳ Ｐゴシック" charset="0"/>
              <a:cs typeface="Calibri"/>
            </a:endParaRPr>
          </a:p>
          <a:p>
            <a:pPr eaLnBrk="1" hangingPunct="1">
              <a:lnSpc>
                <a:spcPct val="90000"/>
              </a:lnSpc>
              <a:defRPr/>
            </a:pPr>
            <a:r>
              <a:rPr lang="en-GB" sz="2400" dirty="0" smtClean="0">
                <a:solidFill>
                  <a:srgbClr val="000090"/>
                </a:solidFill>
                <a:effectLst>
                  <a:outerShdw blurRad="38100" dist="38100" dir="2700000" algn="tl">
                    <a:srgbClr val="DDDDDD"/>
                  </a:outerShdw>
                </a:effectLst>
                <a:latin typeface="Calibri"/>
                <a:ea typeface="ＭＳ Ｐゴシック" charset="0"/>
                <a:cs typeface="Calibri"/>
              </a:rPr>
              <a:t>Lack of associating vital constraints - at the app. level - with business process that may trigger business transactions.</a:t>
            </a:r>
            <a:endParaRPr lang="en-GB" sz="2400" dirty="0">
              <a:solidFill>
                <a:srgbClr val="000090"/>
              </a:solidFill>
              <a:effectLst>
                <a:outerShdw blurRad="38100" dist="38100" dir="2700000" algn="tl">
                  <a:srgbClr val="DDDDDD"/>
                </a:outerShdw>
              </a:effectLst>
              <a:latin typeface="Calibri"/>
              <a:ea typeface="ＭＳ Ｐゴシック" charset="0"/>
              <a:cs typeface="Calibri"/>
            </a:endParaRPr>
          </a:p>
        </p:txBody>
      </p:sp>
      <p:sp>
        <p:nvSpPr>
          <p:cNvPr id="1126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D19A547-911E-F749-95F0-1E7F397F8AC2}" type="slidenum">
              <a:rPr lang="en-GB"/>
              <a:pPr/>
              <a:t>28</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496" y="-99392"/>
            <a:ext cx="9102725" cy="936104"/>
          </a:xfrm>
        </p:spPr>
        <p:txBody>
          <a:bodyPr/>
          <a:lstStyle/>
          <a:p>
            <a:pPr algn="ctr">
              <a:defRPr/>
            </a:pPr>
            <a:r>
              <a:rPr lang="en-GB" sz="2800" dirty="0">
                <a:effectLst>
                  <a:outerShdw blurRad="38100" dist="38100" dir="2700000" algn="tl">
                    <a:srgbClr val="DDDDDD"/>
                  </a:outerShdw>
                </a:effectLst>
                <a:latin typeface="+mj-lt"/>
                <a:ea typeface="ＭＳ Ｐゴシック" charset="0"/>
                <a:cs typeface="ＭＳ Ｐゴシック" charset="0"/>
              </a:rPr>
              <a:t>SERVICE COMPOSITION:       </a:t>
            </a:r>
            <a:br>
              <a:rPr lang="en-GB" sz="2800" dirty="0">
                <a:effectLst>
                  <a:outerShdw blurRad="38100" dist="38100" dir="2700000" algn="tl">
                    <a:srgbClr val="DDDDDD"/>
                  </a:outerShdw>
                </a:effectLst>
                <a:latin typeface="+mj-lt"/>
                <a:ea typeface="ＭＳ Ｐゴシック" charset="0"/>
                <a:cs typeface="ＭＳ Ｐゴシック" charset="0"/>
              </a:rPr>
            </a:br>
            <a:r>
              <a:rPr lang="en-GB" sz="2800" dirty="0">
                <a:effectLst>
                  <a:outerShdw blurRad="38100" dist="38100" dir="2700000" algn="tl">
                    <a:srgbClr val="DDDDDD"/>
                  </a:outerShdw>
                </a:effectLst>
                <a:latin typeface="+mj-lt"/>
                <a:ea typeface="ＭＳ Ｐゴシック" charset="0"/>
                <a:cs typeface="ＭＳ Ｐゴシック" charset="0"/>
              </a:rPr>
              <a:t>Some Typical Research Challenges</a:t>
            </a:r>
            <a:endParaRPr lang="en-US" sz="2800" dirty="0">
              <a:effectLst>
                <a:outerShdw blurRad="38100" dist="38100" dir="2700000" algn="tl">
                  <a:srgbClr val="DDDDDD"/>
                </a:outerShdw>
              </a:effectLst>
              <a:latin typeface="+mj-lt"/>
              <a:ea typeface="ＭＳ Ｐゴシック" charset="0"/>
              <a:cs typeface="ＭＳ Ｐゴシック" charset="0"/>
            </a:endParaRPr>
          </a:p>
        </p:txBody>
      </p:sp>
      <p:sp>
        <p:nvSpPr>
          <p:cNvPr id="74757" name="Rectangle 3"/>
          <p:cNvSpPr>
            <a:spLocks noGrp="1" noChangeArrowheads="1"/>
          </p:cNvSpPr>
          <p:nvPr>
            <p:ph idx="1"/>
          </p:nvPr>
        </p:nvSpPr>
        <p:spPr>
          <a:xfrm>
            <a:off x="35496" y="692696"/>
            <a:ext cx="9042400" cy="5976664"/>
          </a:xfrm>
        </p:spPr>
        <p:txBody>
          <a:bodyPr/>
          <a:lstStyle/>
          <a:p>
            <a:pPr eaLnBrk="1" hangingPunct="1">
              <a:lnSpc>
                <a:spcPct val="90000"/>
              </a:lnSpc>
              <a:defRPr/>
            </a:pPr>
            <a:r>
              <a:rPr lang="en-GB" sz="2400" dirty="0" err="1">
                <a:effectLst>
                  <a:outerShdw blurRad="38100" dist="38100" dir="2700000" algn="tl">
                    <a:srgbClr val="DDDDDD"/>
                  </a:outerShdw>
                </a:effectLst>
                <a:latin typeface="Calibri"/>
                <a:ea typeface="ＭＳ Ｐゴシック" charset="0"/>
                <a:cs typeface="Calibri"/>
              </a:rPr>
              <a:t>Composability</a:t>
            </a:r>
            <a:r>
              <a:rPr lang="en-GB" sz="2400" dirty="0">
                <a:effectLst>
                  <a:outerShdw blurRad="38100" dist="38100" dir="2700000" algn="tl">
                    <a:srgbClr val="DDDDDD"/>
                  </a:outerShdw>
                </a:effectLst>
                <a:latin typeface="Calibri"/>
                <a:ea typeface="ＭＳ Ｐゴシック" charset="0"/>
                <a:cs typeface="Calibri"/>
              </a:rPr>
              <a:t> analysis for </a:t>
            </a:r>
            <a:r>
              <a:rPr lang="en-GB" sz="2400" dirty="0" err="1">
                <a:effectLst>
                  <a:outerShdw blurRad="38100" dist="38100" dir="2700000" algn="tl">
                    <a:srgbClr val="DDDDDD"/>
                  </a:outerShdw>
                </a:effectLst>
                <a:latin typeface="Calibri"/>
                <a:ea typeface="ＭＳ Ｐゴシック" charset="0"/>
                <a:cs typeface="Calibri"/>
              </a:rPr>
              <a:t>replaceability</a:t>
            </a:r>
            <a:r>
              <a:rPr lang="en-GB" sz="2400" dirty="0">
                <a:effectLst>
                  <a:outerShdw blurRad="38100" dist="38100" dir="2700000" algn="tl">
                    <a:srgbClr val="DDDDDD"/>
                  </a:outerShdw>
                </a:effectLst>
                <a:latin typeface="Calibri"/>
                <a:ea typeface="ＭＳ Ｐゴシック" charset="0"/>
                <a:cs typeface="Calibri"/>
              </a:rPr>
              <a:t>, compatibility, and conformance for dynamic and adaptive processes.</a:t>
            </a:r>
          </a:p>
          <a:p>
            <a:pPr eaLnBrk="1" hangingPunct="1">
              <a:lnSpc>
                <a:spcPct val="90000"/>
              </a:lnSpc>
              <a:defRPr/>
            </a:pPr>
            <a:r>
              <a:rPr lang="en-GB" sz="2400" dirty="0">
                <a:effectLst>
                  <a:outerShdw blurRad="38100" dist="38100" dir="2700000" algn="tl">
                    <a:srgbClr val="DDDDDD"/>
                  </a:outerShdw>
                </a:effectLst>
                <a:latin typeface="Calibri"/>
                <a:ea typeface="ＭＳ Ｐゴシック" charset="0"/>
                <a:cs typeface="Calibri"/>
              </a:rPr>
              <a:t>Adaptive and emergent service compositions, e.g., via the use of declarative service request languages</a:t>
            </a:r>
            <a:r>
              <a:rPr lang="en-GB" sz="2400" dirty="0" smtClean="0">
                <a:effectLst>
                  <a:outerShdw blurRad="38100" dist="38100" dir="2700000" algn="tl">
                    <a:srgbClr val="DDDDDD"/>
                  </a:outerShdw>
                </a:effectLst>
                <a:latin typeface="Calibri"/>
                <a:ea typeface="ＭＳ Ｐゴシック" charset="0"/>
                <a:cs typeface="Calibri"/>
              </a:rPr>
              <a:t>.</a:t>
            </a:r>
          </a:p>
          <a:p>
            <a:pPr eaLnBrk="1" hangingPunct="1">
              <a:lnSpc>
                <a:spcPct val="90000"/>
              </a:lnSpc>
              <a:defRPr/>
            </a:pPr>
            <a:r>
              <a:rPr lang="en-GB" sz="2400" dirty="0" err="1">
                <a:effectLst>
                  <a:outerShdw blurRad="38100" dist="38100" dir="2700000" algn="tl">
                    <a:srgbClr val="DDDDDD"/>
                  </a:outerShdw>
                </a:effectLst>
                <a:latin typeface="Calibri"/>
                <a:ea typeface="ＭＳ Ｐゴシック" charset="0"/>
                <a:cs typeface="Calibri"/>
              </a:rPr>
              <a:t>QoS</a:t>
            </a:r>
            <a:r>
              <a:rPr lang="en-GB" sz="2400" dirty="0">
                <a:effectLst>
                  <a:outerShdw blurRad="38100" dist="38100" dir="2700000" algn="tl">
                    <a:srgbClr val="DDDDDD"/>
                  </a:outerShdw>
                </a:effectLst>
                <a:latin typeface="Calibri"/>
                <a:ea typeface="ＭＳ Ｐゴシック" charset="0"/>
                <a:cs typeface="Calibri"/>
              </a:rPr>
              <a:t>-aware service compositions that understand &amp; respect each other’s policies, performance levels, security </a:t>
            </a:r>
            <a:r>
              <a:rPr lang="en-GB" sz="2400" dirty="0" err="1">
                <a:effectLst>
                  <a:outerShdw blurRad="38100" dist="38100" dir="2700000" algn="tl">
                    <a:srgbClr val="DDDDDD"/>
                  </a:outerShdw>
                </a:effectLst>
                <a:latin typeface="Calibri"/>
                <a:ea typeface="ＭＳ Ｐゴシック" charset="0"/>
                <a:cs typeface="Calibri"/>
              </a:rPr>
              <a:t>reqs</a:t>
            </a:r>
            <a:r>
              <a:rPr lang="en-GB" sz="2400" dirty="0">
                <a:effectLst>
                  <a:outerShdw blurRad="38100" dist="38100" dir="2700000" algn="tl">
                    <a:srgbClr val="DDDDDD"/>
                  </a:outerShdw>
                </a:effectLst>
                <a:latin typeface="Calibri"/>
                <a:ea typeface="ＭＳ Ｐゴシック" charset="0"/>
                <a:cs typeface="Calibri"/>
              </a:rPr>
              <a:t>, </a:t>
            </a:r>
            <a:r>
              <a:rPr lang="en-GB" sz="2400" dirty="0" smtClean="0">
                <a:effectLst>
                  <a:outerShdw blurRad="38100" dist="38100" dir="2700000" algn="tl">
                    <a:srgbClr val="DDDDDD"/>
                  </a:outerShdw>
                </a:effectLst>
                <a:latin typeface="Calibri"/>
                <a:ea typeface="ＭＳ Ｐゴシック" charset="0"/>
                <a:cs typeface="Calibri"/>
              </a:rPr>
              <a:t>&amp; SLA stipulations</a:t>
            </a:r>
            <a:endParaRPr lang="en-GB" sz="2400" dirty="0">
              <a:effectLst>
                <a:outerShdw blurRad="38100" dist="38100" dir="2700000" algn="tl">
                  <a:srgbClr val="DDDDDD"/>
                </a:outerShdw>
              </a:effectLst>
              <a:latin typeface="Calibri"/>
              <a:ea typeface="ＭＳ Ｐゴシック" charset="0"/>
              <a:cs typeface="Calibri"/>
            </a:endParaRPr>
          </a:p>
          <a:p>
            <a:pPr eaLnBrk="1" hangingPunct="1">
              <a:lnSpc>
                <a:spcPct val="90000"/>
              </a:lnSpc>
              <a:defRPr/>
            </a:pPr>
            <a:r>
              <a:rPr lang="en-GB" sz="2400" dirty="0">
                <a:effectLst>
                  <a:outerShdw blurRad="38100" dist="38100" dir="2700000" algn="tl">
                    <a:srgbClr val="DDDDDD"/>
                  </a:outerShdw>
                </a:effectLst>
                <a:latin typeface="Calibri"/>
                <a:ea typeface="ＭＳ Ｐゴシック" charset="0"/>
                <a:cs typeface="Calibri"/>
              </a:rPr>
              <a:t>Autonomic composition of services:</a:t>
            </a:r>
          </a:p>
          <a:p>
            <a:pPr lvl="1" eaLnBrk="1" hangingPunct="1">
              <a:lnSpc>
                <a:spcPct val="90000"/>
              </a:lnSpc>
              <a:defRPr/>
            </a:pPr>
            <a:r>
              <a:rPr lang="en-GB" sz="2000" dirty="0">
                <a:solidFill>
                  <a:srgbClr val="0000FF"/>
                </a:solidFill>
                <a:effectLst>
                  <a:outerShdw blurRad="38100" dist="38100" dir="2700000" algn="tl">
                    <a:srgbClr val="DDDDDD"/>
                  </a:outerShdw>
                </a:effectLst>
                <a:latin typeface="Calibri"/>
                <a:ea typeface="ＭＳ Ｐゴシック" charset="0"/>
                <a:cs typeface="Calibri"/>
              </a:rPr>
              <a:t>Self-configuring compositions </a:t>
            </a:r>
            <a:r>
              <a:rPr lang="en-GB" sz="2000" dirty="0">
                <a:effectLst>
                  <a:outerShdw blurRad="38100" dist="38100" dir="2700000" algn="tl">
                    <a:srgbClr val="DDDDDD"/>
                  </a:outerShdw>
                </a:effectLst>
                <a:latin typeface="Calibri"/>
                <a:ea typeface="ＭＳ Ｐゴシック" charset="0"/>
                <a:cs typeface="Calibri"/>
              </a:rPr>
              <a:t>e.g., composite services capable of automatically discovering new partners to interact </a:t>
            </a:r>
            <a:r>
              <a:rPr lang="en-GB" sz="2000" dirty="0" smtClean="0">
                <a:effectLst>
                  <a:outerShdw blurRad="38100" dist="38100" dir="2700000" algn="tl">
                    <a:srgbClr val="DDDDDD"/>
                  </a:outerShdw>
                </a:effectLst>
                <a:latin typeface="Calibri"/>
                <a:ea typeface="ＭＳ Ｐゴシック" charset="0"/>
                <a:cs typeface="Calibri"/>
              </a:rPr>
              <a:t>with or can choose </a:t>
            </a:r>
            <a:r>
              <a:rPr lang="en-GB" sz="2000" dirty="0">
                <a:effectLst>
                  <a:outerShdw blurRad="38100" dist="38100" dir="2700000" algn="tl">
                    <a:srgbClr val="DDDDDD"/>
                  </a:outerShdw>
                </a:effectLst>
                <a:latin typeface="Calibri"/>
                <a:ea typeface="ＭＳ Ｐゴシック" charset="0"/>
                <a:cs typeface="Calibri"/>
              </a:rPr>
              <a:t>among different options </a:t>
            </a:r>
            <a:r>
              <a:rPr lang="en-GB" sz="2000" dirty="0" smtClean="0">
                <a:effectLst>
                  <a:outerShdw blurRad="38100" dist="38100" dir="2700000" algn="tl">
                    <a:srgbClr val="DDDDDD"/>
                  </a:outerShdw>
                </a:effectLst>
                <a:latin typeface="Calibri"/>
                <a:ea typeface="ＭＳ Ｐゴシック" charset="0"/>
                <a:cs typeface="Calibri"/>
              </a:rPr>
              <a:t>available. </a:t>
            </a:r>
            <a:endParaRPr lang="en-GB" sz="2000" dirty="0">
              <a:effectLst>
                <a:outerShdw blurRad="38100" dist="38100" dir="2700000" algn="tl">
                  <a:srgbClr val="DDDDDD"/>
                </a:outerShdw>
              </a:effectLst>
              <a:latin typeface="Calibri"/>
              <a:ea typeface="ＭＳ Ｐゴシック" charset="0"/>
              <a:cs typeface="Calibri"/>
            </a:endParaRPr>
          </a:p>
          <a:p>
            <a:pPr lvl="1" eaLnBrk="1" hangingPunct="1">
              <a:lnSpc>
                <a:spcPct val="90000"/>
              </a:lnSpc>
              <a:defRPr/>
            </a:pPr>
            <a:r>
              <a:rPr lang="en-GB" sz="2000" dirty="0">
                <a:solidFill>
                  <a:srgbClr val="0000FF"/>
                </a:solidFill>
                <a:effectLst>
                  <a:outerShdw blurRad="38100" dist="38100" dir="2700000" algn="tl">
                    <a:srgbClr val="DDDDDD"/>
                  </a:outerShdw>
                </a:effectLst>
                <a:latin typeface="Calibri"/>
                <a:ea typeface="ＭＳ Ｐゴシック" charset="0"/>
                <a:cs typeface="Calibri"/>
              </a:rPr>
              <a:t>Self-optimizing service compositions </a:t>
            </a:r>
            <a:r>
              <a:rPr lang="en-GB" sz="2000" dirty="0">
                <a:effectLst>
                  <a:outerShdw blurRad="38100" dist="38100" dir="2700000" algn="tl">
                    <a:srgbClr val="DDDDDD"/>
                  </a:outerShdw>
                </a:effectLst>
                <a:latin typeface="Calibri"/>
                <a:ea typeface="ＭＳ Ｐゴシック" charset="0"/>
                <a:cs typeface="Calibri"/>
              </a:rPr>
              <a:t>that automatically select the best possible partners and options to maximize benefits and reduce costs. </a:t>
            </a:r>
          </a:p>
          <a:p>
            <a:pPr lvl="1" eaLnBrk="1" hangingPunct="1">
              <a:lnSpc>
                <a:spcPct val="90000"/>
              </a:lnSpc>
              <a:defRPr/>
            </a:pPr>
            <a:r>
              <a:rPr lang="en-GB" sz="2000" dirty="0">
                <a:solidFill>
                  <a:srgbClr val="0000FF"/>
                </a:solidFill>
                <a:effectLst>
                  <a:outerShdw blurRad="38100" dist="38100" dir="2700000" algn="tl">
                    <a:srgbClr val="DDDDDD"/>
                  </a:outerShdw>
                </a:effectLst>
                <a:latin typeface="Calibri"/>
                <a:ea typeface="ＭＳ Ｐゴシック" charset="0"/>
                <a:cs typeface="Calibri"/>
              </a:rPr>
              <a:t>Self-healing compositions </a:t>
            </a:r>
            <a:r>
              <a:rPr lang="en-GB" sz="2000" dirty="0">
                <a:effectLst>
                  <a:outerShdw blurRad="38100" dist="38100" dir="2700000" algn="tl">
                    <a:srgbClr val="DDDDDD"/>
                  </a:outerShdw>
                </a:effectLst>
                <a:latin typeface="Calibri"/>
                <a:ea typeface="ＭＳ Ｐゴシック" charset="0"/>
                <a:cs typeface="Calibri"/>
              </a:rPr>
              <a:t>that automatically detect that some business composition requirements are no longer satisfied by the implementation &amp; react to requirement violations. </a:t>
            </a:r>
          </a:p>
          <a:p>
            <a:pPr lvl="1" eaLnBrk="1" hangingPunct="1">
              <a:lnSpc>
                <a:spcPct val="90000"/>
              </a:lnSpc>
              <a:defRPr/>
            </a:pPr>
            <a:r>
              <a:rPr lang="en-GB" sz="2000" dirty="0">
                <a:solidFill>
                  <a:srgbClr val="0000FF"/>
                </a:solidFill>
                <a:effectLst>
                  <a:outerShdw blurRad="38100" dist="38100" dir="2700000" algn="tl">
                    <a:srgbClr val="DDDDDD"/>
                  </a:outerShdw>
                </a:effectLst>
                <a:latin typeface="Calibri"/>
                <a:ea typeface="ＭＳ Ｐゴシック" charset="0"/>
                <a:cs typeface="Calibri"/>
              </a:rPr>
              <a:t>Self-adapting service compositions </a:t>
            </a:r>
            <a:r>
              <a:rPr lang="en-GB" sz="2000" dirty="0">
                <a:effectLst>
                  <a:outerShdw blurRad="38100" dist="38100" dir="2700000" algn="tl">
                    <a:srgbClr val="DDDDDD"/>
                  </a:outerShdw>
                </a:effectLst>
                <a:latin typeface="Calibri"/>
                <a:ea typeface="ＭＳ Ｐゴシック" charset="0"/>
                <a:cs typeface="Calibri"/>
              </a:rPr>
              <a:t>that function in spite of changes in behaviours of external composite </a:t>
            </a:r>
            <a:r>
              <a:rPr lang="en-GB" sz="2000" dirty="0" smtClean="0">
                <a:effectLst>
                  <a:outerShdw blurRad="38100" dist="38100" dir="2700000" algn="tl">
                    <a:srgbClr val="DDDDDD"/>
                  </a:outerShdw>
                </a:effectLst>
                <a:latin typeface="Calibri"/>
                <a:ea typeface="ＭＳ Ｐゴシック" charset="0"/>
                <a:cs typeface="Calibri"/>
              </a:rPr>
              <a:t>services for adapting services to subsequent evolutions.</a:t>
            </a:r>
            <a:endParaRPr lang="en-GB" sz="2000" dirty="0">
              <a:effectLst>
                <a:outerShdw blurRad="38100" dist="38100" dir="2700000" algn="tl">
                  <a:srgbClr val="DDDDDD"/>
                </a:outerShdw>
              </a:effectLst>
              <a:latin typeface="Calibri"/>
              <a:ea typeface="ＭＳ Ｐゴシック" charset="0"/>
              <a:cs typeface="Calibri"/>
            </a:endParaRPr>
          </a:p>
        </p:txBody>
      </p:sp>
      <p:sp>
        <p:nvSpPr>
          <p:cNvPr id="11469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54D105F8-278F-DE4F-945D-79FECB4B847D}" type="slidenum">
              <a:rPr lang="en-GB"/>
              <a:pPr/>
              <a:t>29</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a:xfrm>
            <a:off x="1219200" y="190500"/>
            <a:ext cx="7772400" cy="457200"/>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ＭＳ Ｐゴシック" charset="0"/>
              </a:rPr>
              <a:t>TALK OBJECTIVES</a:t>
            </a:r>
          </a:p>
        </p:txBody>
      </p:sp>
      <p:sp>
        <p:nvSpPr>
          <p:cNvPr id="29701" name="Rectangle 3"/>
          <p:cNvSpPr>
            <a:spLocks noGrp="1" noChangeArrowheads="1"/>
          </p:cNvSpPr>
          <p:nvPr>
            <p:ph idx="1"/>
          </p:nvPr>
        </p:nvSpPr>
        <p:spPr>
          <a:xfrm>
            <a:off x="288925" y="1236663"/>
            <a:ext cx="8721725" cy="5316537"/>
          </a:xfrm>
        </p:spPr>
        <p:txBody>
          <a:bodyPr/>
          <a:lstStyle/>
          <a:p>
            <a:pPr eaLnBrk="1" hangingPunct="1">
              <a:defRPr/>
            </a:pPr>
            <a:r>
              <a:rPr lang="en-GB" sz="3200" dirty="0">
                <a:effectLst>
                  <a:outerShdw blurRad="38100" dist="38100" dir="2700000" algn="tl">
                    <a:srgbClr val="DDDDDD"/>
                  </a:outerShdw>
                </a:effectLst>
                <a:latin typeface="Calibri"/>
                <a:ea typeface="ＭＳ Ｐゴシック" charset="0"/>
                <a:cs typeface="Calibri"/>
              </a:rPr>
              <a:t>Overall Objective</a:t>
            </a:r>
            <a:r>
              <a:rPr lang="en-GB" sz="3200" dirty="0" smtClean="0">
                <a:effectLst>
                  <a:outerShdw blurRad="38100" dist="38100" dir="2700000" algn="tl">
                    <a:srgbClr val="DDDDDD"/>
                  </a:outerShdw>
                </a:effectLst>
                <a:latin typeface="Calibri"/>
                <a:ea typeface="ＭＳ Ｐゴシック" charset="0"/>
                <a:cs typeface="Calibri"/>
              </a:rPr>
              <a:t>:</a:t>
            </a:r>
            <a:endParaRPr lang="en-GB" sz="3200" dirty="0">
              <a:effectLst>
                <a:outerShdw blurRad="38100" dist="38100" dir="2700000" algn="tl">
                  <a:srgbClr val="DDDDDD"/>
                </a:outerShdw>
              </a:effectLst>
              <a:latin typeface="Calibri"/>
              <a:ea typeface="ＭＳ Ｐゴシック" charset="0"/>
              <a:cs typeface="Calibri"/>
            </a:endParaRPr>
          </a:p>
          <a:p>
            <a:pPr lvl="1" eaLnBrk="1" hangingPunct="1">
              <a:buSzPct val="85000"/>
              <a:buFont typeface="Wingdings" charset="2"/>
              <a:buChar char="Ø"/>
              <a:defRPr/>
            </a:pPr>
            <a:r>
              <a:rPr lang="en-GB" sz="2800" dirty="0">
                <a:effectLst>
                  <a:outerShdw blurRad="38100" dist="38100" dir="2700000" algn="tl">
                    <a:srgbClr val="DDDDDD"/>
                  </a:outerShdw>
                </a:effectLst>
                <a:latin typeface="Calibri"/>
                <a:ea typeface="ＭＳ Ｐゴシック" charset="0"/>
                <a:cs typeface="Calibri"/>
              </a:rPr>
              <a:t>Understand the forces behind </a:t>
            </a:r>
            <a:r>
              <a:rPr lang="en-GB" sz="2800" dirty="0" smtClean="0">
                <a:effectLst>
                  <a:outerShdw blurRad="38100" dist="38100" dir="2700000" algn="tl">
                    <a:srgbClr val="DDDDDD"/>
                  </a:outerShdw>
                </a:effectLst>
                <a:latin typeface="Calibri"/>
                <a:ea typeface="ＭＳ Ｐゴシック" charset="0"/>
                <a:cs typeface="Calibri"/>
              </a:rPr>
              <a:t>Service </a:t>
            </a:r>
            <a:r>
              <a:rPr lang="en-GB" sz="2800" dirty="0">
                <a:effectLst>
                  <a:outerShdw blurRad="38100" dist="38100" dir="2700000" algn="tl">
                    <a:srgbClr val="DDDDDD"/>
                  </a:outerShdw>
                </a:effectLst>
                <a:latin typeface="Calibri"/>
                <a:ea typeface="ＭＳ Ｐゴシック" charset="0"/>
                <a:cs typeface="Calibri"/>
              </a:rPr>
              <a:t>Oriented Computing</a:t>
            </a:r>
          </a:p>
          <a:p>
            <a:pPr lvl="1" eaLnBrk="1" hangingPunct="1">
              <a:buSzPct val="85000"/>
              <a:buFont typeface="Wingdings" charset="2"/>
              <a:buChar char="Ø"/>
              <a:defRPr/>
            </a:pPr>
            <a:r>
              <a:rPr lang="en-GB" sz="2800" dirty="0">
                <a:effectLst>
                  <a:outerShdw blurRad="38100" dist="38100" dir="2700000" algn="tl">
                    <a:srgbClr val="DDDDDD"/>
                  </a:outerShdw>
                </a:effectLst>
                <a:latin typeface="Calibri"/>
                <a:ea typeface="ＭＳ Ｐゴシック" charset="0"/>
                <a:cs typeface="Calibri"/>
              </a:rPr>
              <a:t>Understand the nexus between SOA, BPM &amp; the Cloud</a:t>
            </a:r>
          </a:p>
          <a:p>
            <a:pPr lvl="1" eaLnBrk="1" hangingPunct="1">
              <a:buSzPct val="85000"/>
              <a:buFont typeface="Wingdings" charset="2"/>
              <a:buChar char="Ø"/>
              <a:defRPr/>
            </a:pPr>
            <a:r>
              <a:rPr lang="en-GB" sz="2800" dirty="0">
                <a:effectLst>
                  <a:outerShdw blurRad="38100" dist="38100" dir="2700000" algn="tl">
                    <a:srgbClr val="DDDDDD"/>
                  </a:outerShdw>
                </a:effectLst>
                <a:latin typeface="Calibri"/>
                <a:ea typeface="ＭＳ Ｐゴシック" charset="0"/>
                <a:cs typeface="Calibri"/>
              </a:rPr>
              <a:t>Present a Service Oriented Computing Research Roadmap   </a:t>
            </a:r>
          </a:p>
          <a:p>
            <a:pPr lvl="1" eaLnBrk="1" hangingPunct="1">
              <a:buSzPct val="85000"/>
              <a:buFont typeface="Wingdings" charset="2"/>
              <a:buChar char="Ø"/>
              <a:defRPr/>
            </a:pPr>
            <a:r>
              <a:rPr lang="en-GB" sz="2800" dirty="0">
                <a:effectLst>
                  <a:outerShdw blurRad="38100" dist="38100" dir="2700000" algn="tl">
                    <a:srgbClr val="DDDDDD"/>
                  </a:outerShdw>
                </a:effectLst>
                <a:latin typeface="Calibri"/>
                <a:ea typeface="ＭＳ Ｐゴシック" charset="0"/>
                <a:cs typeface="Calibri"/>
              </a:rPr>
              <a:t>Place on-going research activities and projects in the broader context of this roadmap</a:t>
            </a:r>
            <a:r>
              <a:rPr lang="en-GB" sz="2800" dirty="0" smtClean="0">
                <a:effectLst>
                  <a:outerShdw blurRad="38100" dist="38100" dir="2700000" algn="tl">
                    <a:srgbClr val="DDDDDD"/>
                  </a:outerShdw>
                </a:effectLst>
                <a:latin typeface="Calibri"/>
                <a:ea typeface="ＭＳ Ｐゴシック" charset="0"/>
                <a:cs typeface="Calibri"/>
              </a:rPr>
              <a:t>.</a:t>
            </a:r>
            <a:endParaRPr lang="en-GB" dirty="0">
              <a:effectLst>
                <a:outerShdw blurRad="38100" dist="38100" dir="2700000" algn="tl">
                  <a:srgbClr val="DDDDDD"/>
                </a:outerShdw>
              </a:effectLst>
              <a:latin typeface="Calibri"/>
              <a:ea typeface="ＭＳ Ｐゴシック" charset="0"/>
              <a:cs typeface="Calibri"/>
            </a:endParaRPr>
          </a:p>
          <a:p>
            <a:pPr eaLnBrk="1" hangingPunct="1">
              <a:lnSpc>
                <a:spcPct val="80000"/>
              </a:lnSpc>
              <a:defRPr/>
            </a:pPr>
            <a:r>
              <a:rPr lang="en-GB" sz="3200" dirty="0" smtClean="0">
                <a:solidFill>
                  <a:srgbClr val="FF1B1E"/>
                </a:solidFill>
                <a:effectLst>
                  <a:outerShdw blurRad="38100" dist="38100" dir="2700000" algn="tl">
                    <a:srgbClr val="DDDDDD"/>
                  </a:outerShdw>
                </a:effectLst>
                <a:latin typeface="Calibri"/>
                <a:ea typeface="ＭＳ Ｐゴシック" charset="0"/>
                <a:cs typeface="Calibri"/>
              </a:rPr>
              <a:t>Basic </a:t>
            </a:r>
            <a:r>
              <a:rPr lang="en-GB" sz="3200" dirty="0">
                <a:solidFill>
                  <a:srgbClr val="FF1B1E"/>
                </a:solidFill>
                <a:effectLst>
                  <a:outerShdw blurRad="38100" dist="38100" dir="2700000" algn="tl">
                    <a:srgbClr val="DDDDDD"/>
                  </a:outerShdw>
                </a:effectLst>
                <a:latin typeface="Calibri"/>
                <a:ea typeface="ＭＳ Ｐゴシック" charset="0"/>
                <a:cs typeface="Calibri"/>
              </a:rPr>
              <a:t>understanding of Web services, standards &amp; SOA is assumed.</a:t>
            </a:r>
            <a:endParaRPr lang="en-GB" sz="2000" dirty="0">
              <a:solidFill>
                <a:srgbClr val="FF1B1E"/>
              </a:solidFill>
              <a:effectLst>
                <a:outerShdw blurRad="38100" dist="38100" dir="2700000" algn="tl">
                  <a:srgbClr val="DDDDDD"/>
                </a:outerShdw>
              </a:effectLst>
              <a:latin typeface="Calibri"/>
              <a:ea typeface="ＭＳ Ｐゴシック" charset="0"/>
              <a:cs typeface="Calibri"/>
            </a:endParaRPr>
          </a:p>
        </p:txBody>
      </p:sp>
      <p:sp>
        <p:nvSpPr>
          <p:cNvPr id="7373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14C0C03-15DD-1A41-B3F5-9945FC7F71CB}" type="slidenum">
              <a:rPr lang="en-GB"/>
              <a:pPr/>
              <a:t>3</a:t>
            </a:fld>
            <a:endParaRPr lang="en-GB"/>
          </a:p>
        </p:txBody>
      </p:sp>
      <p:sp>
        <p:nvSpPr>
          <p:cNvPr id="11"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02"/>
          <p:cNvSpPr>
            <a:spLocks noGrp="1"/>
          </p:cNvSpPr>
          <p:nvPr>
            <p:ph type="title"/>
          </p:nvPr>
        </p:nvSpPr>
        <p:spPr/>
        <p:txBody>
          <a:bodyPr/>
          <a:lstStyle/>
          <a:p>
            <a:pPr algn="ctr">
              <a:defRPr/>
            </a:pPr>
            <a:r>
              <a:rPr lang="en-GB" sz="2800" dirty="0">
                <a:effectLst>
                  <a:outerShdw blurRad="38100" dist="38100" dir="2700000" algn="tl">
                    <a:srgbClr val="DDDDDD"/>
                  </a:outerShdw>
                </a:effectLst>
                <a:latin typeface="Calibri"/>
                <a:ea typeface="ＭＳ Ｐゴシック" charset="0"/>
                <a:cs typeface="Calibri"/>
              </a:rPr>
              <a:t>End-to-end Processes in Agile Service Networks  </a:t>
            </a:r>
          </a:p>
        </p:txBody>
      </p:sp>
      <p:sp>
        <p:nvSpPr>
          <p:cNvPr id="116738" name="AutoShape 3"/>
          <p:cNvSpPr>
            <a:spLocks noChangeArrowheads="1"/>
          </p:cNvSpPr>
          <p:nvPr/>
        </p:nvSpPr>
        <p:spPr bwMode="auto">
          <a:xfrm>
            <a:off x="233363" y="2701925"/>
            <a:ext cx="8407400" cy="2720975"/>
          </a:xfrm>
          <a:prstGeom prst="cloudCallout">
            <a:avLst>
              <a:gd name="adj1" fmla="val -8722"/>
              <a:gd name="adj2" fmla="val -34773"/>
            </a:avLst>
          </a:pr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b" anchorCtr="1"/>
          <a:lstStyle/>
          <a:p>
            <a:pPr marL="266700" indent="-266700">
              <a:buClr>
                <a:schemeClr val="tx2"/>
              </a:buClr>
              <a:buSzPct val="120000"/>
              <a:buFont typeface="Wingdings" charset="0"/>
              <a:buNone/>
            </a:pPr>
            <a:endParaRPr lang="en-US" sz="1800">
              <a:solidFill>
                <a:srgbClr val="010000"/>
              </a:solidFill>
              <a:latin typeface="Calibri" charset="0"/>
              <a:cs typeface="Calibri" charset="0"/>
            </a:endParaRPr>
          </a:p>
        </p:txBody>
      </p:sp>
      <p:sp>
        <p:nvSpPr>
          <p:cNvPr id="116739" name="Rectangle 4"/>
          <p:cNvSpPr>
            <a:spLocks noChangeArrowheads="1"/>
          </p:cNvSpPr>
          <p:nvPr/>
        </p:nvSpPr>
        <p:spPr bwMode="auto">
          <a:xfrm>
            <a:off x="4424363" y="4138613"/>
            <a:ext cx="1828800" cy="622300"/>
          </a:xfrm>
          <a:prstGeom prst="rect">
            <a:avLst/>
          </a:prstGeom>
          <a:solidFill>
            <a:srgbClr val="FF9999"/>
          </a:solidFill>
          <a:ln w="9525">
            <a:solidFill>
              <a:schemeClr val="tx1"/>
            </a:solidFill>
            <a:miter lim="800000"/>
            <a:headEnd/>
            <a:tailEnd/>
          </a:ln>
        </p:spPr>
        <p:txBody>
          <a:bodyPr lIns="0" tIns="0" rIns="0" bIns="0" anchor="b" anchorCtr="1"/>
          <a:lstStyle/>
          <a:p>
            <a:r>
              <a:rPr lang="en-GB" sz="1200">
                <a:solidFill>
                  <a:srgbClr val="010000"/>
                </a:solidFill>
                <a:latin typeface="Calibri" charset="0"/>
                <a:cs typeface="Calibri" charset="0"/>
              </a:rPr>
              <a:t>Service Container</a:t>
            </a:r>
          </a:p>
        </p:txBody>
      </p:sp>
      <p:sp>
        <p:nvSpPr>
          <p:cNvPr id="116740" name="Rectangle 7"/>
          <p:cNvSpPr>
            <a:spLocks noChangeArrowheads="1"/>
          </p:cNvSpPr>
          <p:nvPr/>
        </p:nvSpPr>
        <p:spPr bwMode="auto">
          <a:xfrm>
            <a:off x="258763" y="2192338"/>
            <a:ext cx="1244600" cy="539750"/>
          </a:xfrm>
          <a:prstGeom prst="rect">
            <a:avLst/>
          </a:prstGeom>
          <a:solidFill>
            <a:srgbClr val="CCCCFF"/>
          </a:solidFill>
          <a:ln w="9525">
            <a:solidFill>
              <a:schemeClr val="tx1"/>
            </a:solidFill>
            <a:miter lim="800000"/>
            <a:headEnd/>
            <a:tailEnd/>
          </a:ln>
        </p:spPr>
        <p:txBody>
          <a:bodyPr lIns="0" tIns="0" rIns="0" bIns="0" anchorCtr="1"/>
          <a:lstStyle/>
          <a:p>
            <a:pPr marL="266700" indent="-266700">
              <a:buClr>
                <a:schemeClr val="tx2"/>
              </a:buClr>
              <a:buSzPct val="120000"/>
              <a:buFont typeface="Wingdings" charset="0"/>
              <a:buNone/>
            </a:pPr>
            <a:r>
              <a:rPr lang="en-GB" sz="1200">
                <a:solidFill>
                  <a:srgbClr val="010000"/>
                </a:solidFill>
                <a:latin typeface="Calibri" charset="0"/>
                <a:cs typeface="Calibri" charset="0"/>
              </a:rPr>
              <a:t>Client</a:t>
            </a:r>
          </a:p>
        </p:txBody>
      </p:sp>
      <p:sp>
        <p:nvSpPr>
          <p:cNvPr id="116741" name="Rectangle 8"/>
          <p:cNvSpPr>
            <a:spLocks noChangeArrowheads="1"/>
          </p:cNvSpPr>
          <p:nvPr/>
        </p:nvSpPr>
        <p:spPr bwMode="auto">
          <a:xfrm>
            <a:off x="385763" y="2417763"/>
            <a:ext cx="444500" cy="266700"/>
          </a:xfrm>
          <a:prstGeom prst="rect">
            <a:avLst/>
          </a:prstGeom>
          <a:solidFill>
            <a:srgbClr val="FFCC66"/>
          </a:solidFill>
          <a:ln w="9525">
            <a:solidFill>
              <a:schemeClr val="tx1"/>
            </a:solidFill>
            <a:miter lim="800000"/>
            <a:headEnd/>
            <a:tailEnd/>
          </a:ln>
        </p:spPr>
        <p:txBody>
          <a:bodyPr wrap="none" anchor="ctr"/>
          <a:lstStyle/>
          <a:p>
            <a:r>
              <a:rPr lang="en-GB" sz="1000">
                <a:solidFill>
                  <a:srgbClr val="010000"/>
                </a:solidFill>
                <a:latin typeface="Calibri" charset="0"/>
                <a:cs typeface="Calibri" charset="0"/>
              </a:rPr>
              <a:t>Int</a:t>
            </a:r>
            <a:r>
              <a:rPr lang="en-GB" sz="900">
                <a:solidFill>
                  <a:srgbClr val="010000"/>
                </a:solidFill>
                <a:latin typeface="Calibri" charset="0"/>
                <a:cs typeface="Calibri" charset="0"/>
              </a:rPr>
              <a:t>erface</a:t>
            </a:r>
            <a:endParaRPr lang="en-GB" sz="1000">
              <a:solidFill>
                <a:srgbClr val="010000"/>
              </a:solidFill>
              <a:latin typeface="Calibri" charset="0"/>
              <a:cs typeface="Calibri" charset="0"/>
            </a:endParaRPr>
          </a:p>
        </p:txBody>
      </p:sp>
      <p:sp>
        <p:nvSpPr>
          <p:cNvPr id="116742" name="Oval 9"/>
          <p:cNvSpPr>
            <a:spLocks noChangeArrowheads="1"/>
          </p:cNvSpPr>
          <p:nvPr/>
        </p:nvSpPr>
        <p:spPr bwMode="auto">
          <a:xfrm>
            <a:off x="45704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 name="AutoShape 10"/>
          <p:cNvSpPr>
            <a:spLocks noChangeArrowheads="1"/>
          </p:cNvSpPr>
          <p:nvPr/>
        </p:nvSpPr>
        <p:spPr bwMode="auto">
          <a:xfrm>
            <a:off x="1693863" y="3005138"/>
            <a:ext cx="4991100" cy="1003300"/>
          </a:xfrm>
          <a:prstGeom prst="roundRect">
            <a:avLst>
              <a:gd name="adj" fmla="val 16667"/>
            </a:avLst>
          </a:prstGeom>
          <a:solidFill>
            <a:srgbClr val="FFBFF9"/>
          </a:solidFill>
          <a:ln w="9525">
            <a:solidFill>
              <a:schemeClr val="tx1"/>
            </a:solidFill>
            <a:round/>
            <a:headEnd/>
            <a:tailEnd/>
          </a:ln>
        </p:spPr>
        <p:txBody>
          <a:bodyPr lIns="0" tIns="0" rIns="0" bIns="0" anchor="b" anchorCtr="1"/>
          <a:lstStyle/>
          <a:p>
            <a:pPr marL="266700" indent="-266700">
              <a:buClr>
                <a:schemeClr val="tx2"/>
              </a:buClr>
              <a:buSzPct val="120000"/>
              <a:buFont typeface="Wingdings" charset="0"/>
              <a:buNone/>
              <a:defRPr/>
            </a:pPr>
            <a:r>
              <a:rPr lang="en-GB" sz="1200" b="1">
                <a:solidFill>
                  <a:srgbClr val="010000"/>
                </a:solidFill>
                <a:effectLst>
                  <a:outerShdw blurRad="38100" dist="38100" dir="2700000" algn="tl">
                    <a:srgbClr val="FFFFFF"/>
                  </a:outerShdw>
                </a:effectLst>
                <a:latin typeface="Calibri"/>
                <a:cs typeface="Calibri"/>
              </a:rPr>
              <a:t>Workflow / Orchestration Layer</a:t>
            </a:r>
          </a:p>
        </p:txBody>
      </p:sp>
      <p:sp>
        <p:nvSpPr>
          <p:cNvPr id="116744" name="Oval 11"/>
          <p:cNvSpPr>
            <a:spLocks noChangeArrowheads="1"/>
          </p:cNvSpPr>
          <p:nvPr/>
        </p:nvSpPr>
        <p:spPr bwMode="auto">
          <a:xfrm>
            <a:off x="4881563" y="3119438"/>
            <a:ext cx="1092200" cy="469900"/>
          </a:xfrm>
          <a:prstGeom prst="ellipse">
            <a:avLst/>
          </a:prstGeom>
          <a:solidFill>
            <a:srgbClr val="FF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Composite</a:t>
            </a:r>
          </a:p>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45" name="Rectangle 12"/>
          <p:cNvSpPr>
            <a:spLocks noChangeArrowheads="1"/>
          </p:cNvSpPr>
          <p:nvPr/>
        </p:nvSpPr>
        <p:spPr bwMode="auto">
          <a:xfrm>
            <a:off x="500063" y="4138613"/>
            <a:ext cx="1828800" cy="622300"/>
          </a:xfrm>
          <a:prstGeom prst="rect">
            <a:avLst/>
          </a:prstGeom>
          <a:solidFill>
            <a:srgbClr val="FF9999"/>
          </a:solidFill>
          <a:ln w="9525">
            <a:solidFill>
              <a:schemeClr val="tx1"/>
            </a:solidFill>
            <a:miter lim="800000"/>
            <a:headEnd/>
            <a:tailEnd/>
          </a:ln>
        </p:spPr>
        <p:txBody>
          <a:bodyPr lIns="0" tIns="0" rIns="0" bIns="0" anchor="b" anchorCtr="1"/>
          <a:lstStyle/>
          <a:p>
            <a:r>
              <a:rPr lang="en-GB" sz="1200">
                <a:solidFill>
                  <a:srgbClr val="010000"/>
                </a:solidFill>
                <a:latin typeface="Calibri" charset="0"/>
                <a:cs typeface="Calibri" charset="0"/>
              </a:rPr>
              <a:t>Service Container</a:t>
            </a:r>
          </a:p>
        </p:txBody>
      </p:sp>
      <p:sp>
        <p:nvSpPr>
          <p:cNvPr id="116746" name="Oval 13"/>
          <p:cNvSpPr>
            <a:spLocks noChangeArrowheads="1"/>
          </p:cNvSpPr>
          <p:nvPr/>
        </p:nvSpPr>
        <p:spPr bwMode="auto">
          <a:xfrm>
            <a:off x="6461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47" name="Rectangle 14"/>
          <p:cNvSpPr>
            <a:spLocks noChangeArrowheads="1"/>
          </p:cNvSpPr>
          <p:nvPr/>
        </p:nvSpPr>
        <p:spPr bwMode="auto">
          <a:xfrm>
            <a:off x="2468563" y="4138613"/>
            <a:ext cx="1828800" cy="622300"/>
          </a:xfrm>
          <a:prstGeom prst="rect">
            <a:avLst/>
          </a:prstGeom>
          <a:solidFill>
            <a:srgbClr val="FF9999"/>
          </a:solidFill>
          <a:ln w="9525">
            <a:solidFill>
              <a:schemeClr val="tx1"/>
            </a:solidFill>
            <a:miter lim="800000"/>
            <a:headEnd/>
            <a:tailEnd/>
          </a:ln>
        </p:spPr>
        <p:txBody>
          <a:bodyPr lIns="0" tIns="0" rIns="0" bIns="0" anchor="b" anchorCtr="1"/>
          <a:lstStyle/>
          <a:p>
            <a:r>
              <a:rPr lang="en-GB" sz="1200">
                <a:solidFill>
                  <a:srgbClr val="010000"/>
                </a:solidFill>
                <a:latin typeface="Calibri" charset="0"/>
                <a:cs typeface="Calibri" charset="0"/>
              </a:rPr>
              <a:t>Service Container</a:t>
            </a:r>
          </a:p>
        </p:txBody>
      </p:sp>
      <p:sp>
        <p:nvSpPr>
          <p:cNvPr id="116748" name="Oval 15"/>
          <p:cNvSpPr>
            <a:spLocks noChangeArrowheads="1"/>
          </p:cNvSpPr>
          <p:nvPr/>
        </p:nvSpPr>
        <p:spPr bwMode="auto">
          <a:xfrm>
            <a:off x="34528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49" name="Rectangle 16"/>
          <p:cNvSpPr>
            <a:spLocks noChangeArrowheads="1"/>
          </p:cNvSpPr>
          <p:nvPr/>
        </p:nvSpPr>
        <p:spPr bwMode="auto">
          <a:xfrm>
            <a:off x="6392863" y="4138613"/>
            <a:ext cx="1828800" cy="622300"/>
          </a:xfrm>
          <a:prstGeom prst="rect">
            <a:avLst/>
          </a:prstGeom>
          <a:solidFill>
            <a:srgbClr val="FF9999"/>
          </a:solidFill>
          <a:ln w="9525">
            <a:solidFill>
              <a:schemeClr val="tx1"/>
            </a:solidFill>
            <a:miter lim="800000"/>
            <a:headEnd/>
            <a:tailEnd/>
          </a:ln>
        </p:spPr>
        <p:txBody>
          <a:bodyPr lIns="0" tIns="0" rIns="0" bIns="0" anchor="b" anchorCtr="1"/>
          <a:lstStyle/>
          <a:p>
            <a:r>
              <a:rPr lang="en-GB" sz="1200">
                <a:solidFill>
                  <a:srgbClr val="010000"/>
                </a:solidFill>
                <a:latin typeface="Calibri" charset="0"/>
                <a:cs typeface="Calibri" charset="0"/>
              </a:rPr>
              <a:t>Service Container</a:t>
            </a:r>
          </a:p>
        </p:txBody>
      </p:sp>
      <p:sp>
        <p:nvSpPr>
          <p:cNvPr id="116750" name="Oval 17"/>
          <p:cNvSpPr>
            <a:spLocks noChangeArrowheads="1"/>
          </p:cNvSpPr>
          <p:nvPr/>
        </p:nvSpPr>
        <p:spPr bwMode="auto">
          <a:xfrm>
            <a:off x="65389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51" name="Oval 18"/>
          <p:cNvSpPr>
            <a:spLocks noChangeArrowheads="1"/>
          </p:cNvSpPr>
          <p:nvPr/>
        </p:nvSpPr>
        <p:spPr bwMode="auto">
          <a:xfrm>
            <a:off x="73771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cxnSp>
        <p:nvCxnSpPr>
          <p:cNvPr id="116752" name="AutoShape 19"/>
          <p:cNvCxnSpPr>
            <a:cxnSpLocks noChangeShapeType="1"/>
            <a:stCxn id="116744" idx="4"/>
          </p:cNvCxnSpPr>
          <p:nvPr/>
        </p:nvCxnSpPr>
        <p:spPr bwMode="auto">
          <a:xfrm>
            <a:off x="5427663" y="3589338"/>
            <a:ext cx="330200" cy="641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53" name="AutoShape 20"/>
          <p:cNvCxnSpPr>
            <a:cxnSpLocks noChangeShapeType="1"/>
            <a:stCxn id="116744" idx="4"/>
            <a:endCxn id="116750" idx="0"/>
          </p:cNvCxnSpPr>
          <p:nvPr/>
        </p:nvCxnSpPr>
        <p:spPr bwMode="auto">
          <a:xfrm>
            <a:off x="5427663" y="3589338"/>
            <a:ext cx="1460500" cy="660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54" name="AutoShape 21"/>
          <p:cNvCxnSpPr>
            <a:cxnSpLocks noChangeShapeType="1"/>
            <a:stCxn id="116741" idx="2"/>
            <a:endCxn id="116746" idx="0"/>
          </p:cNvCxnSpPr>
          <p:nvPr/>
        </p:nvCxnSpPr>
        <p:spPr bwMode="auto">
          <a:xfrm>
            <a:off x="608013" y="2684463"/>
            <a:ext cx="387350" cy="1565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55" name="AutoShape 22"/>
          <p:cNvCxnSpPr>
            <a:cxnSpLocks noChangeShapeType="1"/>
            <a:stCxn id="116741" idx="2"/>
          </p:cNvCxnSpPr>
          <p:nvPr/>
        </p:nvCxnSpPr>
        <p:spPr bwMode="auto">
          <a:xfrm>
            <a:off x="608013" y="2684463"/>
            <a:ext cx="1225550" cy="15462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6756" name="Rectangle 27"/>
          <p:cNvSpPr>
            <a:spLocks noChangeArrowheads="1"/>
          </p:cNvSpPr>
          <p:nvPr/>
        </p:nvSpPr>
        <p:spPr bwMode="auto">
          <a:xfrm>
            <a:off x="3756025" y="2190750"/>
            <a:ext cx="1244600" cy="539750"/>
          </a:xfrm>
          <a:prstGeom prst="rect">
            <a:avLst/>
          </a:prstGeom>
          <a:solidFill>
            <a:srgbClr val="CCCCFF"/>
          </a:solidFill>
          <a:ln w="9525">
            <a:solidFill>
              <a:schemeClr val="tx1"/>
            </a:solidFill>
            <a:miter lim="800000"/>
            <a:headEnd/>
            <a:tailEnd/>
          </a:ln>
        </p:spPr>
        <p:txBody>
          <a:bodyPr lIns="0" tIns="0" rIns="0" bIns="0" anchorCtr="1"/>
          <a:lstStyle/>
          <a:p>
            <a:pPr marL="266700" indent="-266700">
              <a:buClr>
                <a:schemeClr val="tx2"/>
              </a:buClr>
              <a:buSzPct val="120000"/>
              <a:buFont typeface="Wingdings" charset="0"/>
              <a:buNone/>
            </a:pPr>
            <a:r>
              <a:rPr lang="en-GB" sz="1200">
                <a:solidFill>
                  <a:srgbClr val="010000"/>
                </a:solidFill>
                <a:latin typeface="Calibri" charset="0"/>
                <a:cs typeface="Calibri" charset="0"/>
              </a:rPr>
              <a:t>Client</a:t>
            </a:r>
          </a:p>
        </p:txBody>
      </p:sp>
      <p:grpSp>
        <p:nvGrpSpPr>
          <p:cNvPr id="116757" name="Group 28"/>
          <p:cNvGrpSpPr>
            <a:grpSpLocks/>
          </p:cNvGrpSpPr>
          <p:nvPr/>
        </p:nvGrpSpPr>
        <p:grpSpPr bwMode="auto">
          <a:xfrm>
            <a:off x="3890963" y="2417763"/>
            <a:ext cx="990600" cy="266700"/>
            <a:chOff x="329" y="1054"/>
            <a:chExt cx="624" cy="232"/>
          </a:xfrm>
        </p:grpSpPr>
        <p:sp>
          <p:nvSpPr>
            <p:cNvPr id="116835" name="Rectangle 29"/>
            <p:cNvSpPr>
              <a:spLocks noChangeArrowheads="1"/>
            </p:cNvSpPr>
            <p:nvPr/>
          </p:nvSpPr>
          <p:spPr bwMode="auto">
            <a:xfrm>
              <a:off x="329"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a:t>
              </a:r>
              <a:r>
                <a:rPr lang="en-GB" sz="1000">
                  <a:solidFill>
                    <a:srgbClr val="010000"/>
                  </a:solidFill>
                  <a:latin typeface="Calibri" charset="0"/>
                  <a:cs typeface="Calibri" charset="0"/>
                </a:rPr>
                <a:t>e</a:t>
              </a:r>
            </a:p>
          </p:txBody>
        </p:sp>
        <p:sp>
          <p:nvSpPr>
            <p:cNvPr id="116836" name="Rectangle 30"/>
            <p:cNvSpPr>
              <a:spLocks noChangeArrowheads="1"/>
            </p:cNvSpPr>
            <p:nvPr/>
          </p:nvSpPr>
          <p:spPr bwMode="auto">
            <a:xfrm>
              <a:off x="673"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Interface</a:t>
              </a:r>
              <a:endParaRPr lang="en-GB" sz="1000">
                <a:solidFill>
                  <a:srgbClr val="010000"/>
                </a:solidFill>
                <a:latin typeface="Calibri" charset="0"/>
                <a:cs typeface="Calibri" charset="0"/>
              </a:endParaRPr>
            </a:p>
          </p:txBody>
        </p:sp>
      </p:grpSp>
      <p:sp>
        <p:nvSpPr>
          <p:cNvPr id="116758" name="Rectangle 31"/>
          <p:cNvSpPr>
            <a:spLocks noChangeArrowheads="1"/>
          </p:cNvSpPr>
          <p:nvPr/>
        </p:nvSpPr>
        <p:spPr bwMode="auto">
          <a:xfrm>
            <a:off x="5414963" y="2192338"/>
            <a:ext cx="1244600" cy="539750"/>
          </a:xfrm>
          <a:prstGeom prst="rect">
            <a:avLst/>
          </a:prstGeom>
          <a:solidFill>
            <a:srgbClr val="CCCCFF"/>
          </a:solidFill>
          <a:ln w="9525">
            <a:solidFill>
              <a:schemeClr val="tx1"/>
            </a:solidFill>
            <a:miter lim="800000"/>
            <a:headEnd/>
            <a:tailEnd/>
          </a:ln>
        </p:spPr>
        <p:txBody>
          <a:bodyPr lIns="0" tIns="0" rIns="0" bIns="0" anchorCtr="1"/>
          <a:lstStyle/>
          <a:p>
            <a:pPr marL="266700" indent="-266700">
              <a:buClr>
                <a:schemeClr val="tx2"/>
              </a:buClr>
              <a:buSzPct val="120000"/>
              <a:buFont typeface="Wingdings" charset="0"/>
              <a:buNone/>
            </a:pPr>
            <a:r>
              <a:rPr lang="en-GB" sz="1200">
                <a:solidFill>
                  <a:srgbClr val="010000"/>
                </a:solidFill>
                <a:latin typeface="Calibri" charset="0"/>
                <a:cs typeface="Calibri" charset="0"/>
              </a:rPr>
              <a:t>Client </a:t>
            </a:r>
          </a:p>
        </p:txBody>
      </p:sp>
      <p:grpSp>
        <p:nvGrpSpPr>
          <p:cNvPr id="116759" name="Group 32"/>
          <p:cNvGrpSpPr>
            <a:grpSpLocks/>
          </p:cNvGrpSpPr>
          <p:nvPr/>
        </p:nvGrpSpPr>
        <p:grpSpPr bwMode="auto">
          <a:xfrm>
            <a:off x="5541963" y="2417763"/>
            <a:ext cx="990600" cy="266700"/>
            <a:chOff x="329" y="1054"/>
            <a:chExt cx="624" cy="232"/>
          </a:xfrm>
        </p:grpSpPr>
        <p:sp>
          <p:nvSpPr>
            <p:cNvPr id="116833" name="Rectangle 33"/>
            <p:cNvSpPr>
              <a:spLocks noChangeArrowheads="1"/>
            </p:cNvSpPr>
            <p:nvPr/>
          </p:nvSpPr>
          <p:spPr bwMode="auto">
            <a:xfrm>
              <a:off x="329"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Interface</a:t>
              </a:r>
            </a:p>
          </p:txBody>
        </p:sp>
        <p:sp>
          <p:nvSpPr>
            <p:cNvPr id="116834" name="Rectangle 34"/>
            <p:cNvSpPr>
              <a:spLocks noChangeArrowheads="1"/>
            </p:cNvSpPr>
            <p:nvPr/>
          </p:nvSpPr>
          <p:spPr bwMode="auto">
            <a:xfrm>
              <a:off x="673"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Interface</a:t>
              </a:r>
              <a:endParaRPr lang="en-GB" sz="1000">
                <a:solidFill>
                  <a:srgbClr val="010000"/>
                </a:solidFill>
                <a:latin typeface="Calibri" charset="0"/>
                <a:cs typeface="Calibri" charset="0"/>
              </a:endParaRPr>
            </a:p>
          </p:txBody>
        </p:sp>
      </p:grpSp>
      <p:sp>
        <p:nvSpPr>
          <p:cNvPr id="116760" name="Rectangle 35"/>
          <p:cNvSpPr>
            <a:spLocks noChangeArrowheads="1"/>
          </p:cNvSpPr>
          <p:nvPr/>
        </p:nvSpPr>
        <p:spPr bwMode="auto">
          <a:xfrm>
            <a:off x="7167563" y="2192338"/>
            <a:ext cx="1244600" cy="539750"/>
          </a:xfrm>
          <a:prstGeom prst="rect">
            <a:avLst/>
          </a:prstGeom>
          <a:solidFill>
            <a:srgbClr val="CCCCFF"/>
          </a:solidFill>
          <a:ln w="9525">
            <a:solidFill>
              <a:schemeClr val="tx1"/>
            </a:solidFill>
            <a:miter lim="800000"/>
            <a:headEnd/>
            <a:tailEnd/>
          </a:ln>
        </p:spPr>
        <p:txBody>
          <a:bodyPr lIns="0" tIns="0" rIns="0" bIns="0" anchorCtr="1"/>
          <a:lstStyle/>
          <a:p>
            <a:pPr marL="266700" indent="-266700">
              <a:buClr>
                <a:schemeClr val="tx2"/>
              </a:buClr>
              <a:buSzPct val="120000"/>
              <a:buFont typeface="Wingdings" charset="0"/>
              <a:buNone/>
            </a:pPr>
            <a:r>
              <a:rPr lang="en-GB" sz="1200">
                <a:solidFill>
                  <a:srgbClr val="010000"/>
                </a:solidFill>
                <a:latin typeface="Calibri" charset="0"/>
                <a:cs typeface="Calibri" charset="0"/>
              </a:rPr>
              <a:t>Client</a:t>
            </a:r>
          </a:p>
        </p:txBody>
      </p:sp>
      <p:grpSp>
        <p:nvGrpSpPr>
          <p:cNvPr id="116761" name="Group 36"/>
          <p:cNvGrpSpPr>
            <a:grpSpLocks/>
          </p:cNvGrpSpPr>
          <p:nvPr/>
        </p:nvGrpSpPr>
        <p:grpSpPr bwMode="auto">
          <a:xfrm>
            <a:off x="7294563" y="2417763"/>
            <a:ext cx="990600" cy="266700"/>
            <a:chOff x="329" y="1054"/>
            <a:chExt cx="624" cy="232"/>
          </a:xfrm>
        </p:grpSpPr>
        <p:sp>
          <p:nvSpPr>
            <p:cNvPr id="116831" name="Rectangle 37"/>
            <p:cNvSpPr>
              <a:spLocks noChangeArrowheads="1"/>
            </p:cNvSpPr>
            <p:nvPr/>
          </p:nvSpPr>
          <p:spPr bwMode="auto">
            <a:xfrm>
              <a:off x="329"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Interface</a:t>
              </a:r>
              <a:endParaRPr lang="en-GB" sz="1000">
                <a:solidFill>
                  <a:srgbClr val="010000"/>
                </a:solidFill>
                <a:latin typeface="Calibri" charset="0"/>
                <a:cs typeface="Calibri" charset="0"/>
              </a:endParaRPr>
            </a:p>
          </p:txBody>
        </p:sp>
        <p:sp>
          <p:nvSpPr>
            <p:cNvPr id="116832" name="Rectangle 38"/>
            <p:cNvSpPr>
              <a:spLocks noChangeArrowheads="1"/>
            </p:cNvSpPr>
            <p:nvPr/>
          </p:nvSpPr>
          <p:spPr bwMode="auto">
            <a:xfrm>
              <a:off x="673"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Interface</a:t>
              </a:r>
              <a:endParaRPr lang="en-GB" sz="1000">
                <a:solidFill>
                  <a:srgbClr val="010000"/>
                </a:solidFill>
                <a:latin typeface="Calibri" charset="0"/>
                <a:cs typeface="Calibri" charset="0"/>
              </a:endParaRPr>
            </a:p>
          </p:txBody>
        </p:sp>
      </p:grpSp>
      <p:cxnSp>
        <p:nvCxnSpPr>
          <p:cNvPr id="116762" name="AutoShape 39"/>
          <p:cNvCxnSpPr>
            <a:cxnSpLocks noChangeShapeType="1"/>
          </p:cNvCxnSpPr>
          <p:nvPr/>
        </p:nvCxnSpPr>
        <p:spPr bwMode="auto">
          <a:xfrm>
            <a:off x="2786063" y="3608388"/>
            <a:ext cx="177800" cy="6223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6763" name="AutoShape 40"/>
          <p:cNvCxnSpPr>
            <a:cxnSpLocks noChangeShapeType="1"/>
            <a:endCxn id="116751" idx="0"/>
          </p:cNvCxnSpPr>
          <p:nvPr/>
        </p:nvCxnSpPr>
        <p:spPr bwMode="auto">
          <a:xfrm flipH="1">
            <a:off x="7726363" y="2684463"/>
            <a:ext cx="336550" cy="1565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64" name="AutoShape 41"/>
          <p:cNvCxnSpPr>
            <a:cxnSpLocks noChangeShapeType="1"/>
            <a:endCxn id="116750" idx="0"/>
          </p:cNvCxnSpPr>
          <p:nvPr/>
        </p:nvCxnSpPr>
        <p:spPr bwMode="auto">
          <a:xfrm>
            <a:off x="6310313" y="2684463"/>
            <a:ext cx="577850" cy="1565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65" name="AutoShape 42"/>
          <p:cNvCxnSpPr>
            <a:cxnSpLocks noChangeShapeType="1"/>
            <a:endCxn id="116744" idx="0"/>
          </p:cNvCxnSpPr>
          <p:nvPr/>
        </p:nvCxnSpPr>
        <p:spPr bwMode="auto">
          <a:xfrm flipH="1">
            <a:off x="5427663" y="2684463"/>
            <a:ext cx="336550" cy="434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66" name="AutoShape 43"/>
          <p:cNvCxnSpPr>
            <a:cxnSpLocks noChangeShapeType="1"/>
          </p:cNvCxnSpPr>
          <p:nvPr/>
        </p:nvCxnSpPr>
        <p:spPr bwMode="auto">
          <a:xfrm>
            <a:off x="2411413" y="2684463"/>
            <a:ext cx="374650" cy="4159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67" name="AutoShape 44"/>
          <p:cNvCxnSpPr>
            <a:cxnSpLocks noChangeShapeType="1"/>
          </p:cNvCxnSpPr>
          <p:nvPr/>
        </p:nvCxnSpPr>
        <p:spPr bwMode="auto">
          <a:xfrm flipH="1">
            <a:off x="4081463" y="2684463"/>
            <a:ext cx="31750" cy="4159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68" name="AutoShape 45"/>
          <p:cNvCxnSpPr>
            <a:cxnSpLocks noChangeShapeType="1"/>
          </p:cNvCxnSpPr>
          <p:nvPr/>
        </p:nvCxnSpPr>
        <p:spPr bwMode="auto">
          <a:xfrm>
            <a:off x="2957513" y="2684463"/>
            <a:ext cx="738187" cy="4841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69" name="AutoShape 46"/>
          <p:cNvCxnSpPr>
            <a:cxnSpLocks noChangeShapeType="1"/>
            <a:endCxn id="116744" idx="0"/>
          </p:cNvCxnSpPr>
          <p:nvPr/>
        </p:nvCxnSpPr>
        <p:spPr bwMode="auto">
          <a:xfrm>
            <a:off x="4659313" y="2684463"/>
            <a:ext cx="768350" cy="434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70" name="AutoShape 47"/>
          <p:cNvCxnSpPr>
            <a:cxnSpLocks noChangeShapeType="1"/>
            <a:endCxn id="116742" idx="7"/>
          </p:cNvCxnSpPr>
          <p:nvPr/>
        </p:nvCxnSpPr>
        <p:spPr bwMode="auto">
          <a:xfrm flipH="1">
            <a:off x="5167313" y="2684463"/>
            <a:ext cx="2349500" cy="16081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71" name="AutoShape 48"/>
          <p:cNvCxnSpPr>
            <a:cxnSpLocks noChangeShapeType="1"/>
            <a:stCxn id="116744" idx="1"/>
          </p:cNvCxnSpPr>
          <p:nvPr/>
        </p:nvCxnSpPr>
        <p:spPr bwMode="auto">
          <a:xfrm rot="5400000" flipH="1">
            <a:off x="4745038" y="2890837"/>
            <a:ext cx="19050" cy="574675"/>
          </a:xfrm>
          <a:prstGeom prst="curvedConnector3">
            <a:avLst>
              <a:gd name="adj1" fmla="val 1558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72" name="AutoShape 49"/>
          <p:cNvCxnSpPr>
            <a:cxnSpLocks noChangeShapeType="1"/>
            <a:stCxn id="116748" idx="7"/>
            <a:endCxn id="116742" idx="1"/>
          </p:cNvCxnSpPr>
          <p:nvPr/>
        </p:nvCxnSpPr>
        <p:spPr bwMode="auto">
          <a:xfrm rot="5400000" flipV="1">
            <a:off x="4360069" y="3982244"/>
            <a:ext cx="1588" cy="622300"/>
          </a:xfrm>
          <a:prstGeom prst="curvedConnector3">
            <a:avLst>
              <a:gd name="adj1" fmla="val -680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6773" name="Text Box 50"/>
          <p:cNvSpPr txBox="1">
            <a:spLocks noChangeArrowheads="1"/>
          </p:cNvSpPr>
          <p:nvPr/>
        </p:nvSpPr>
        <p:spPr bwMode="auto">
          <a:xfrm>
            <a:off x="2308225" y="4857750"/>
            <a:ext cx="3105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6700" indent="-266700" eaLnBrk="0" hangingPunct="0">
              <a:defRPr sz="2000">
                <a:solidFill>
                  <a:schemeClr val="bg1"/>
                </a:solidFill>
                <a:latin typeface="Tahoma" charset="0"/>
                <a:ea typeface="ＭＳ Ｐゴシック" charset="0"/>
                <a:cs typeface="ＭＳ Ｐゴシック" charset="0"/>
              </a:defRPr>
            </a:lvl1pPr>
            <a:lvl2pPr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defRPr sz="2000">
                <a:solidFill>
                  <a:schemeClr val="bg1"/>
                </a:solidFill>
                <a:latin typeface="Tahoma" charset="0"/>
                <a:ea typeface="ＭＳ Ｐゴシック" charset="0"/>
              </a:defRPr>
            </a:lvl9pPr>
          </a:lstStyle>
          <a:p>
            <a:pPr eaLnBrk="1" hangingPunct="1">
              <a:buClr>
                <a:schemeClr val="tx2"/>
              </a:buClr>
              <a:buSzPct val="120000"/>
              <a:buFont typeface="Wingdings" charset="0"/>
              <a:buNone/>
            </a:pPr>
            <a:r>
              <a:rPr lang="en-GB" sz="1800">
                <a:solidFill>
                  <a:srgbClr val="010000"/>
                </a:solidFill>
                <a:latin typeface="Calibri" charset="0"/>
                <a:cs typeface="Calibri" charset="0"/>
              </a:rPr>
              <a:t>Service Networks of Global reach</a:t>
            </a:r>
          </a:p>
        </p:txBody>
      </p:sp>
      <p:sp>
        <p:nvSpPr>
          <p:cNvPr id="116774" name="Rectangle 51"/>
          <p:cNvSpPr>
            <a:spLocks noChangeArrowheads="1"/>
          </p:cNvSpPr>
          <p:nvPr/>
        </p:nvSpPr>
        <p:spPr bwMode="auto">
          <a:xfrm>
            <a:off x="931863" y="2417763"/>
            <a:ext cx="444500" cy="266700"/>
          </a:xfrm>
          <a:prstGeom prst="rect">
            <a:avLst/>
          </a:prstGeom>
          <a:solidFill>
            <a:srgbClr val="FFCC66"/>
          </a:solidFill>
          <a:ln w="9525">
            <a:solidFill>
              <a:schemeClr val="tx1"/>
            </a:solidFill>
            <a:miter lim="800000"/>
            <a:headEnd/>
            <a:tailEnd/>
          </a:ln>
        </p:spPr>
        <p:txBody>
          <a:bodyPr wrap="none" anchor="ctr"/>
          <a:lstStyle/>
          <a:p>
            <a:r>
              <a:rPr lang="en-GB" sz="1000">
                <a:solidFill>
                  <a:srgbClr val="010000"/>
                </a:solidFill>
                <a:latin typeface="Calibri" charset="0"/>
                <a:cs typeface="Calibri" charset="0"/>
              </a:rPr>
              <a:t>Interface</a:t>
            </a:r>
          </a:p>
        </p:txBody>
      </p:sp>
      <p:sp>
        <p:nvSpPr>
          <p:cNvPr id="116775" name="Oval 52"/>
          <p:cNvSpPr>
            <a:spLocks noChangeArrowheads="1"/>
          </p:cNvSpPr>
          <p:nvPr/>
        </p:nvSpPr>
        <p:spPr bwMode="auto">
          <a:xfrm>
            <a:off x="2239963" y="3119438"/>
            <a:ext cx="1092200" cy="469900"/>
          </a:xfrm>
          <a:prstGeom prst="ellipse">
            <a:avLst/>
          </a:prstGeom>
          <a:solidFill>
            <a:srgbClr val="FF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Composite</a:t>
            </a:r>
          </a:p>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76" name="Oval 53"/>
          <p:cNvSpPr>
            <a:spLocks noChangeArrowheads="1"/>
          </p:cNvSpPr>
          <p:nvPr/>
        </p:nvSpPr>
        <p:spPr bwMode="auto">
          <a:xfrm>
            <a:off x="3535363" y="3119438"/>
            <a:ext cx="1092200" cy="469900"/>
          </a:xfrm>
          <a:prstGeom prst="ellipse">
            <a:avLst/>
          </a:prstGeom>
          <a:solidFill>
            <a:srgbClr val="FF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Composite</a:t>
            </a:r>
          </a:p>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77" name="Oval 54"/>
          <p:cNvSpPr>
            <a:spLocks noChangeArrowheads="1"/>
          </p:cNvSpPr>
          <p:nvPr/>
        </p:nvSpPr>
        <p:spPr bwMode="auto">
          <a:xfrm>
            <a:off x="14843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778" name="Oval 55"/>
          <p:cNvSpPr>
            <a:spLocks noChangeArrowheads="1"/>
          </p:cNvSpPr>
          <p:nvPr/>
        </p:nvSpPr>
        <p:spPr bwMode="auto">
          <a:xfrm>
            <a:off x="26146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cxnSp>
        <p:nvCxnSpPr>
          <p:cNvPr id="116779" name="AutoShape 56"/>
          <p:cNvCxnSpPr>
            <a:cxnSpLocks noChangeShapeType="1"/>
            <a:stCxn id="116775" idx="5"/>
            <a:endCxn id="116776" idx="3"/>
          </p:cNvCxnSpPr>
          <p:nvPr/>
        </p:nvCxnSpPr>
        <p:spPr bwMode="auto">
          <a:xfrm rot="16200000" flipH="1">
            <a:off x="3432969" y="3259931"/>
            <a:ext cx="1588" cy="523875"/>
          </a:xfrm>
          <a:prstGeom prst="curvedConnector3">
            <a:avLst>
              <a:gd name="adj1" fmla="val 1019999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80" name="AutoShape 57"/>
          <p:cNvCxnSpPr>
            <a:cxnSpLocks noChangeShapeType="1"/>
            <a:stCxn id="116775" idx="3"/>
            <a:endCxn id="116777" idx="7"/>
          </p:cNvCxnSpPr>
          <p:nvPr/>
        </p:nvCxnSpPr>
        <p:spPr bwMode="auto">
          <a:xfrm rot="5400000">
            <a:off x="1854994" y="3747294"/>
            <a:ext cx="771525" cy="319087"/>
          </a:xfrm>
          <a:prstGeom prst="curvedConnector3">
            <a:avLst>
              <a:gd name="adj1" fmla="val 5164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81" name="AutoShape 58"/>
          <p:cNvCxnSpPr>
            <a:cxnSpLocks noChangeShapeType="1"/>
            <a:stCxn id="116776" idx="5"/>
          </p:cNvCxnSpPr>
          <p:nvPr/>
        </p:nvCxnSpPr>
        <p:spPr bwMode="auto">
          <a:xfrm rot="16200000" flipH="1">
            <a:off x="4622006" y="3366294"/>
            <a:ext cx="733425" cy="1042988"/>
          </a:xfrm>
          <a:prstGeom prst="curvedConnector3">
            <a:avLst>
              <a:gd name="adj1" fmla="val 2250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6782" name="AutoShape 59"/>
          <p:cNvCxnSpPr>
            <a:cxnSpLocks noChangeShapeType="1"/>
            <a:stCxn id="116774" idx="2"/>
            <a:endCxn id="116775" idx="2"/>
          </p:cNvCxnSpPr>
          <p:nvPr/>
        </p:nvCxnSpPr>
        <p:spPr bwMode="auto">
          <a:xfrm>
            <a:off x="1154113" y="2684463"/>
            <a:ext cx="1085850" cy="6699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6783" name="Oval 60"/>
          <p:cNvSpPr>
            <a:spLocks noChangeArrowheads="1"/>
          </p:cNvSpPr>
          <p:nvPr/>
        </p:nvSpPr>
        <p:spPr bwMode="auto">
          <a:xfrm>
            <a:off x="5408613" y="4249738"/>
            <a:ext cx="698500" cy="292100"/>
          </a:xfrm>
          <a:prstGeom prst="ellipse">
            <a:avLst/>
          </a:prstGeom>
          <a:solidFill>
            <a:srgbClr val="99FF99"/>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cxnSp>
        <p:nvCxnSpPr>
          <p:cNvPr id="116784" name="AutoShape 61"/>
          <p:cNvCxnSpPr>
            <a:cxnSpLocks noChangeShapeType="1"/>
          </p:cNvCxnSpPr>
          <p:nvPr/>
        </p:nvCxnSpPr>
        <p:spPr bwMode="auto">
          <a:xfrm rot="16200000" flipH="1">
            <a:off x="2397919" y="4201319"/>
            <a:ext cx="1588" cy="635000"/>
          </a:xfrm>
          <a:prstGeom prst="curvedConnector3">
            <a:avLst>
              <a:gd name="adj1" fmla="val 649999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5" name="Group 63"/>
          <p:cNvGrpSpPr>
            <a:grpSpLocks/>
          </p:cNvGrpSpPr>
          <p:nvPr/>
        </p:nvGrpSpPr>
        <p:grpSpPr bwMode="auto">
          <a:xfrm>
            <a:off x="931863" y="2417763"/>
            <a:ext cx="5175250" cy="2124075"/>
            <a:chOff x="680" y="1994"/>
            <a:chExt cx="3260" cy="1338"/>
          </a:xfrm>
        </p:grpSpPr>
        <p:sp>
          <p:nvSpPr>
            <p:cNvPr id="116820" name="Rectangle 64"/>
            <p:cNvSpPr>
              <a:spLocks noChangeArrowheads="1"/>
            </p:cNvSpPr>
            <p:nvPr/>
          </p:nvSpPr>
          <p:spPr bwMode="auto">
            <a:xfrm>
              <a:off x="680" y="1994"/>
              <a:ext cx="280" cy="168"/>
            </a:xfrm>
            <a:prstGeom prst="rect">
              <a:avLst/>
            </a:prstGeom>
            <a:solidFill>
              <a:srgbClr val="FFCC66"/>
            </a:solidFill>
            <a:ln w="38100">
              <a:solidFill>
                <a:srgbClr val="FF0000"/>
              </a:solidFill>
              <a:miter lim="800000"/>
              <a:headEnd/>
              <a:tailEnd/>
            </a:ln>
          </p:spPr>
          <p:txBody>
            <a:bodyPr wrap="none" anchor="ctr"/>
            <a:lstStyle/>
            <a:p>
              <a:r>
                <a:rPr lang="en-GB" sz="900">
                  <a:solidFill>
                    <a:srgbClr val="010000"/>
                  </a:solidFill>
                  <a:latin typeface="Calibri" charset="0"/>
                  <a:cs typeface="Calibri" charset="0"/>
                </a:rPr>
                <a:t>Interfac</a:t>
              </a:r>
              <a:endParaRPr lang="en-GB" sz="1000">
                <a:solidFill>
                  <a:srgbClr val="010000"/>
                </a:solidFill>
                <a:latin typeface="Calibri" charset="0"/>
                <a:cs typeface="Calibri" charset="0"/>
              </a:endParaRPr>
            </a:p>
          </p:txBody>
        </p:sp>
        <p:sp>
          <p:nvSpPr>
            <p:cNvPr id="116821" name="Oval 65"/>
            <p:cNvSpPr>
              <a:spLocks noChangeArrowheads="1"/>
            </p:cNvSpPr>
            <p:nvPr/>
          </p:nvSpPr>
          <p:spPr bwMode="auto">
            <a:xfrm>
              <a:off x="1504" y="2436"/>
              <a:ext cx="688" cy="296"/>
            </a:xfrm>
            <a:prstGeom prst="ellipse">
              <a:avLst/>
            </a:prstGeom>
            <a:solidFill>
              <a:srgbClr val="FFFF99"/>
            </a:solidFill>
            <a:ln w="38100">
              <a:solidFill>
                <a:srgbClr val="FF0000"/>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Composite</a:t>
              </a:r>
            </a:p>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822" name="Oval 66"/>
            <p:cNvSpPr>
              <a:spLocks noChangeArrowheads="1"/>
            </p:cNvSpPr>
            <p:nvPr/>
          </p:nvSpPr>
          <p:spPr bwMode="auto">
            <a:xfrm>
              <a:off x="2320" y="2436"/>
              <a:ext cx="688" cy="296"/>
            </a:xfrm>
            <a:prstGeom prst="ellipse">
              <a:avLst/>
            </a:prstGeom>
            <a:solidFill>
              <a:srgbClr val="FFFF99"/>
            </a:solidFill>
            <a:ln w="38100">
              <a:solidFill>
                <a:srgbClr val="FF0000"/>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Composite</a:t>
              </a:r>
            </a:p>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823" name="Oval 67"/>
            <p:cNvSpPr>
              <a:spLocks noChangeArrowheads="1"/>
            </p:cNvSpPr>
            <p:nvPr/>
          </p:nvSpPr>
          <p:spPr bwMode="auto">
            <a:xfrm>
              <a:off x="1028" y="3148"/>
              <a:ext cx="440" cy="184"/>
            </a:xfrm>
            <a:prstGeom prst="ellipse">
              <a:avLst/>
            </a:prstGeom>
            <a:solidFill>
              <a:srgbClr val="99FF99"/>
            </a:solidFill>
            <a:ln w="38100">
              <a:solidFill>
                <a:srgbClr val="FF0000"/>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sp>
          <p:nvSpPr>
            <p:cNvPr id="116824" name="Oval 68"/>
            <p:cNvSpPr>
              <a:spLocks noChangeArrowheads="1"/>
            </p:cNvSpPr>
            <p:nvPr/>
          </p:nvSpPr>
          <p:spPr bwMode="auto">
            <a:xfrm>
              <a:off x="1740" y="3148"/>
              <a:ext cx="440" cy="184"/>
            </a:xfrm>
            <a:prstGeom prst="ellipse">
              <a:avLst/>
            </a:prstGeom>
            <a:solidFill>
              <a:srgbClr val="99FF99"/>
            </a:solidFill>
            <a:ln w="38100">
              <a:solidFill>
                <a:srgbClr val="FF0000"/>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cxnSp>
          <p:nvCxnSpPr>
            <p:cNvPr id="116825" name="AutoShape 69"/>
            <p:cNvCxnSpPr>
              <a:cxnSpLocks noChangeShapeType="1"/>
              <a:stCxn id="116823" idx="5"/>
              <a:endCxn id="116824" idx="3"/>
            </p:cNvCxnSpPr>
            <p:nvPr/>
          </p:nvCxnSpPr>
          <p:spPr bwMode="auto">
            <a:xfrm rot="16200000" flipH="1">
              <a:off x="1603" y="3118"/>
              <a:ext cx="1" cy="400"/>
            </a:xfrm>
            <a:prstGeom prst="curvedConnector3">
              <a:avLst>
                <a:gd name="adj1" fmla="val 6499995"/>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6826" name="AutoShape 70"/>
            <p:cNvCxnSpPr>
              <a:cxnSpLocks noChangeShapeType="1"/>
              <a:stCxn id="116821" idx="5"/>
              <a:endCxn id="116822" idx="3"/>
            </p:cNvCxnSpPr>
            <p:nvPr/>
          </p:nvCxnSpPr>
          <p:spPr bwMode="auto">
            <a:xfrm rot="16200000" flipH="1">
              <a:off x="2255" y="2537"/>
              <a:ext cx="1" cy="330"/>
            </a:xfrm>
            <a:prstGeom prst="curvedConnector3">
              <a:avLst>
                <a:gd name="adj1" fmla="val 8899995"/>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6827" name="AutoShape 71"/>
            <p:cNvCxnSpPr>
              <a:cxnSpLocks noChangeShapeType="1"/>
              <a:stCxn id="116821" idx="3"/>
              <a:endCxn id="116823" idx="7"/>
            </p:cNvCxnSpPr>
            <p:nvPr/>
          </p:nvCxnSpPr>
          <p:spPr bwMode="auto">
            <a:xfrm rot="5400000">
              <a:off x="1274" y="2831"/>
              <a:ext cx="462" cy="201"/>
            </a:xfrm>
            <a:prstGeom prst="curvedConnector3">
              <a:avLst>
                <a:gd name="adj1" fmla="val 5173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6828" name="AutoShape 72"/>
            <p:cNvCxnSpPr>
              <a:cxnSpLocks noChangeShapeType="1"/>
              <a:stCxn id="116822" idx="5"/>
            </p:cNvCxnSpPr>
            <p:nvPr/>
          </p:nvCxnSpPr>
          <p:spPr bwMode="auto">
            <a:xfrm rot="16200000" flipH="1">
              <a:off x="3005" y="2603"/>
              <a:ext cx="462" cy="657"/>
            </a:xfrm>
            <a:prstGeom prst="curvedConnector3">
              <a:avLst>
                <a:gd name="adj1" fmla="val 22509"/>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6829" name="AutoShape 73"/>
            <p:cNvCxnSpPr>
              <a:cxnSpLocks noChangeShapeType="1"/>
              <a:stCxn id="116820" idx="2"/>
              <a:endCxn id="116821" idx="2"/>
            </p:cNvCxnSpPr>
            <p:nvPr/>
          </p:nvCxnSpPr>
          <p:spPr bwMode="auto">
            <a:xfrm>
              <a:off x="820" y="2174"/>
              <a:ext cx="672" cy="41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6830" name="Oval 74"/>
            <p:cNvSpPr>
              <a:spLocks noChangeArrowheads="1"/>
            </p:cNvSpPr>
            <p:nvPr/>
          </p:nvSpPr>
          <p:spPr bwMode="auto">
            <a:xfrm>
              <a:off x="3500" y="3148"/>
              <a:ext cx="440" cy="184"/>
            </a:xfrm>
            <a:prstGeom prst="ellipse">
              <a:avLst/>
            </a:prstGeom>
            <a:solidFill>
              <a:srgbClr val="99FF99"/>
            </a:solidFill>
            <a:ln w="38100">
              <a:solidFill>
                <a:srgbClr val="FF0000"/>
              </a:solidFill>
              <a:round/>
              <a:headEnd/>
              <a:tailEnd/>
            </a:ln>
          </p:spPr>
          <p:txBody>
            <a:bodyPr wrap="none" lIns="0" tIns="0" rIns="0" bIns="0" anchor="ctr"/>
            <a:lstStyle/>
            <a:p>
              <a:pPr marL="266700" indent="-266700">
                <a:buClr>
                  <a:schemeClr val="tx2"/>
                </a:buClr>
                <a:buSzPct val="120000"/>
                <a:buFont typeface="Wingdings" charset="0"/>
                <a:buNone/>
              </a:pPr>
              <a:r>
                <a:rPr lang="en-GB" sz="1200">
                  <a:solidFill>
                    <a:srgbClr val="010000"/>
                  </a:solidFill>
                  <a:latin typeface="Calibri" charset="0"/>
                  <a:cs typeface="Calibri" charset="0"/>
                </a:rPr>
                <a:t>Service</a:t>
              </a:r>
            </a:p>
          </p:txBody>
        </p:sp>
      </p:grpSp>
      <p:grpSp>
        <p:nvGrpSpPr>
          <p:cNvPr id="6" name="Group 75"/>
          <p:cNvGrpSpPr>
            <a:grpSpLocks/>
          </p:cNvGrpSpPr>
          <p:nvPr/>
        </p:nvGrpSpPr>
        <p:grpSpPr bwMode="auto">
          <a:xfrm>
            <a:off x="1749425" y="3062288"/>
            <a:ext cx="6230938" cy="1763712"/>
            <a:chOff x="1195" y="2400"/>
            <a:chExt cx="3925" cy="1111"/>
          </a:xfrm>
        </p:grpSpPr>
        <p:grpSp>
          <p:nvGrpSpPr>
            <p:cNvPr id="116813" name="Group 76"/>
            <p:cNvGrpSpPr>
              <a:grpSpLocks/>
            </p:cNvGrpSpPr>
            <p:nvPr/>
          </p:nvGrpSpPr>
          <p:grpSpPr bwMode="auto">
            <a:xfrm>
              <a:off x="1195" y="2400"/>
              <a:ext cx="2428" cy="1111"/>
              <a:chOff x="1195" y="2400"/>
              <a:chExt cx="2428" cy="1111"/>
            </a:xfrm>
          </p:grpSpPr>
          <p:sp>
            <p:nvSpPr>
              <p:cNvPr id="116815" name="AutoShape 77"/>
              <p:cNvSpPr>
                <a:spLocks noChangeArrowheads="1"/>
              </p:cNvSpPr>
              <p:nvPr/>
            </p:nvSpPr>
            <p:spPr bwMode="auto">
              <a:xfrm>
                <a:off x="1195" y="2400"/>
                <a:ext cx="186" cy="235"/>
              </a:xfrm>
              <a:prstGeom prst="foldedCorner">
                <a:avLst>
                  <a:gd name="adj" fmla="val 12500"/>
                </a:avLst>
              </a:prstGeom>
              <a:solidFill>
                <a:srgbClr val="FFFF00"/>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000">
                    <a:solidFill>
                      <a:srgbClr val="010000"/>
                    </a:solidFill>
                    <a:latin typeface="Calibri" charset="0"/>
                    <a:cs typeface="Calibri" charset="0"/>
                  </a:rPr>
                  <a:t>SLA</a:t>
                </a:r>
              </a:p>
            </p:txBody>
          </p:sp>
          <p:sp>
            <p:nvSpPr>
              <p:cNvPr id="116816" name="AutoShape 78"/>
              <p:cNvSpPr>
                <a:spLocks noChangeArrowheads="1"/>
              </p:cNvSpPr>
              <p:nvPr/>
            </p:nvSpPr>
            <p:spPr bwMode="auto">
              <a:xfrm>
                <a:off x="1406" y="2829"/>
                <a:ext cx="186" cy="235"/>
              </a:xfrm>
              <a:prstGeom prst="foldedCorner">
                <a:avLst>
                  <a:gd name="adj" fmla="val 12500"/>
                </a:avLst>
              </a:prstGeom>
              <a:solidFill>
                <a:srgbClr val="FFFF00"/>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000">
                    <a:solidFill>
                      <a:srgbClr val="010000"/>
                    </a:solidFill>
                    <a:latin typeface="Calibri" charset="0"/>
                    <a:cs typeface="Calibri" charset="0"/>
                  </a:rPr>
                  <a:t>SLA</a:t>
                </a:r>
              </a:p>
            </p:txBody>
          </p:sp>
          <p:sp>
            <p:nvSpPr>
              <p:cNvPr id="116817" name="AutoShape 79"/>
              <p:cNvSpPr>
                <a:spLocks noChangeArrowheads="1"/>
              </p:cNvSpPr>
              <p:nvPr/>
            </p:nvSpPr>
            <p:spPr bwMode="auto">
              <a:xfrm>
                <a:off x="1558" y="3276"/>
                <a:ext cx="186" cy="235"/>
              </a:xfrm>
              <a:prstGeom prst="foldedCorner">
                <a:avLst>
                  <a:gd name="adj" fmla="val 12500"/>
                </a:avLst>
              </a:prstGeom>
              <a:solidFill>
                <a:srgbClr val="FFFF00"/>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000">
                    <a:solidFill>
                      <a:srgbClr val="010000"/>
                    </a:solidFill>
                    <a:latin typeface="Calibri" charset="0"/>
                    <a:cs typeface="Calibri" charset="0"/>
                  </a:rPr>
                  <a:t>SLA</a:t>
                </a:r>
              </a:p>
            </p:txBody>
          </p:sp>
          <p:sp>
            <p:nvSpPr>
              <p:cNvPr id="116818" name="AutoShape 80"/>
              <p:cNvSpPr>
                <a:spLocks noChangeArrowheads="1"/>
              </p:cNvSpPr>
              <p:nvPr/>
            </p:nvSpPr>
            <p:spPr bwMode="auto">
              <a:xfrm>
                <a:off x="2148" y="2627"/>
                <a:ext cx="186" cy="235"/>
              </a:xfrm>
              <a:prstGeom prst="foldedCorner">
                <a:avLst>
                  <a:gd name="adj" fmla="val 12500"/>
                </a:avLst>
              </a:prstGeom>
              <a:solidFill>
                <a:srgbClr val="FFFF00"/>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000">
                    <a:solidFill>
                      <a:srgbClr val="010000"/>
                    </a:solidFill>
                    <a:latin typeface="Calibri" charset="0"/>
                    <a:cs typeface="Calibri" charset="0"/>
                  </a:rPr>
                  <a:t>SLA</a:t>
                </a:r>
              </a:p>
            </p:txBody>
          </p:sp>
          <p:sp>
            <p:nvSpPr>
              <p:cNvPr id="116819" name="AutoShape 81"/>
              <p:cNvSpPr>
                <a:spLocks noChangeArrowheads="1"/>
              </p:cNvSpPr>
              <p:nvPr/>
            </p:nvSpPr>
            <p:spPr bwMode="auto">
              <a:xfrm>
                <a:off x="3437" y="2904"/>
                <a:ext cx="186" cy="235"/>
              </a:xfrm>
              <a:prstGeom prst="foldedCorner">
                <a:avLst>
                  <a:gd name="adj" fmla="val 12500"/>
                </a:avLst>
              </a:prstGeom>
              <a:solidFill>
                <a:srgbClr val="FFFF00"/>
              </a:solidFill>
              <a:ln w="9525">
                <a:solidFill>
                  <a:schemeClr val="tx1"/>
                </a:solidFill>
                <a:round/>
                <a:headEnd/>
                <a:tailEnd/>
              </a:ln>
            </p:spPr>
            <p:txBody>
              <a:bodyPr wrap="none" lIns="0" tIns="0" rIns="0" bIns="0" anchor="ctr"/>
              <a:lstStyle/>
              <a:p>
                <a:pPr marL="266700" indent="-266700">
                  <a:buClr>
                    <a:schemeClr val="tx2"/>
                  </a:buClr>
                  <a:buSzPct val="120000"/>
                  <a:buFont typeface="Wingdings" charset="0"/>
                  <a:buNone/>
                </a:pPr>
                <a:r>
                  <a:rPr lang="en-GB" sz="1000">
                    <a:solidFill>
                      <a:srgbClr val="010000"/>
                    </a:solidFill>
                    <a:latin typeface="Calibri" charset="0"/>
                    <a:cs typeface="Calibri" charset="0"/>
                  </a:rPr>
                  <a:t>SLA</a:t>
                </a:r>
              </a:p>
            </p:txBody>
          </p:sp>
        </p:grpSp>
        <p:sp>
          <p:nvSpPr>
            <p:cNvPr id="73" name="AutoShape 82"/>
            <p:cNvSpPr>
              <a:spLocks noChangeArrowheads="1"/>
            </p:cNvSpPr>
            <p:nvPr/>
          </p:nvSpPr>
          <p:spPr bwMode="auto">
            <a:xfrm>
              <a:off x="3885" y="2439"/>
              <a:ext cx="1235" cy="273"/>
            </a:xfrm>
            <a:prstGeom prst="wedgeRectCallout">
              <a:avLst>
                <a:gd name="adj1" fmla="val -62731"/>
                <a:gd name="adj2" fmla="val 102574"/>
              </a:avLst>
            </a:prstGeom>
            <a:solidFill>
              <a:srgbClr val="CCECFF"/>
            </a:solidFill>
            <a:ln w="12700">
              <a:solidFill>
                <a:schemeClr val="tx1"/>
              </a:solidFill>
              <a:miter lim="800000"/>
              <a:headEnd/>
              <a:tailEnd/>
            </a:ln>
          </p:spPr>
          <p:txBody>
            <a:bodyPr anchor="ctr"/>
            <a:lstStyle/>
            <a:p>
              <a:pPr>
                <a:buClr>
                  <a:schemeClr val="tx2"/>
                </a:buClr>
                <a:buSzPct val="120000"/>
                <a:buFont typeface="Wingdings" charset="0"/>
                <a:buNone/>
                <a:defRPr/>
              </a:pPr>
              <a:r>
                <a:rPr lang="en-GB" sz="1100" b="1">
                  <a:solidFill>
                    <a:srgbClr val="010000"/>
                  </a:solidFill>
                  <a:effectLst>
                    <a:outerShdw blurRad="38100" dist="38100" dir="2700000" algn="tl">
                      <a:srgbClr val="FFFFFF"/>
                    </a:outerShdw>
                  </a:effectLst>
                  <a:latin typeface="Calibri"/>
                  <a:cs typeface="Calibri"/>
                </a:rPr>
                <a:t>Check SLAs &amp; policies at each point</a:t>
              </a:r>
            </a:p>
          </p:txBody>
        </p:sp>
      </p:grpSp>
      <p:sp>
        <p:nvSpPr>
          <p:cNvPr id="116787" name="AutoShape 99"/>
          <p:cNvSpPr>
            <a:spLocks/>
          </p:cNvSpPr>
          <p:nvPr/>
        </p:nvSpPr>
        <p:spPr bwMode="auto">
          <a:xfrm rot="-5400000">
            <a:off x="7286625" y="3365501"/>
            <a:ext cx="301625" cy="3079750"/>
          </a:xfrm>
          <a:prstGeom prst="rightBrace">
            <a:avLst>
              <a:gd name="adj1" fmla="val 65281"/>
              <a:gd name="adj2" fmla="val 50699"/>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10000"/>
              </a:solidFill>
              <a:latin typeface="Calibri" charset="0"/>
              <a:cs typeface="Calibri" charset="0"/>
            </a:endParaRPr>
          </a:p>
        </p:txBody>
      </p:sp>
      <p:sp>
        <p:nvSpPr>
          <p:cNvPr id="116788" name="Rectangle 23"/>
          <p:cNvSpPr>
            <a:spLocks noChangeArrowheads="1"/>
          </p:cNvSpPr>
          <p:nvPr/>
        </p:nvSpPr>
        <p:spPr bwMode="auto">
          <a:xfrm>
            <a:off x="2062163" y="2192338"/>
            <a:ext cx="1244600" cy="539750"/>
          </a:xfrm>
          <a:prstGeom prst="rect">
            <a:avLst/>
          </a:prstGeom>
          <a:solidFill>
            <a:srgbClr val="CCCCFF"/>
          </a:solidFill>
          <a:ln w="9525">
            <a:solidFill>
              <a:schemeClr val="tx1"/>
            </a:solidFill>
            <a:miter lim="800000"/>
            <a:headEnd/>
            <a:tailEnd/>
          </a:ln>
        </p:spPr>
        <p:txBody>
          <a:bodyPr lIns="0" tIns="0" rIns="0" bIns="0" anchorCtr="1"/>
          <a:lstStyle/>
          <a:p>
            <a:pPr marL="266700" indent="-266700">
              <a:buClr>
                <a:schemeClr val="tx2"/>
              </a:buClr>
              <a:buSzPct val="120000"/>
              <a:buFont typeface="Wingdings" charset="0"/>
              <a:buNone/>
            </a:pPr>
            <a:r>
              <a:rPr lang="en-GB" sz="1200">
                <a:solidFill>
                  <a:srgbClr val="010000"/>
                </a:solidFill>
                <a:latin typeface="Calibri" charset="0"/>
                <a:cs typeface="Calibri" charset="0"/>
              </a:rPr>
              <a:t>Client </a:t>
            </a:r>
          </a:p>
        </p:txBody>
      </p:sp>
      <p:grpSp>
        <p:nvGrpSpPr>
          <p:cNvPr id="116789" name="Group 24"/>
          <p:cNvGrpSpPr>
            <a:grpSpLocks/>
          </p:cNvGrpSpPr>
          <p:nvPr/>
        </p:nvGrpSpPr>
        <p:grpSpPr bwMode="auto">
          <a:xfrm>
            <a:off x="2189163" y="2417763"/>
            <a:ext cx="990600" cy="266700"/>
            <a:chOff x="329" y="1054"/>
            <a:chExt cx="624" cy="232"/>
          </a:xfrm>
        </p:grpSpPr>
        <p:sp>
          <p:nvSpPr>
            <p:cNvPr id="116811" name="Rectangle 25"/>
            <p:cNvSpPr>
              <a:spLocks noChangeArrowheads="1"/>
            </p:cNvSpPr>
            <p:nvPr/>
          </p:nvSpPr>
          <p:spPr bwMode="auto">
            <a:xfrm>
              <a:off x="329" y="1054"/>
              <a:ext cx="280" cy="232"/>
            </a:xfrm>
            <a:prstGeom prst="rect">
              <a:avLst/>
            </a:prstGeom>
            <a:solidFill>
              <a:srgbClr val="FFCC66"/>
            </a:solidFill>
            <a:ln w="9525">
              <a:solidFill>
                <a:schemeClr val="tx1"/>
              </a:solidFill>
              <a:miter lim="800000"/>
              <a:headEnd/>
              <a:tailEnd/>
            </a:ln>
          </p:spPr>
          <p:txBody>
            <a:bodyPr wrap="none" anchor="ctr"/>
            <a:lstStyle/>
            <a:p>
              <a:r>
                <a:rPr lang="en-GB" sz="1000">
                  <a:solidFill>
                    <a:srgbClr val="010000"/>
                  </a:solidFill>
                  <a:latin typeface="Calibri" charset="0"/>
                  <a:cs typeface="Calibri" charset="0"/>
                </a:rPr>
                <a:t>Interface</a:t>
              </a:r>
            </a:p>
          </p:txBody>
        </p:sp>
        <p:sp>
          <p:nvSpPr>
            <p:cNvPr id="116812" name="Rectangle 26"/>
            <p:cNvSpPr>
              <a:spLocks noChangeArrowheads="1"/>
            </p:cNvSpPr>
            <p:nvPr/>
          </p:nvSpPr>
          <p:spPr bwMode="auto">
            <a:xfrm>
              <a:off x="673" y="1054"/>
              <a:ext cx="280" cy="232"/>
            </a:xfrm>
            <a:prstGeom prst="rect">
              <a:avLst/>
            </a:prstGeom>
            <a:solidFill>
              <a:srgbClr val="FFCC66"/>
            </a:solidFill>
            <a:ln w="9525">
              <a:solidFill>
                <a:schemeClr val="tx1"/>
              </a:solidFill>
              <a:miter lim="800000"/>
              <a:headEnd/>
              <a:tailEnd/>
            </a:ln>
          </p:spPr>
          <p:txBody>
            <a:bodyPr wrap="none" anchor="ctr"/>
            <a:lstStyle/>
            <a:p>
              <a:r>
                <a:rPr lang="en-GB" sz="900">
                  <a:solidFill>
                    <a:srgbClr val="010000"/>
                  </a:solidFill>
                  <a:latin typeface="Calibri" charset="0"/>
                  <a:cs typeface="Calibri" charset="0"/>
                </a:rPr>
                <a:t>Interface</a:t>
              </a:r>
              <a:endParaRPr lang="en-GB" sz="1000">
                <a:solidFill>
                  <a:srgbClr val="010000"/>
                </a:solidFill>
                <a:latin typeface="Calibri" charset="0"/>
                <a:cs typeface="Calibri" charset="0"/>
              </a:endParaRPr>
            </a:p>
          </p:txBody>
        </p:sp>
      </p:grpSp>
      <p:sp>
        <p:nvSpPr>
          <p:cNvPr id="84" name="AutoShape 62"/>
          <p:cNvSpPr>
            <a:spLocks noChangeArrowheads="1"/>
          </p:cNvSpPr>
          <p:nvPr/>
        </p:nvSpPr>
        <p:spPr bwMode="auto">
          <a:xfrm>
            <a:off x="1681163" y="1952625"/>
            <a:ext cx="1727200" cy="561975"/>
          </a:xfrm>
          <a:prstGeom prst="wedgeRectCallout">
            <a:avLst>
              <a:gd name="adj1" fmla="val -58773"/>
              <a:gd name="adj2" fmla="val 101644"/>
            </a:avLst>
          </a:prstGeom>
          <a:solidFill>
            <a:srgbClr val="CCECFF"/>
          </a:solidFill>
          <a:ln w="12700">
            <a:solidFill>
              <a:schemeClr val="tx1"/>
            </a:solidFill>
            <a:miter lim="800000"/>
            <a:headEnd/>
            <a:tailEnd/>
          </a:ln>
        </p:spPr>
        <p:txBody>
          <a:bodyPr anchor="ctr"/>
          <a:lstStyle/>
          <a:p>
            <a:pPr>
              <a:buClr>
                <a:schemeClr val="tx2"/>
              </a:buClr>
              <a:buSzPct val="120000"/>
              <a:buFont typeface="Wingdings" charset="0"/>
              <a:buNone/>
              <a:defRPr/>
            </a:pPr>
            <a:r>
              <a:rPr lang="en-GB" sz="1100" b="1">
                <a:solidFill>
                  <a:srgbClr val="010000"/>
                </a:solidFill>
                <a:effectLst>
                  <a:outerShdw blurRad="38100" dist="38100" dir="2700000" algn="tl">
                    <a:srgbClr val="FFFFFF"/>
                  </a:outerShdw>
                </a:effectLst>
                <a:latin typeface="Calibri"/>
                <a:cs typeface="Calibri"/>
              </a:rPr>
              <a:t>Manage &amp; monitor end-to-end message flow</a:t>
            </a:r>
          </a:p>
        </p:txBody>
      </p:sp>
      <p:grpSp>
        <p:nvGrpSpPr>
          <p:cNvPr id="116791" name="Group 103"/>
          <p:cNvGrpSpPr>
            <a:grpSpLocks/>
          </p:cNvGrpSpPr>
          <p:nvPr/>
        </p:nvGrpSpPr>
        <p:grpSpPr bwMode="auto">
          <a:xfrm>
            <a:off x="5889625" y="5086350"/>
            <a:ext cx="3130550" cy="981075"/>
            <a:chOff x="5889625" y="5086345"/>
            <a:chExt cx="3129762" cy="982836"/>
          </a:xfrm>
        </p:grpSpPr>
        <p:grpSp>
          <p:nvGrpSpPr>
            <p:cNvPr id="116794" name="Group 83"/>
            <p:cNvGrpSpPr>
              <a:grpSpLocks/>
            </p:cNvGrpSpPr>
            <p:nvPr/>
          </p:nvGrpSpPr>
          <p:grpSpPr bwMode="auto">
            <a:xfrm>
              <a:off x="5889625" y="5086345"/>
              <a:ext cx="3129762" cy="746204"/>
              <a:chOff x="922" y="3122"/>
              <a:chExt cx="3808" cy="757"/>
            </a:xfrm>
          </p:grpSpPr>
          <p:sp>
            <p:nvSpPr>
              <p:cNvPr id="116796" name="Rectangle 84"/>
              <p:cNvSpPr>
                <a:spLocks noChangeArrowheads="1"/>
              </p:cNvSpPr>
              <p:nvPr/>
            </p:nvSpPr>
            <p:spPr bwMode="auto">
              <a:xfrm>
                <a:off x="922" y="3122"/>
                <a:ext cx="3808" cy="664"/>
              </a:xfrm>
              <a:prstGeom prst="rect">
                <a:avLst/>
              </a:prstGeom>
              <a:solidFill>
                <a:srgbClr val="C1D4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10000"/>
                  </a:solidFill>
                  <a:latin typeface="Calibri" charset="0"/>
                  <a:cs typeface="Calibri" charset="0"/>
                </a:endParaRPr>
              </a:p>
            </p:txBody>
          </p:sp>
          <p:sp>
            <p:nvSpPr>
              <p:cNvPr id="89" name="Rectangle 85"/>
              <p:cNvSpPr>
                <a:spLocks noChangeArrowheads="1"/>
              </p:cNvSpPr>
              <p:nvPr/>
            </p:nvSpPr>
            <p:spPr bwMode="auto">
              <a:xfrm>
                <a:off x="2675" y="3706"/>
                <a:ext cx="560" cy="173"/>
              </a:xfrm>
              <a:prstGeom prst="rect">
                <a:avLst/>
              </a:prstGeom>
              <a:noFill/>
              <a:ln w="9525">
                <a:noFill/>
                <a:miter lim="800000"/>
                <a:headEnd/>
                <a:tailEnd/>
              </a:ln>
              <a:effectLst/>
            </p:spPr>
            <p:txBody>
              <a:bodyPr wrap="none">
                <a:spAutoFit/>
              </a:bodyPr>
              <a:lstStyle/>
              <a:p>
                <a:pPr eaLnBrk="0" hangingPunct="0">
                  <a:defRPr/>
                </a:pPr>
                <a:r>
                  <a:rPr lang="en-US" sz="500" b="1">
                    <a:solidFill>
                      <a:srgbClr val="010000"/>
                    </a:solidFill>
                    <a:effectLst>
                      <a:outerShdw blurRad="38100" dist="38100" dir="2700000" algn="tl">
                        <a:srgbClr val="DDDDDD"/>
                      </a:outerShdw>
                    </a:effectLst>
                    <a:latin typeface="Calibri"/>
                    <a:cs typeface="Calibri"/>
                  </a:rPr>
                  <a:t>Databases</a:t>
                </a:r>
              </a:p>
            </p:txBody>
          </p:sp>
          <p:sp>
            <p:nvSpPr>
              <p:cNvPr id="90" name="Rectangle 86"/>
              <p:cNvSpPr>
                <a:spLocks noChangeArrowheads="1"/>
              </p:cNvSpPr>
              <p:nvPr/>
            </p:nvSpPr>
            <p:spPr bwMode="auto">
              <a:xfrm>
                <a:off x="3994" y="3621"/>
                <a:ext cx="630" cy="248"/>
              </a:xfrm>
              <a:prstGeom prst="rect">
                <a:avLst/>
              </a:prstGeom>
              <a:noFill/>
              <a:ln w="9525">
                <a:noFill/>
                <a:miter lim="800000"/>
                <a:headEnd/>
                <a:tailEnd/>
              </a:ln>
              <a:effectLst/>
            </p:spPr>
            <p:txBody>
              <a:bodyPr wrap="none">
                <a:spAutoFit/>
              </a:bodyPr>
              <a:lstStyle/>
              <a:p>
                <a:pPr eaLnBrk="0" hangingPunct="0">
                  <a:defRPr/>
                </a:pPr>
                <a:r>
                  <a:rPr lang="en-US" sz="500" b="1">
                    <a:solidFill>
                      <a:srgbClr val="010000"/>
                    </a:solidFill>
                    <a:effectLst>
                      <a:outerShdw blurRad="38100" dist="38100" dir="2700000" algn="tl">
                        <a:srgbClr val="DDDDDD"/>
                      </a:outerShdw>
                    </a:effectLst>
                    <a:latin typeface="Calibri"/>
                    <a:cs typeface="Calibri"/>
                  </a:rPr>
                  <a:t>Legacy</a:t>
                </a:r>
                <a:br>
                  <a:rPr lang="en-US" sz="500" b="1">
                    <a:solidFill>
                      <a:srgbClr val="010000"/>
                    </a:solidFill>
                    <a:effectLst>
                      <a:outerShdw blurRad="38100" dist="38100" dir="2700000" algn="tl">
                        <a:srgbClr val="DDDDDD"/>
                      </a:outerShdw>
                    </a:effectLst>
                    <a:latin typeface="Calibri"/>
                    <a:cs typeface="Calibri"/>
                  </a:rPr>
                </a:br>
                <a:r>
                  <a:rPr lang="en-US" sz="500" b="1">
                    <a:solidFill>
                      <a:srgbClr val="010000"/>
                    </a:solidFill>
                    <a:effectLst>
                      <a:outerShdw blurRad="38100" dist="38100" dir="2700000" algn="tl">
                        <a:srgbClr val="DDDDDD"/>
                      </a:outerShdw>
                    </a:effectLst>
                    <a:latin typeface="Calibri"/>
                    <a:cs typeface="Calibri"/>
                  </a:rPr>
                  <a:t>Applications</a:t>
                </a:r>
              </a:p>
            </p:txBody>
          </p:sp>
          <p:sp>
            <p:nvSpPr>
              <p:cNvPr id="91" name="Text Box 87"/>
              <p:cNvSpPr txBox="1">
                <a:spLocks noChangeArrowheads="1"/>
              </p:cNvSpPr>
              <p:nvPr/>
            </p:nvSpPr>
            <p:spPr bwMode="auto">
              <a:xfrm>
                <a:off x="1996" y="3635"/>
                <a:ext cx="350" cy="173"/>
              </a:xfrm>
              <a:prstGeom prst="rect">
                <a:avLst/>
              </a:prstGeom>
              <a:noFill/>
              <a:ln w="9525">
                <a:noFill/>
                <a:miter lim="800000"/>
                <a:headEnd/>
                <a:tailEnd/>
              </a:ln>
              <a:effectLst/>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US" sz="500" b="1" smtClean="0">
                    <a:solidFill>
                      <a:srgbClr val="010000"/>
                    </a:solidFill>
                    <a:effectLst>
                      <a:outerShdw blurRad="38100" dist="38100" dir="2700000" algn="tl">
                        <a:srgbClr val="DDDDDD"/>
                      </a:outerShdw>
                    </a:effectLst>
                    <a:latin typeface="Calibri"/>
                    <a:cs typeface="Calibri"/>
                  </a:rPr>
                  <a:t>ERP</a:t>
                </a:r>
              </a:p>
            </p:txBody>
          </p:sp>
          <p:sp>
            <p:nvSpPr>
              <p:cNvPr id="92" name="Rectangle 88"/>
              <p:cNvSpPr>
                <a:spLocks noChangeArrowheads="1"/>
              </p:cNvSpPr>
              <p:nvPr/>
            </p:nvSpPr>
            <p:spPr bwMode="auto">
              <a:xfrm>
                <a:off x="1150" y="3635"/>
                <a:ext cx="396" cy="173"/>
              </a:xfrm>
              <a:prstGeom prst="rect">
                <a:avLst/>
              </a:prstGeom>
              <a:noFill/>
              <a:ln w="9525">
                <a:noFill/>
                <a:miter lim="800000"/>
                <a:headEnd/>
                <a:tailEnd/>
              </a:ln>
              <a:effectLst/>
            </p:spPr>
            <p:txBody>
              <a:bodyPr wrap="none">
                <a:spAutoFit/>
              </a:bodyPr>
              <a:lstStyle/>
              <a:p>
                <a:pPr eaLnBrk="0" hangingPunct="0">
                  <a:defRPr/>
                </a:pPr>
                <a:r>
                  <a:rPr lang="en-US" sz="500" b="1">
                    <a:solidFill>
                      <a:srgbClr val="010000"/>
                    </a:solidFill>
                    <a:effectLst>
                      <a:outerShdw blurRad="38100" dist="38100" dir="2700000" algn="tl">
                        <a:srgbClr val="DDDDDD"/>
                      </a:outerShdw>
                    </a:effectLst>
                    <a:latin typeface="Calibri"/>
                    <a:cs typeface="Calibri"/>
                  </a:rPr>
                  <a:t> CRM</a:t>
                </a:r>
              </a:p>
            </p:txBody>
          </p:sp>
          <p:pic>
            <p:nvPicPr>
              <p:cNvPr id="116801" name="Picture 89" descr="dell poweredge 2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 y="3123"/>
                <a:ext cx="305"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802"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 y="3166"/>
                <a:ext cx="541"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803"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 y="3233"/>
                <a:ext cx="55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116804" name="Group 92"/>
              <p:cNvGrpSpPr>
                <a:grpSpLocks/>
              </p:cNvGrpSpPr>
              <p:nvPr/>
            </p:nvGrpSpPr>
            <p:grpSpPr bwMode="auto">
              <a:xfrm>
                <a:off x="2736" y="3190"/>
                <a:ext cx="414" cy="455"/>
                <a:chOff x="2592" y="3504"/>
                <a:chExt cx="432" cy="480"/>
              </a:xfrm>
            </p:grpSpPr>
            <p:sp>
              <p:nvSpPr>
                <p:cNvPr id="116808" name="AutoShape 93"/>
                <p:cNvSpPr>
                  <a:spLocks noChangeArrowheads="1"/>
                </p:cNvSpPr>
                <p:nvPr/>
              </p:nvSpPr>
              <p:spPr bwMode="auto">
                <a:xfrm>
                  <a:off x="2592" y="3504"/>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10000"/>
                    </a:solidFill>
                    <a:latin typeface="Calibri" charset="0"/>
                    <a:cs typeface="Calibri" charset="0"/>
                  </a:endParaRPr>
                </a:p>
              </p:txBody>
            </p:sp>
            <p:sp>
              <p:nvSpPr>
                <p:cNvPr id="116809" name="AutoShape 94"/>
                <p:cNvSpPr>
                  <a:spLocks noChangeArrowheads="1"/>
                </p:cNvSpPr>
                <p:nvPr/>
              </p:nvSpPr>
              <p:spPr bwMode="auto">
                <a:xfrm>
                  <a:off x="2688" y="3600"/>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10000"/>
                    </a:solidFill>
                    <a:latin typeface="Calibri" charset="0"/>
                    <a:cs typeface="Calibri" charset="0"/>
                  </a:endParaRPr>
                </a:p>
              </p:txBody>
            </p:sp>
            <p:sp>
              <p:nvSpPr>
                <p:cNvPr id="116810" name="AutoShape 95"/>
                <p:cNvSpPr>
                  <a:spLocks noChangeArrowheads="1"/>
                </p:cNvSpPr>
                <p:nvPr/>
              </p:nvSpPr>
              <p:spPr bwMode="auto">
                <a:xfrm>
                  <a:off x="2784" y="3696"/>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10000"/>
                    </a:solidFill>
                    <a:latin typeface="Calibri" charset="0"/>
                    <a:cs typeface="Calibri" charset="0"/>
                  </a:endParaRPr>
                </a:p>
              </p:txBody>
            </p:sp>
          </p:grpSp>
          <p:sp>
            <p:nvSpPr>
              <p:cNvPr id="116805" name="Rectangle 96"/>
              <p:cNvSpPr>
                <a:spLocks noChangeArrowheads="1"/>
              </p:cNvSpPr>
              <p:nvPr/>
            </p:nvSpPr>
            <p:spPr bwMode="auto">
              <a:xfrm>
                <a:off x="3427" y="3678"/>
                <a:ext cx="49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500" b="1">
                    <a:solidFill>
                      <a:srgbClr val="010000"/>
                    </a:solidFill>
                    <a:latin typeface="Calibri" charset="0"/>
                    <a:cs typeface="Calibri" charset="0"/>
                  </a:rPr>
                  <a:t>Content</a:t>
                </a:r>
                <a:endParaRPr lang="en-US" sz="500">
                  <a:solidFill>
                    <a:srgbClr val="010000"/>
                  </a:solidFill>
                  <a:latin typeface="Calibri" charset="0"/>
                  <a:cs typeface="Calibri" charset="0"/>
                </a:endParaRPr>
              </a:p>
            </p:txBody>
          </p:sp>
          <p:pic>
            <p:nvPicPr>
              <p:cNvPr id="116806" name="Picture 97" descr="conten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 y="3212"/>
                <a:ext cx="6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98"/>
              <p:cNvSpPr txBox="1">
                <a:spLocks noChangeArrowheads="1"/>
              </p:cNvSpPr>
              <p:nvPr/>
            </p:nvSpPr>
            <p:spPr bwMode="auto">
              <a:xfrm>
                <a:off x="924" y="3627"/>
                <a:ext cx="697" cy="171"/>
              </a:xfrm>
              <a:prstGeom prst="rect">
                <a:avLst/>
              </a:prstGeom>
              <a:noFill/>
              <a:ln w="9525">
                <a:noFill/>
                <a:miter lim="800000"/>
                <a:headEnd/>
                <a:tailEnd/>
              </a:ln>
              <a:effectLst/>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defRPr/>
                </a:pPr>
                <a:r>
                  <a:rPr lang="en-US" sz="500" b="1" i="1" smtClean="0">
                    <a:solidFill>
                      <a:srgbClr val="010000"/>
                    </a:solidFill>
                    <a:effectLst>
                      <a:outerShdw blurRad="38100" dist="38100" dir="2700000" algn="tl">
                        <a:srgbClr val="DDDDDD"/>
                      </a:outerShdw>
                    </a:effectLst>
                    <a:latin typeface="Calibri"/>
                    <a:cs typeface="Calibri"/>
                  </a:rPr>
                  <a:t>r</a:t>
                </a:r>
                <a:endParaRPr lang="en-GB" sz="500" b="1" i="1" smtClean="0">
                  <a:solidFill>
                    <a:srgbClr val="010000"/>
                  </a:solidFill>
                  <a:effectLst>
                    <a:outerShdw blurRad="38100" dist="38100" dir="2700000" algn="tl">
                      <a:srgbClr val="DDDDDD"/>
                    </a:outerShdw>
                  </a:effectLst>
                  <a:latin typeface="Calibri"/>
                  <a:cs typeface="Calibri"/>
                </a:endParaRPr>
              </a:p>
            </p:txBody>
          </p:sp>
        </p:grpSp>
        <p:sp>
          <p:nvSpPr>
            <p:cNvPr id="87" name="Rectangle 86"/>
            <p:cNvSpPr/>
            <p:nvPr/>
          </p:nvSpPr>
          <p:spPr>
            <a:xfrm>
              <a:off x="7086299" y="5792460"/>
              <a:ext cx="833228" cy="276721"/>
            </a:xfrm>
            <a:prstGeom prst="rect">
              <a:avLst/>
            </a:prstGeom>
          </p:spPr>
          <p:txBody>
            <a:bodyPr wrap="none">
              <a:spAutoFit/>
            </a:bodyPr>
            <a:lstStyle/>
            <a:p>
              <a:pPr>
                <a:defRPr/>
              </a:pPr>
              <a:r>
                <a:rPr lang="en-GB" sz="1200" b="1">
                  <a:solidFill>
                    <a:srgbClr val="010000"/>
                  </a:solidFill>
                  <a:effectLst>
                    <a:outerShdw blurRad="38100" dist="38100" dir="2700000" algn="tl">
                      <a:srgbClr val="DDDDDD"/>
                    </a:outerShdw>
                  </a:effectLst>
                  <a:latin typeface="Calibri"/>
                  <a:cs typeface="Calibri"/>
                </a:rPr>
                <a:t>Resources</a:t>
              </a:r>
            </a:p>
          </p:txBody>
        </p:sp>
      </p:grpSp>
      <p:sp>
        <p:nvSpPr>
          <p:cNvPr id="1167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8B1C8DB-7F76-A444-9E18-40A29B9B111A}" type="slidenum">
              <a:rPr lang="en-GB"/>
              <a:pPr/>
              <a:t>30</a:t>
            </a:fld>
            <a:endParaRPr lang="en-GB"/>
          </a:p>
        </p:txBody>
      </p:sp>
      <p:sp>
        <p:nvSpPr>
          <p:cNvPr id="104"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5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algn="ctr"/>
            <a:r>
              <a:rPr lang="en-US" sz="2800">
                <a:latin typeface="Arial" charset="0"/>
                <a:ea typeface="ＭＳ Ｐゴシック" charset="0"/>
                <a:cs typeface="ＭＳ Ｐゴシック" charset="0"/>
              </a:rPr>
              <a:t>Service Evolution: Shallow vs. Deep Changes</a:t>
            </a:r>
          </a:p>
        </p:txBody>
      </p:sp>
      <p:grpSp>
        <p:nvGrpSpPr>
          <p:cNvPr id="117762" name="Group 41"/>
          <p:cNvGrpSpPr>
            <a:grpSpLocks/>
          </p:cNvGrpSpPr>
          <p:nvPr/>
        </p:nvGrpSpPr>
        <p:grpSpPr bwMode="auto">
          <a:xfrm>
            <a:off x="1685925" y="1163638"/>
            <a:ext cx="6162675" cy="3192462"/>
            <a:chOff x="1228725" y="1252538"/>
            <a:chExt cx="6424573" cy="3548122"/>
          </a:xfrm>
        </p:grpSpPr>
        <p:sp>
          <p:nvSpPr>
            <p:cNvPr id="5" name="Rectangle 4"/>
            <p:cNvSpPr>
              <a:spLocks noChangeArrowheads="1"/>
            </p:cNvSpPr>
            <p:nvPr/>
          </p:nvSpPr>
          <p:spPr bwMode="auto">
            <a:xfrm>
              <a:off x="4818344" y="1252538"/>
              <a:ext cx="796038" cy="308762"/>
            </a:xfrm>
            <a:prstGeom prst="rect">
              <a:avLst/>
            </a:prstGeom>
            <a:solidFill>
              <a:srgbClr val="D9D9D9"/>
            </a:solidFill>
            <a:ln w="9525">
              <a:solidFill>
                <a:srgbClr val="000000"/>
              </a:solidFill>
              <a:round/>
              <a:headEnd/>
              <a:tailEnd/>
            </a:ln>
            <a:effectLst>
              <a:outerShdw dist="38100" dir="2700000" algn="tl" rotWithShape="0">
                <a:srgbClr val="808080">
                  <a:alpha val="42999"/>
                </a:srgbClr>
              </a:outerShdw>
            </a:effectLst>
          </p:spPr>
          <p:txBody>
            <a:bodyPr>
              <a:spAutoFit/>
            </a:bodyPr>
            <a:lstStyle/>
            <a:p>
              <a:pPr fontAlgn="auto">
                <a:spcBef>
                  <a:spcPts val="0"/>
                </a:spcBef>
                <a:spcAft>
                  <a:spcPts val="0"/>
                </a:spcAft>
                <a:defRPr/>
              </a:pPr>
              <a:r>
                <a:rPr lang="en-AU" sz="1400">
                  <a:solidFill>
                    <a:srgbClr val="000000"/>
                  </a:solidFill>
                  <a:latin typeface="Calibri"/>
                  <a:ea typeface="+mn-ea"/>
                  <a:cs typeface="Calibri"/>
                </a:rPr>
                <a:t>adapter</a:t>
              </a:r>
            </a:p>
          </p:txBody>
        </p:sp>
        <p:cxnSp>
          <p:nvCxnSpPr>
            <p:cNvPr id="117767" name="Straight Connector 7"/>
            <p:cNvCxnSpPr>
              <a:cxnSpLocks noChangeShapeType="1"/>
            </p:cNvCxnSpPr>
            <p:nvPr/>
          </p:nvCxnSpPr>
          <p:spPr bwMode="auto">
            <a:xfrm flipV="1">
              <a:off x="3619513" y="2189160"/>
              <a:ext cx="3138478" cy="17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7768" name="Shape 8"/>
            <p:cNvCxnSpPr>
              <a:cxnSpLocks noChangeShapeType="1"/>
            </p:cNvCxnSpPr>
            <p:nvPr/>
          </p:nvCxnSpPr>
          <p:spPr bwMode="auto">
            <a:xfrm rot="5400000" flipH="1" flipV="1">
              <a:off x="3786993" y="1073945"/>
              <a:ext cx="708023" cy="1354134"/>
            </a:xfrm>
            <a:prstGeom prst="curvedConnector2">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cxnSp>
        <p:cxnSp>
          <p:nvCxnSpPr>
            <p:cNvPr id="117769" name="Shape 85"/>
            <p:cNvCxnSpPr>
              <a:cxnSpLocks noChangeShapeType="1"/>
              <a:stCxn id="5" idx="3"/>
            </p:cNvCxnSpPr>
            <p:nvPr/>
          </p:nvCxnSpPr>
          <p:spPr bwMode="auto">
            <a:xfrm>
              <a:off x="5614995" y="1406525"/>
              <a:ext cx="1541457" cy="411162"/>
            </a:xfrm>
            <a:prstGeom prst="curvedConnector3">
              <a:avLst>
                <a:gd name="adj1" fmla="val 50000"/>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9" name="TextBox 8"/>
            <p:cNvSpPr txBox="1"/>
            <p:nvPr/>
          </p:nvSpPr>
          <p:spPr bwMode="auto">
            <a:xfrm>
              <a:off x="1228725" y="2971022"/>
              <a:ext cx="787763" cy="400509"/>
            </a:xfrm>
            <a:prstGeom prst="rect">
              <a:avLst/>
            </a:prstGeom>
            <a:noFill/>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defRPr/>
              </a:pPr>
              <a:r>
                <a:rPr lang="en-AU" smtClean="0">
                  <a:solidFill>
                    <a:srgbClr val="FF0000"/>
                  </a:solidFill>
                  <a:effectLst>
                    <a:outerShdw blurRad="38100" dist="38100" dir="2700000" algn="tl">
                      <a:srgbClr val="DDDDDD"/>
                    </a:outerShdw>
                  </a:effectLst>
                  <a:latin typeface="Calibri" charset="0"/>
                  <a:cs typeface="Calibri" charset="0"/>
                </a:rPr>
                <a:t>Client</a:t>
              </a:r>
            </a:p>
          </p:txBody>
        </p:sp>
        <p:sp>
          <p:nvSpPr>
            <p:cNvPr id="117771" name="Oval 17"/>
            <p:cNvSpPr>
              <a:spLocks noChangeArrowheads="1"/>
            </p:cNvSpPr>
            <p:nvPr/>
          </p:nvSpPr>
          <p:spPr bwMode="auto">
            <a:xfrm>
              <a:off x="2116154" y="1633691"/>
              <a:ext cx="457200" cy="56263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AU">
                <a:latin typeface="Calibri" charset="0"/>
                <a:cs typeface="Calibri" charset="0"/>
              </a:endParaRPr>
            </a:p>
          </p:txBody>
        </p:sp>
        <p:cxnSp>
          <p:nvCxnSpPr>
            <p:cNvPr id="117772" name="Straight Connector 51"/>
            <p:cNvCxnSpPr>
              <a:cxnSpLocks noChangeShapeType="1"/>
              <a:endCxn id="14" idx="0"/>
            </p:cNvCxnSpPr>
            <p:nvPr/>
          </p:nvCxnSpPr>
          <p:spPr bwMode="auto">
            <a:xfrm rot="10800000">
              <a:off x="2815447" y="2218774"/>
              <a:ext cx="533399"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7773" name="Straight Connector 54"/>
            <p:cNvCxnSpPr>
              <a:cxnSpLocks noChangeShapeType="1"/>
              <a:stCxn id="14" idx="2"/>
              <a:endCxn id="117803" idx="0"/>
            </p:cNvCxnSpPr>
            <p:nvPr/>
          </p:nvCxnSpPr>
          <p:spPr bwMode="auto">
            <a:xfrm flipH="1">
              <a:off x="1944177" y="2219569"/>
              <a:ext cx="3488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rot="5400000">
              <a:off x="2058567" y="1957921"/>
              <a:ext cx="991569" cy="522969"/>
            </a:xfrm>
            <a:prstGeom prst="rect">
              <a:avLst/>
            </a:prstGeom>
            <a:solidFill>
              <a:srgbClr val="D9D9D9"/>
            </a:solidFill>
            <a:ln w="9525">
              <a:noFill/>
              <a:round/>
              <a:headEnd/>
              <a:tailEnd/>
            </a:ln>
            <a:effectLst>
              <a:outerShdw dist="38100" dir="2700000" algn="tl" rotWithShape="0">
                <a:srgbClr val="808080">
                  <a:alpha val="42999"/>
                </a:srgbClr>
              </a:outerShdw>
            </a:effectLst>
          </p:spPr>
          <p:txBody>
            <a:bodyPr>
              <a:spAutoFit/>
            </a:bodyPr>
            <a:lstStyle/>
            <a:p>
              <a:pPr algn="ctr" fontAlgn="auto">
                <a:spcBef>
                  <a:spcPts val="0"/>
                </a:spcBef>
                <a:spcAft>
                  <a:spcPts val="0"/>
                </a:spcAft>
                <a:defRPr/>
              </a:pPr>
              <a:r>
                <a:rPr lang="en-AU" sz="1400">
                  <a:solidFill>
                    <a:srgbClr val="000000"/>
                  </a:solidFill>
                  <a:latin typeface="Calibri"/>
                  <a:ea typeface="+mn-ea"/>
                  <a:cs typeface="Calibri"/>
                </a:rPr>
                <a:t>Web</a:t>
              </a:r>
            </a:p>
            <a:p>
              <a:pPr algn="ctr" fontAlgn="auto">
                <a:spcBef>
                  <a:spcPts val="0"/>
                </a:spcBef>
                <a:spcAft>
                  <a:spcPts val="0"/>
                </a:spcAft>
                <a:defRPr/>
              </a:pPr>
              <a:r>
                <a:rPr lang="en-AU" sz="1400">
                  <a:solidFill>
                    <a:srgbClr val="000000"/>
                  </a:solidFill>
                  <a:latin typeface="Calibri"/>
                  <a:ea typeface="+mn-ea"/>
                  <a:cs typeface="Calibri"/>
                </a:rPr>
                <a:t>Service</a:t>
              </a:r>
            </a:p>
          </p:txBody>
        </p:sp>
        <p:grpSp>
          <p:nvGrpSpPr>
            <p:cNvPr id="117775" name="Group 53"/>
            <p:cNvGrpSpPr>
              <a:grpSpLocks/>
            </p:cNvGrpSpPr>
            <p:nvPr/>
          </p:nvGrpSpPr>
          <p:grpSpPr bwMode="auto">
            <a:xfrm rot="5400000">
              <a:off x="911131" y="1908420"/>
              <a:ext cx="1443789" cy="622299"/>
              <a:chOff x="2440517" y="4453467"/>
              <a:chExt cx="1443567" cy="622300"/>
            </a:xfrm>
          </p:grpSpPr>
          <p:sp>
            <p:nvSpPr>
              <p:cNvPr id="117803" name="Rectangle 16"/>
              <p:cNvSpPr>
                <a:spLocks noChangeArrowheads="1"/>
              </p:cNvSpPr>
              <p:nvPr/>
            </p:nvSpPr>
            <p:spPr bwMode="auto">
              <a:xfrm>
                <a:off x="2440517" y="4453467"/>
                <a:ext cx="1443567" cy="622300"/>
              </a:xfrm>
              <a:prstGeom prst="rect">
                <a:avLst/>
              </a:prstGeom>
              <a:solidFill>
                <a:srgbClr val="FF9999"/>
              </a:solidFill>
              <a:ln w="9525">
                <a:solidFill>
                  <a:schemeClr val="tx1"/>
                </a:solidFill>
                <a:miter lim="800000"/>
                <a:headEnd/>
                <a:tailEnd/>
              </a:ln>
            </p:spPr>
            <p:txBody>
              <a:bodyPr lIns="0" tIns="0" rIns="0" bIns="0" anchor="b" anchorCtr="1"/>
              <a:lstStyle/>
              <a:p>
                <a:pPr algn="ctr"/>
                <a:endParaRPr lang="en-AU" sz="1200">
                  <a:latin typeface="Calibri" charset="0"/>
                  <a:cs typeface="Calibri" charset="0"/>
                </a:endParaRPr>
              </a:p>
            </p:txBody>
          </p:sp>
          <p:sp>
            <p:nvSpPr>
              <p:cNvPr id="117804" name="Rectangle 56"/>
              <p:cNvSpPr>
                <a:spLocks noChangeArrowheads="1"/>
              </p:cNvSpPr>
              <p:nvPr/>
            </p:nvSpPr>
            <p:spPr bwMode="auto">
              <a:xfrm>
                <a:off x="2506134" y="4533785"/>
                <a:ext cx="1312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rgbClr val="0D0D0D"/>
                    </a:solidFill>
                    <a:latin typeface="Calibri" charset="0"/>
                    <a:cs typeface="Calibri" charset="0"/>
                  </a:rPr>
                  <a:t>Service</a:t>
                </a:r>
              </a:p>
              <a:p>
                <a:pPr algn="ctr"/>
                <a:r>
                  <a:rPr lang="en-GB" sz="1200">
                    <a:solidFill>
                      <a:srgbClr val="0D0D0D"/>
                    </a:solidFill>
                    <a:latin typeface="Calibri" charset="0"/>
                    <a:cs typeface="Calibri" charset="0"/>
                  </a:rPr>
                  <a:t>Container</a:t>
                </a:r>
              </a:p>
            </p:txBody>
          </p:sp>
        </p:grpSp>
        <p:sp>
          <p:nvSpPr>
            <p:cNvPr id="16" name="TextBox 15"/>
            <p:cNvSpPr txBox="1"/>
            <p:nvPr/>
          </p:nvSpPr>
          <p:spPr bwMode="auto">
            <a:xfrm>
              <a:off x="3261022" y="2293509"/>
              <a:ext cx="448496" cy="308762"/>
            </a:xfrm>
            <a:prstGeom prst="rect">
              <a:avLst/>
            </a:prstGeom>
            <a:noFill/>
          </p:spPr>
          <p:txBody>
            <a:bodyPr>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defRPr/>
              </a:pPr>
              <a:r>
                <a:rPr lang="en-AU" sz="1400" i="1" smtClean="0">
                  <a:solidFill>
                    <a:srgbClr val="000090"/>
                  </a:solidFill>
                  <a:effectLst>
                    <a:outerShdw blurRad="38100" dist="38100" dir="2700000" algn="tl">
                      <a:srgbClr val="DDDDDD"/>
                    </a:outerShdw>
                  </a:effectLst>
                  <a:latin typeface="Calibri" charset="0"/>
                  <a:cs typeface="Calibri" charset="0"/>
                </a:rPr>
                <a:t>u</a:t>
              </a:r>
              <a:r>
                <a:rPr lang="en-AU" sz="1400" i="1" baseline="-25000" smtClean="0">
                  <a:solidFill>
                    <a:srgbClr val="000090"/>
                  </a:solidFill>
                  <a:effectLst>
                    <a:outerShdw blurRad="38100" dist="38100" dir="2700000" algn="tl">
                      <a:srgbClr val="DDDDDD"/>
                    </a:outerShdw>
                  </a:effectLst>
                  <a:latin typeface="Calibri" charset="0"/>
                  <a:cs typeface="Calibri" charset="0"/>
                </a:rPr>
                <a:t>1</a:t>
              </a:r>
            </a:p>
          </p:txBody>
        </p:sp>
        <p:sp>
          <p:nvSpPr>
            <p:cNvPr id="17" name="Oval 16"/>
            <p:cNvSpPr/>
            <p:nvPr/>
          </p:nvSpPr>
          <p:spPr bwMode="auto">
            <a:xfrm>
              <a:off x="6746879" y="2084388"/>
              <a:ext cx="225422" cy="227012"/>
            </a:xfrm>
            <a:prstGeom prst="ellipse">
              <a:avLst/>
            </a:prstGeom>
            <a:gradFill flip="none" rotWithShape="1">
              <a:gsLst>
                <a:gs pos="36000">
                  <a:schemeClr val="bg1">
                    <a:lumMod val="65000"/>
                  </a:schemeClr>
                </a:gs>
                <a:gs pos="70000">
                  <a:schemeClr val="bg1">
                    <a:lumMod val="85000"/>
                  </a:schemeClr>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spAutoFit/>
            </a:bodyPr>
            <a:lstStyle/>
            <a:p>
              <a:pPr fontAlgn="auto">
                <a:spcBef>
                  <a:spcPts val="0"/>
                </a:spcBef>
                <a:spcAft>
                  <a:spcPts val="0"/>
                </a:spcAft>
                <a:defRPr/>
              </a:pPr>
              <a:endParaRPr lang="en-AU">
                <a:latin typeface="Calibri"/>
                <a:ea typeface="+mn-ea"/>
                <a:cs typeface="Calibri"/>
              </a:endParaRPr>
            </a:p>
          </p:txBody>
        </p:sp>
        <p:sp>
          <p:nvSpPr>
            <p:cNvPr id="18" name="Rectangle 17"/>
            <p:cNvSpPr>
              <a:spLocks noChangeArrowheads="1"/>
            </p:cNvSpPr>
            <p:nvPr/>
          </p:nvSpPr>
          <p:spPr bwMode="auto">
            <a:xfrm>
              <a:off x="6365735" y="2845752"/>
              <a:ext cx="991324" cy="524015"/>
            </a:xfrm>
            <a:prstGeom prst="rect">
              <a:avLst/>
            </a:prstGeom>
            <a:solidFill>
              <a:srgbClr val="D9D9D9"/>
            </a:solidFill>
            <a:ln w="9525">
              <a:noFill/>
              <a:round/>
              <a:headEnd/>
              <a:tailEnd/>
            </a:ln>
            <a:effectLst>
              <a:outerShdw dist="38100" dir="2700000" algn="tl" rotWithShape="0">
                <a:srgbClr val="808080">
                  <a:alpha val="42999"/>
                </a:srgbClr>
              </a:outerShdw>
            </a:effectLst>
          </p:spPr>
          <p:txBody>
            <a:bodyPr>
              <a:spAutoFit/>
            </a:bodyPr>
            <a:lstStyle/>
            <a:p>
              <a:pPr algn="ctr" fontAlgn="auto">
                <a:spcBef>
                  <a:spcPts val="0"/>
                </a:spcBef>
                <a:spcAft>
                  <a:spcPts val="0"/>
                </a:spcAft>
                <a:defRPr/>
              </a:pPr>
              <a:r>
                <a:rPr lang="en-AU" sz="1400">
                  <a:solidFill>
                    <a:srgbClr val="000000"/>
                  </a:solidFill>
                  <a:latin typeface="Calibri"/>
                  <a:ea typeface="+mn-ea"/>
                  <a:cs typeface="Calibri"/>
                </a:rPr>
                <a:t>Web</a:t>
              </a:r>
            </a:p>
            <a:p>
              <a:pPr algn="ctr" fontAlgn="auto">
                <a:spcBef>
                  <a:spcPts val="0"/>
                </a:spcBef>
                <a:spcAft>
                  <a:spcPts val="0"/>
                </a:spcAft>
                <a:defRPr/>
              </a:pPr>
              <a:r>
                <a:rPr lang="en-AU" sz="1400">
                  <a:solidFill>
                    <a:srgbClr val="000000"/>
                  </a:solidFill>
                  <a:latin typeface="Calibri"/>
                  <a:ea typeface="+mn-ea"/>
                  <a:cs typeface="Calibri"/>
                </a:rPr>
                <a:t>Service</a:t>
              </a:r>
            </a:p>
          </p:txBody>
        </p:sp>
        <p:cxnSp>
          <p:nvCxnSpPr>
            <p:cNvPr id="117781" name="Straight Connector 20"/>
            <p:cNvCxnSpPr>
              <a:cxnSpLocks noChangeShapeType="1"/>
              <a:endCxn id="18" idx="0"/>
            </p:cNvCxnSpPr>
            <p:nvPr/>
          </p:nvCxnSpPr>
          <p:spPr bwMode="auto">
            <a:xfrm rot="5400000">
              <a:off x="6594476" y="2579689"/>
              <a:ext cx="533401"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17782" name="Group 41"/>
            <p:cNvGrpSpPr>
              <a:grpSpLocks/>
            </p:cNvGrpSpPr>
            <p:nvPr/>
          </p:nvGrpSpPr>
          <p:grpSpPr bwMode="auto">
            <a:xfrm>
              <a:off x="6139397" y="3718461"/>
              <a:ext cx="1443562" cy="622302"/>
              <a:chOff x="2440517" y="4453467"/>
              <a:chExt cx="1443567" cy="622300"/>
            </a:xfrm>
          </p:grpSpPr>
          <p:sp>
            <p:nvSpPr>
              <p:cNvPr id="117801" name="Rectangle 16"/>
              <p:cNvSpPr>
                <a:spLocks noChangeArrowheads="1"/>
              </p:cNvSpPr>
              <p:nvPr/>
            </p:nvSpPr>
            <p:spPr bwMode="auto">
              <a:xfrm>
                <a:off x="2440517" y="4453467"/>
                <a:ext cx="1443567" cy="622300"/>
              </a:xfrm>
              <a:prstGeom prst="rect">
                <a:avLst/>
              </a:prstGeom>
              <a:solidFill>
                <a:srgbClr val="FF9999"/>
              </a:solidFill>
              <a:ln w="9525">
                <a:solidFill>
                  <a:schemeClr val="tx1"/>
                </a:solidFill>
                <a:miter lim="800000"/>
                <a:headEnd/>
                <a:tailEnd/>
              </a:ln>
            </p:spPr>
            <p:txBody>
              <a:bodyPr lIns="0" tIns="0" rIns="0" bIns="0" anchor="b" anchorCtr="1"/>
              <a:lstStyle/>
              <a:p>
                <a:pPr algn="ctr"/>
                <a:endParaRPr lang="en-AU" sz="1200">
                  <a:latin typeface="Calibri" charset="0"/>
                  <a:cs typeface="Calibri" charset="0"/>
                </a:endParaRPr>
              </a:p>
            </p:txBody>
          </p:sp>
          <p:sp>
            <p:nvSpPr>
              <p:cNvPr id="117802" name="Rectangle 40"/>
              <p:cNvSpPr>
                <a:spLocks noChangeArrowheads="1"/>
              </p:cNvSpPr>
              <p:nvPr/>
            </p:nvSpPr>
            <p:spPr bwMode="auto">
              <a:xfrm>
                <a:off x="2506134" y="4533785"/>
                <a:ext cx="1312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rgbClr val="0D0D0D"/>
                    </a:solidFill>
                    <a:latin typeface="Calibri" charset="0"/>
                    <a:cs typeface="Calibri" charset="0"/>
                  </a:rPr>
                  <a:t>Service</a:t>
                </a:r>
              </a:p>
              <a:p>
                <a:pPr algn="ctr"/>
                <a:r>
                  <a:rPr lang="en-GB" sz="1200">
                    <a:solidFill>
                      <a:srgbClr val="0D0D0D"/>
                    </a:solidFill>
                    <a:latin typeface="Calibri" charset="0"/>
                    <a:cs typeface="Calibri" charset="0"/>
                  </a:rPr>
                  <a:t>Container</a:t>
                </a:r>
              </a:p>
            </p:txBody>
          </p:sp>
        </p:grpSp>
        <p:cxnSp>
          <p:nvCxnSpPr>
            <p:cNvPr id="117783" name="Straight Connector 44"/>
            <p:cNvCxnSpPr>
              <a:cxnSpLocks noChangeShapeType="1"/>
              <a:stCxn id="18" idx="2"/>
              <a:endCxn id="117801" idx="0"/>
            </p:cNvCxnSpPr>
            <p:nvPr/>
          </p:nvCxnSpPr>
          <p:spPr bwMode="auto">
            <a:xfrm rot="16200000" flipH="1">
              <a:off x="6686754" y="3544036"/>
              <a:ext cx="34884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TextBox 21"/>
            <p:cNvSpPr txBox="1"/>
            <p:nvPr/>
          </p:nvSpPr>
          <p:spPr bwMode="auto">
            <a:xfrm>
              <a:off x="6372355" y="4400151"/>
              <a:ext cx="1069107" cy="400509"/>
            </a:xfrm>
            <a:prstGeom prst="rect">
              <a:avLst/>
            </a:prstGeom>
            <a:noFill/>
          </p:spPr>
          <p:txBody>
            <a:bodyPr wrap="none">
              <a:spAutoFit/>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eaLnBrk="1" hangingPunct="1">
                <a:defRPr/>
              </a:pPr>
              <a:r>
                <a:rPr lang="en-AU" smtClean="0">
                  <a:solidFill>
                    <a:srgbClr val="FF0000"/>
                  </a:solidFill>
                  <a:effectLst>
                    <a:outerShdw blurRad="38100" dist="38100" dir="2700000" algn="tl">
                      <a:srgbClr val="DDDDDD"/>
                    </a:outerShdw>
                  </a:effectLst>
                  <a:latin typeface="Calibri" charset="0"/>
                  <a:cs typeface="Calibri" charset="0"/>
                </a:rPr>
                <a:t>Provider</a:t>
              </a:r>
            </a:p>
          </p:txBody>
        </p:sp>
        <p:sp>
          <p:nvSpPr>
            <p:cNvPr id="117785" name="TextBox 105"/>
            <p:cNvSpPr txBox="1">
              <a:spLocks noChangeArrowheads="1"/>
            </p:cNvSpPr>
            <p:nvPr/>
          </p:nvSpPr>
          <p:spPr bwMode="auto">
            <a:xfrm>
              <a:off x="6580192" y="1779587"/>
              <a:ext cx="358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400" i="1">
                  <a:solidFill>
                    <a:srgbClr val="000090"/>
                  </a:solidFill>
                  <a:latin typeface="Calibri" charset="0"/>
                  <a:cs typeface="Calibri" charset="0"/>
                </a:rPr>
                <a:t>v</a:t>
              </a:r>
              <a:r>
                <a:rPr lang="en-AU" sz="1400" i="1" baseline="-25000">
                  <a:solidFill>
                    <a:srgbClr val="000090"/>
                  </a:solidFill>
                  <a:latin typeface="Calibri" charset="0"/>
                  <a:cs typeface="Calibri" charset="0"/>
                </a:rPr>
                <a:t>1</a:t>
              </a:r>
            </a:p>
          </p:txBody>
        </p:sp>
        <p:grpSp>
          <p:nvGrpSpPr>
            <p:cNvPr id="117786" name="Group 141"/>
            <p:cNvGrpSpPr>
              <a:grpSpLocks/>
            </p:cNvGrpSpPr>
            <p:nvPr/>
          </p:nvGrpSpPr>
          <p:grpSpPr bwMode="auto">
            <a:xfrm>
              <a:off x="7150095" y="1484312"/>
              <a:ext cx="503203" cy="1381121"/>
              <a:chOff x="7503583" y="2142067"/>
              <a:chExt cx="503255" cy="1382182"/>
            </a:xfrm>
          </p:grpSpPr>
          <p:cxnSp>
            <p:nvCxnSpPr>
              <p:cNvPr id="117799" name="Elbow Connector 97"/>
              <p:cNvCxnSpPr>
                <a:cxnSpLocks noChangeShapeType="1"/>
              </p:cNvCxnSpPr>
              <p:nvPr/>
            </p:nvCxnSpPr>
            <p:spPr bwMode="auto">
              <a:xfrm rot="5400000" flipH="1" flipV="1">
                <a:off x="7102475" y="3013074"/>
                <a:ext cx="912283" cy="110067"/>
              </a:xfrm>
              <a:prstGeom prst="bentConnector3">
                <a:avLst>
                  <a:gd name="adj1" fmla="val 50000"/>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117800" name="TextBox 106"/>
              <p:cNvSpPr txBox="1">
                <a:spLocks noChangeArrowheads="1"/>
              </p:cNvSpPr>
              <p:nvPr/>
            </p:nvSpPr>
            <p:spPr bwMode="auto">
              <a:xfrm>
                <a:off x="7648060" y="2142067"/>
                <a:ext cx="358778" cy="3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400" i="1">
                    <a:solidFill>
                      <a:srgbClr val="000090"/>
                    </a:solidFill>
                    <a:latin typeface="Calibri" charset="0"/>
                    <a:cs typeface="Calibri" charset="0"/>
                  </a:rPr>
                  <a:t>v</a:t>
                </a:r>
                <a:r>
                  <a:rPr lang="en-AU" sz="1400" i="1" baseline="-25000">
                    <a:solidFill>
                      <a:srgbClr val="000090"/>
                    </a:solidFill>
                    <a:latin typeface="Calibri" charset="0"/>
                    <a:cs typeface="Calibri" charset="0"/>
                  </a:rPr>
                  <a:t>2</a:t>
                </a:r>
              </a:p>
            </p:txBody>
          </p:sp>
        </p:grpSp>
        <p:cxnSp>
          <p:nvCxnSpPr>
            <p:cNvPr id="25" name="Shape 71"/>
            <p:cNvCxnSpPr/>
            <p:nvPr/>
          </p:nvCxnSpPr>
          <p:spPr bwMode="auto">
            <a:xfrm flipH="1" flipV="1">
              <a:off x="5364482" y="1582472"/>
              <a:ext cx="79438" cy="1797881"/>
            </a:xfrm>
            <a:prstGeom prst="bentConnector4">
              <a:avLst>
                <a:gd name="adj1" fmla="val -287045"/>
                <a:gd name="adj2" fmla="val 55281"/>
              </a:avLst>
            </a:prstGeom>
            <a:noFill/>
            <a:ln w="9525" cap="flat" cmpd="sng" algn="ctr">
              <a:solidFill>
                <a:schemeClr val="tx1">
                  <a:lumMod val="75000"/>
                </a:schemeClr>
              </a:solidFill>
              <a:prstDash val="dash"/>
              <a:round/>
              <a:headEnd type="none" w="med" len="med"/>
              <a:tailEnd type="triangle" w="med" len="med"/>
            </a:ln>
            <a:effectLst/>
          </p:spPr>
        </p:cxnSp>
        <p:sp>
          <p:nvSpPr>
            <p:cNvPr id="117788" name="Oval 72"/>
            <p:cNvSpPr>
              <a:spLocks noChangeArrowheads="1"/>
            </p:cNvSpPr>
            <p:nvPr/>
          </p:nvSpPr>
          <p:spPr bwMode="auto">
            <a:xfrm>
              <a:off x="5048259" y="2151060"/>
              <a:ext cx="45719" cy="714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AU">
                <a:latin typeface="Calibri" charset="0"/>
                <a:cs typeface="Calibri" charset="0"/>
              </a:endParaRPr>
            </a:p>
          </p:txBody>
        </p:sp>
        <p:grpSp>
          <p:nvGrpSpPr>
            <p:cNvPr id="117789" name="Group 136"/>
            <p:cNvGrpSpPr>
              <a:grpSpLocks/>
            </p:cNvGrpSpPr>
            <p:nvPr/>
          </p:nvGrpSpPr>
          <p:grpSpPr bwMode="auto">
            <a:xfrm>
              <a:off x="4865693" y="3157533"/>
              <a:ext cx="736598" cy="582612"/>
              <a:chOff x="5219696" y="3816350"/>
              <a:chExt cx="736099" cy="581801"/>
            </a:xfrm>
          </p:grpSpPr>
          <p:pic>
            <p:nvPicPr>
              <p:cNvPr id="117797" name="Picture 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176" y="3816350"/>
                <a:ext cx="6016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8" name="TextBox 135"/>
              <p:cNvSpPr txBox="1">
                <a:spLocks noChangeArrowheads="1"/>
              </p:cNvSpPr>
              <p:nvPr/>
            </p:nvSpPr>
            <p:spPr bwMode="auto">
              <a:xfrm>
                <a:off x="5219696" y="4120727"/>
                <a:ext cx="736099" cy="2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200">
                    <a:solidFill>
                      <a:srgbClr val="000090"/>
                    </a:solidFill>
                    <a:latin typeface="Calibri" charset="0"/>
                    <a:cs typeface="Calibri" charset="0"/>
                  </a:rPr>
                  <a:t>contract</a:t>
                </a:r>
              </a:p>
            </p:txBody>
          </p:sp>
        </p:grpSp>
        <p:cxnSp>
          <p:nvCxnSpPr>
            <p:cNvPr id="117790" name="Elbow Connector 76"/>
            <p:cNvCxnSpPr>
              <a:cxnSpLocks noChangeShapeType="1"/>
              <a:endCxn id="117788" idx="4"/>
            </p:cNvCxnSpPr>
            <p:nvPr/>
          </p:nvCxnSpPr>
          <p:spPr bwMode="auto">
            <a:xfrm rot="16200000" flipV="1">
              <a:off x="4676310" y="2617309"/>
              <a:ext cx="935034" cy="145416"/>
            </a:xfrm>
            <a:prstGeom prst="bentConnector3">
              <a:avLst>
                <a:gd name="adj1" fmla="val 50000"/>
              </a:avLst>
            </a:prstGeom>
            <a:noFill/>
            <a:ln w="9525">
              <a:solidFill>
                <a:srgbClr val="800000"/>
              </a:solidFill>
              <a:prstDash val="dash"/>
              <a:round/>
              <a:headEnd/>
              <a:tailEnd type="triangle" w="med" len="med"/>
            </a:ln>
            <a:extLst>
              <a:ext uri="{909E8E84-426E-40dd-AFC4-6F175D3DCCD1}">
                <a14:hiddenFill xmlns:a14="http://schemas.microsoft.com/office/drawing/2010/main">
                  <a:noFill/>
                </a14:hiddenFill>
              </a:ext>
            </a:extLst>
          </p:spPr>
        </p:cxnSp>
        <p:sp>
          <p:nvSpPr>
            <p:cNvPr id="39" name="Oval 38"/>
            <p:cNvSpPr/>
            <p:nvPr/>
          </p:nvSpPr>
          <p:spPr bwMode="auto">
            <a:xfrm>
              <a:off x="7115179" y="1754188"/>
              <a:ext cx="225422" cy="227012"/>
            </a:xfrm>
            <a:prstGeom prst="ellipse">
              <a:avLst/>
            </a:prstGeom>
            <a:gradFill flip="none" rotWithShape="1">
              <a:gsLst>
                <a:gs pos="36000">
                  <a:schemeClr val="bg1">
                    <a:lumMod val="65000"/>
                  </a:schemeClr>
                </a:gs>
                <a:gs pos="70000">
                  <a:schemeClr val="bg1">
                    <a:lumMod val="85000"/>
                  </a:schemeClr>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spAutoFit/>
            </a:bodyPr>
            <a:lstStyle/>
            <a:p>
              <a:pPr fontAlgn="auto">
                <a:spcBef>
                  <a:spcPts val="0"/>
                </a:spcBef>
                <a:spcAft>
                  <a:spcPts val="0"/>
                </a:spcAft>
                <a:defRPr/>
              </a:pPr>
              <a:endParaRPr lang="en-AU">
                <a:latin typeface="Calibri"/>
                <a:ea typeface="+mn-ea"/>
                <a:cs typeface="Calibri"/>
              </a:endParaRPr>
            </a:p>
          </p:txBody>
        </p:sp>
        <p:sp>
          <p:nvSpPr>
            <p:cNvPr id="40" name="Oval 39"/>
            <p:cNvSpPr/>
            <p:nvPr/>
          </p:nvSpPr>
          <p:spPr bwMode="auto">
            <a:xfrm>
              <a:off x="3355979" y="2109788"/>
              <a:ext cx="225422" cy="227012"/>
            </a:xfrm>
            <a:prstGeom prst="ellipse">
              <a:avLst/>
            </a:prstGeom>
            <a:gradFill flip="none" rotWithShape="1">
              <a:gsLst>
                <a:gs pos="36000">
                  <a:schemeClr val="bg1">
                    <a:lumMod val="65000"/>
                  </a:schemeClr>
                </a:gs>
                <a:gs pos="70000">
                  <a:schemeClr val="bg1">
                    <a:lumMod val="85000"/>
                  </a:schemeClr>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spAutoFit/>
            </a:bodyPr>
            <a:lstStyle/>
            <a:p>
              <a:pPr fontAlgn="auto">
                <a:spcBef>
                  <a:spcPts val="0"/>
                </a:spcBef>
                <a:spcAft>
                  <a:spcPts val="0"/>
                </a:spcAft>
                <a:defRPr/>
              </a:pPr>
              <a:endParaRPr lang="en-AU">
                <a:latin typeface="Calibri"/>
                <a:ea typeface="+mn-ea"/>
                <a:cs typeface="Calibri"/>
              </a:endParaRPr>
            </a:p>
          </p:txBody>
        </p:sp>
      </p:grpSp>
      <p:pic>
        <p:nvPicPr>
          <p:cNvPr id="117763"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3200400"/>
            <a:ext cx="34290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45AF553-FA99-4C42-81B8-06EC55F901CA}" type="slidenum">
              <a:rPr lang="en-GB"/>
              <a:pPr/>
              <a:t>31</a:t>
            </a:fld>
            <a:endParaRPr lang="en-GB"/>
          </a:p>
        </p:txBody>
      </p:sp>
      <p:sp>
        <p:nvSpPr>
          <p:cNvPr id="41"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algn="ctr"/>
            <a:r>
              <a:rPr lang="en-US">
                <a:latin typeface="Arial" charset="0"/>
                <a:ea typeface="ＭＳ Ｐゴシック" charset="0"/>
                <a:cs typeface="ＭＳ Ｐゴシック" charset="0"/>
              </a:rPr>
              <a:t>Business </a:t>
            </a:r>
            <a:r>
              <a:rPr lang="en-US" sz="2800">
                <a:latin typeface="Arial" charset="0"/>
                <a:ea typeface="ＭＳ Ｐゴシック" charset="0"/>
                <a:cs typeface="ＭＳ Ｐゴシック" charset="0"/>
              </a:rPr>
              <a:t>Transactions</a:t>
            </a:r>
          </a:p>
        </p:txBody>
      </p:sp>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21D1C5F-8EAA-BA46-8377-D1324C022B1D}" type="slidenum">
              <a:rPr lang="en-GB"/>
              <a:pPr/>
              <a:t>32</a:t>
            </a:fld>
            <a:endParaRPr lang="en-GB"/>
          </a:p>
        </p:txBody>
      </p:sp>
      <p:sp>
        <p:nvSpPr>
          <p:cNvPr id="118787" name="AutoShape 5"/>
          <p:cNvSpPr>
            <a:spLocks noChangeArrowheads="1"/>
          </p:cNvSpPr>
          <p:nvPr/>
        </p:nvSpPr>
        <p:spPr bwMode="auto">
          <a:xfrm>
            <a:off x="106363" y="2363788"/>
            <a:ext cx="2438400" cy="762000"/>
          </a:xfrm>
          <a:prstGeom prst="roundRect">
            <a:avLst>
              <a:gd name="adj" fmla="val 48213"/>
            </a:avLst>
          </a:prstGeom>
          <a:solidFill>
            <a:srgbClr val="B5C4FF"/>
          </a:solidFill>
          <a:ln w="9525">
            <a:solidFill>
              <a:schemeClr val="tx1"/>
            </a:solidFill>
            <a:round/>
            <a:headEnd/>
            <a:tailEnd/>
          </a:ln>
        </p:spPr>
        <p:txBody>
          <a:bodyPr wrap="none" anchor="ctr"/>
          <a:lstStyle/>
          <a:p>
            <a:r>
              <a:rPr lang="en-US" sz="1400">
                <a:solidFill>
                  <a:schemeClr val="tx1"/>
                </a:solidFill>
                <a:latin typeface="Calibri" charset="0"/>
                <a:cs typeface="Calibri" charset="0"/>
              </a:rPr>
              <a:t>&lt;&lt;Business  Activity&gt;&gt;</a:t>
            </a:r>
          </a:p>
          <a:p>
            <a:r>
              <a:rPr lang="en-US" sz="1400">
                <a:solidFill>
                  <a:schemeClr val="tx1"/>
                </a:solidFill>
                <a:latin typeface="Calibri" charset="0"/>
                <a:cs typeface="Calibri" charset="0"/>
              </a:rPr>
              <a:t>Place Order</a:t>
            </a:r>
          </a:p>
        </p:txBody>
      </p:sp>
      <p:sp>
        <p:nvSpPr>
          <p:cNvPr id="118788" name="Rectangle 6"/>
          <p:cNvSpPr>
            <a:spLocks noChangeArrowheads="1"/>
          </p:cNvSpPr>
          <p:nvPr/>
        </p:nvSpPr>
        <p:spPr bwMode="auto">
          <a:xfrm>
            <a:off x="250825" y="3421063"/>
            <a:ext cx="1819275" cy="750887"/>
          </a:xfrm>
          <a:prstGeom prst="rect">
            <a:avLst/>
          </a:prstGeom>
          <a:solidFill>
            <a:srgbClr val="FFFF99"/>
          </a:solidFill>
          <a:ln w="9525">
            <a:solidFill>
              <a:schemeClr val="tx1"/>
            </a:solidFill>
            <a:miter lim="800000"/>
            <a:headEnd/>
            <a:tailEnd/>
          </a:ln>
        </p:spPr>
        <p:txBody>
          <a:bodyPr wrap="none" anchor="ctr"/>
          <a:lstStyle/>
          <a:p>
            <a:r>
              <a:rPr lang="en-US" sz="1400">
                <a:solidFill>
                  <a:schemeClr val="tx1"/>
                </a:solidFill>
                <a:latin typeface="Calibri" charset="0"/>
                <a:cs typeface="Calibri" charset="0"/>
              </a:rPr>
              <a:t>&lt;&lt;Business Object&gt;&gt;</a:t>
            </a:r>
          </a:p>
          <a:p>
            <a:r>
              <a:rPr lang="en-US" sz="1400" u="sng">
                <a:solidFill>
                  <a:schemeClr val="tx1"/>
                </a:solidFill>
                <a:latin typeface="Calibri" charset="0"/>
                <a:cs typeface="Calibri" charset="0"/>
              </a:rPr>
              <a:t>Sales Order </a:t>
            </a:r>
            <a:r>
              <a:rPr lang="en-US" sz="1400">
                <a:solidFill>
                  <a:schemeClr val="tx1"/>
                </a:solidFill>
                <a:latin typeface="Calibri" charset="0"/>
                <a:cs typeface="Calibri" charset="0"/>
              </a:rPr>
              <a:t>[ACCEPTED]</a:t>
            </a:r>
          </a:p>
        </p:txBody>
      </p:sp>
      <p:sp>
        <p:nvSpPr>
          <p:cNvPr id="118789" name="AutoShape 7"/>
          <p:cNvSpPr>
            <a:spLocks noChangeArrowheads="1"/>
          </p:cNvSpPr>
          <p:nvPr/>
        </p:nvSpPr>
        <p:spPr bwMode="auto">
          <a:xfrm>
            <a:off x="2544763" y="3430588"/>
            <a:ext cx="3048000" cy="762000"/>
          </a:xfrm>
          <a:prstGeom prst="roundRect">
            <a:avLst>
              <a:gd name="adj" fmla="val 48213"/>
            </a:avLst>
          </a:prstGeom>
          <a:solidFill>
            <a:srgbClr val="B5C4FF"/>
          </a:solidFill>
          <a:ln w="9525">
            <a:solidFill>
              <a:schemeClr val="tx1"/>
            </a:solidFill>
            <a:round/>
            <a:headEnd/>
            <a:tailEnd/>
          </a:ln>
        </p:spPr>
        <p:txBody>
          <a:bodyPr wrap="none" anchor="ctr"/>
          <a:lstStyle/>
          <a:p>
            <a:r>
              <a:rPr lang="en-US" sz="1400">
                <a:solidFill>
                  <a:schemeClr val="tx1"/>
                </a:solidFill>
                <a:latin typeface="Calibri" charset="0"/>
                <a:cs typeface="Calibri" charset="0"/>
              </a:rPr>
              <a:t>&lt;&lt;Business Activity &gt;&gt;</a:t>
            </a:r>
          </a:p>
          <a:p>
            <a:r>
              <a:rPr lang="en-US" sz="1400" b="1">
                <a:solidFill>
                  <a:schemeClr val="tx1"/>
                </a:solidFill>
                <a:latin typeface="Calibri" charset="0"/>
                <a:cs typeface="Calibri" charset="0"/>
              </a:rPr>
              <a:t>vital (atomic)</a:t>
            </a:r>
            <a:r>
              <a:rPr lang="en-US" sz="1400">
                <a:solidFill>
                  <a:schemeClr val="tx1"/>
                </a:solidFill>
                <a:latin typeface="Calibri" charset="0"/>
                <a:cs typeface="Calibri" charset="0"/>
              </a:rPr>
              <a:t> Shipment</a:t>
            </a:r>
          </a:p>
        </p:txBody>
      </p:sp>
      <p:sp>
        <p:nvSpPr>
          <p:cNvPr id="118790" name="AutoShape 8"/>
          <p:cNvSpPr>
            <a:spLocks noChangeArrowheads="1"/>
          </p:cNvSpPr>
          <p:nvPr/>
        </p:nvSpPr>
        <p:spPr bwMode="auto">
          <a:xfrm>
            <a:off x="5440363" y="4497388"/>
            <a:ext cx="2438400" cy="762000"/>
          </a:xfrm>
          <a:prstGeom prst="roundRect">
            <a:avLst>
              <a:gd name="adj" fmla="val 48213"/>
            </a:avLst>
          </a:prstGeom>
          <a:solidFill>
            <a:srgbClr val="B5C4FF"/>
          </a:solidFill>
          <a:ln w="9525">
            <a:solidFill>
              <a:schemeClr val="tx1"/>
            </a:solidFill>
            <a:round/>
            <a:headEnd/>
            <a:tailEnd/>
          </a:ln>
        </p:spPr>
        <p:txBody>
          <a:bodyPr wrap="none" anchor="ctr"/>
          <a:lstStyle/>
          <a:p>
            <a:r>
              <a:rPr lang="en-US" sz="1400">
                <a:solidFill>
                  <a:schemeClr val="tx1"/>
                </a:solidFill>
                <a:latin typeface="Calibri" charset="0"/>
                <a:cs typeface="Calibri" charset="0"/>
              </a:rPr>
              <a:t>&lt;&lt;Business Activity &gt;&gt;</a:t>
            </a:r>
          </a:p>
          <a:p>
            <a:r>
              <a:rPr lang="en-US" sz="1400" b="1">
                <a:solidFill>
                  <a:schemeClr val="tx1"/>
                </a:solidFill>
                <a:latin typeface="Calibri" charset="0"/>
                <a:cs typeface="Calibri" charset="0"/>
              </a:rPr>
              <a:t>vital (atomic)</a:t>
            </a:r>
            <a:r>
              <a:rPr lang="en-US" sz="1400">
                <a:solidFill>
                  <a:schemeClr val="tx1"/>
                </a:solidFill>
                <a:latin typeface="Calibri" charset="0"/>
                <a:cs typeface="Calibri" charset="0"/>
              </a:rPr>
              <a:t> uest Payment</a:t>
            </a:r>
          </a:p>
        </p:txBody>
      </p:sp>
      <p:cxnSp>
        <p:nvCxnSpPr>
          <p:cNvPr id="118791" name="AutoShape 9"/>
          <p:cNvCxnSpPr>
            <a:cxnSpLocks noChangeShapeType="1"/>
            <a:stCxn id="118787" idx="2"/>
            <a:endCxn id="118788" idx="0"/>
          </p:cNvCxnSpPr>
          <p:nvPr/>
        </p:nvCxnSpPr>
        <p:spPr bwMode="auto">
          <a:xfrm flipH="1">
            <a:off x="1160463" y="3125788"/>
            <a:ext cx="165100" cy="295275"/>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118792" name="AutoShape 10"/>
          <p:cNvCxnSpPr>
            <a:cxnSpLocks noChangeShapeType="1"/>
            <a:stCxn id="118788" idx="3"/>
            <a:endCxn id="118789" idx="1"/>
          </p:cNvCxnSpPr>
          <p:nvPr/>
        </p:nvCxnSpPr>
        <p:spPr bwMode="auto">
          <a:xfrm>
            <a:off x="2070100" y="3797300"/>
            <a:ext cx="474663" cy="14288"/>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118793" name="Rectangle 11"/>
          <p:cNvSpPr>
            <a:spLocks noChangeArrowheads="1"/>
          </p:cNvSpPr>
          <p:nvPr/>
        </p:nvSpPr>
        <p:spPr bwMode="auto">
          <a:xfrm>
            <a:off x="3052763" y="4640263"/>
            <a:ext cx="1828800" cy="750887"/>
          </a:xfrm>
          <a:prstGeom prst="rect">
            <a:avLst/>
          </a:prstGeom>
          <a:solidFill>
            <a:srgbClr val="FFFF99"/>
          </a:solidFill>
          <a:ln w="9525">
            <a:solidFill>
              <a:schemeClr val="tx1"/>
            </a:solidFill>
            <a:miter lim="800000"/>
            <a:headEnd/>
            <a:tailEnd/>
          </a:ln>
        </p:spPr>
        <p:txBody>
          <a:bodyPr wrap="none" anchor="ctr"/>
          <a:lstStyle/>
          <a:p>
            <a:r>
              <a:rPr lang="en-US" sz="1400">
                <a:solidFill>
                  <a:schemeClr val="tx1"/>
                </a:solidFill>
                <a:latin typeface="Calibri" charset="0"/>
                <a:cs typeface="Calibri" charset="0"/>
              </a:rPr>
              <a:t>&lt;&lt;Business Object&gt;&gt;</a:t>
            </a:r>
          </a:p>
          <a:p>
            <a:r>
              <a:rPr lang="en-US" sz="1400" u="sng">
                <a:solidFill>
                  <a:schemeClr val="tx1"/>
                </a:solidFill>
                <a:latin typeface="Calibri" charset="0"/>
                <a:cs typeface="Calibri" charset="0"/>
              </a:rPr>
              <a:t>Bill of Lading </a:t>
            </a:r>
            <a:r>
              <a:rPr lang="en-US" sz="1400">
                <a:solidFill>
                  <a:schemeClr val="tx1"/>
                </a:solidFill>
                <a:latin typeface="Calibri" charset="0"/>
                <a:cs typeface="Calibri" charset="0"/>
              </a:rPr>
              <a:t>[RECEIVED]</a:t>
            </a:r>
          </a:p>
        </p:txBody>
      </p:sp>
      <p:cxnSp>
        <p:nvCxnSpPr>
          <p:cNvPr id="118794" name="AutoShape 12"/>
          <p:cNvCxnSpPr>
            <a:cxnSpLocks noChangeShapeType="1"/>
            <a:stCxn id="118789" idx="2"/>
            <a:endCxn id="118793" idx="0"/>
          </p:cNvCxnSpPr>
          <p:nvPr/>
        </p:nvCxnSpPr>
        <p:spPr bwMode="auto">
          <a:xfrm flipH="1">
            <a:off x="3967163" y="4192588"/>
            <a:ext cx="101600" cy="447675"/>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118795" name="AutoShape 13"/>
          <p:cNvCxnSpPr>
            <a:cxnSpLocks noChangeShapeType="1"/>
            <a:stCxn id="118793" idx="3"/>
            <a:endCxn id="118790" idx="1"/>
          </p:cNvCxnSpPr>
          <p:nvPr/>
        </p:nvCxnSpPr>
        <p:spPr bwMode="auto">
          <a:xfrm flipV="1">
            <a:off x="4881563" y="4878388"/>
            <a:ext cx="558800" cy="138112"/>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118796" name="Rectangle 14"/>
          <p:cNvSpPr>
            <a:spLocks noChangeArrowheads="1"/>
          </p:cNvSpPr>
          <p:nvPr/>
        </p:nvSpPr>
        <p:spPr bwMode="auto">
          <a:xfrm>
            <a:off x="4992688" y="5781675"/>
            <a:ext cx="1905000" cy="838200"/>
          </a:xfrm>
          <a:prstGeom prst="rect">
            <a:avLst/>
          </a:prstGeom>
          <a:solidFill>
            <a:srgbClr val="FFFF99"/>
          </a:solidFill>
          <a:ln w="9525">
            <a:solidFill>
              <a:schemeClr val="tx1"/>
            </a:solidFill>
            <a:miter lim="800000"/>
            <a:headEnd/>
            <a:tailEnd/>
          </a:ln>
        </p:spPr>
        <p:txBody>
          <a:bodyPr wrap="none" anchor="ctr"/>
          <a:lstStyle/>
          <a:p>
            <a:r>
              <a:rPr lang="en-US" sz="1400">
                <a:solidFill>
                  <a:schemeClr val="tx1"/>
                </a:solidFill>
                <a:latin typeface="Calibri" charset="0"/>
                <a:cs typeface="Calibri" charset="0"/>
              </a:rPr>
              <a:t>&lt;&lt;Business Object&gt;&gt;</a:t>
            </a:r>
            <a:endParaRPr lang="en-US" sz="1400" u="sng">
              <a:solidFill>
                <a:schemeClr val="tx1"/>
              </a:solidFill>
              <a:latin typeface="Calibri" charset="0"/>
              <a:cs typeface="Calibri" charset="0"/>
            </a:endParaRPr>
          </a:p>
          <a:p>
            <a:r>
              <a:rPr lang="en-US" sz="1400" u="sng">
                <a:solidFill>
                  <a:schemeClr val="tx1"/>
                </a:solidFill>
                <a:latin typeface="Calibri" charset="0"/>
                <a:cs typeface="Calibri" charset="0"/>
              </a:rPr>
              <a:t>Sales Order </a:t>
            </a:r>
            <a:r>
              <a:rPr lang="en-US" sz="1400">
                <a:solidFill>
                  <a:schemeClr val="tx1"/>
                </a:solidFill>
                <a:latin typeface="Calibri" charset="0"/>
                <a:cs typeface="Calibri" charset="0"/>
              </a:rPr>
              <a:t>[FULFILLED]</a:t>
            </a:r>
          </a:p>
        </p:txBody>
      </p:sp>
      <p:sp>
        <p:nvSpPr>
          <p:cNvPr id="118797" name="Rectangle 15"/>
          <p:cNvSpPr>
            <a:spLocks noChangeArrowheads="1"/>
          </p:cNvSpPr>
          <p:nvPr/>
        </p:nvSpPr>
        <p:spPr bwMode="auto">
          <a:xfrm>
            <a:off x="7227888" y="5705475"/>
            <a:ext cx="1676400" cy="609600"/>
          </a:xfrm>
          <a:prstGeom prst="rect">
            <a:avLst/>
          </a:prstGeom>
          <a:solidFill>
            <a:srgbClr val="FFFF99"/>
          </a:solidFill>
          <a:ln w="9525">
            <a:solidFill>
              <a:schemeClr val="tx1"/>
            </a:solidFill>
            <a:miter lim="800000"/>
            <a:headEnd/>
            <a:tailEnd/>
          </a:ln>
        </p:spPr>
        <p:txBody>
          <a:bodyPr wrap="none" anchor="ctr"/>
          <a:lstStyle/>
          <a:p>
            <a:r>
              <a:rPr lang="en-US" sz="1400">
                <a:solidFill>
                  <a:schemeClr val="tx1"/>
                </a:solidFill>
                <a:latin typeface="Calibri" charset="0"/>
                <a:cs typeface="Calibri" charset="0"/>
              </a:rPr>
              <a:t>&lt;&lt;Business Object&gt;&gt;</a:t>
            </a:r>
          </a:p>
          <a:p>
            <a:r>
              <a:rPr lang="en-US" sz="1400" u="sng">
                <a:solidFill>
                  <a:schemeClr val="tx1"/>
                </a:solidFill>
                <a:latin typeface="Calibri" charset="0"/>
                <a:cs typeface="Calibri" charset="0"/>
              </a:rPr>
              <a:t>Payment </a:t>
            </a:r>
            <a:r>
              <a:rPr lang="en-US" sz="1400">
                <a:solidFill>
                  <a:schemeClr val="tx1"/>
                </a:solidFill>
                <a:latin typeface="Calibri" charset="0"/>
                <a:cs typeface="Calibri" charset="0"/>
              </a:rPr>
              <a:t> [RECEIVED]</a:t>
            </a:r>
          </a:p>
        </p:txBody>
      </p:sp>
      <p:cxnSp>
        <p:nvCxnSpPr>
          <p:cNvPr id="118798" name="AutoShape 16"/>
          <p:cNvCxnSpPr>
            <a:cxnSpLocks noChangeShapeType="1"/>
          </p:cNvCxnSpPr>
          <p:nvPr/>
        </p:nvCxnSpPr>
        <p:spPr bwMode="auto">
          <a:xfrm rot="10800000" flipV="1">
            <a:off x="4611688" y="5019675"/>
            <a:ext cx="838200" cy="685800"/>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118799" name="AutoShape 17"/>
          <p:cNvCxnSpPr>
            <a:cxnSpLocks noChangeShapeType="1"/>
          </p:cNvCxnSpPr>
          <p:nvPr/>
        </p:nvCxnSpPr>
        <p:spPr bwMode="auto">
          <a:xfrm rot="16200000" flipH="1">
            <a:off x="7316788" y="5362575"/>
            <a:ext cx="457200" cy="228600"/>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118800" name="AutoShape 21"/>
          <p:cNvCxnSpPr>
            <a:cxnSpLocks noChangeShapeType="1"/>
            <a:stCxn id="118809" idx="1"/>
          </p:cNvCxnSpPr>
          <p:nvPr/>
        </p:nvCxnSpPr>
        <p:spPr bwMode="auto">
          <a:xfrm rot="10800000" flipV="1">
            <a:off x="2500313" y="2581275"/>
            <a:ext cx="3025775" cy="952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801" name="AutoShape 22"/>
          <p:cNvCxnSpPr>
            <a:cxnSpLocks noChangeShapeType="1"/>
            <a:stCxn id="118809" idx="2"/>
          </p:cNvCxnSpPr>
          <p:nvPr/>
        </p:nvCxnSpPr>
        <p:spPr bwMode="auto">
          <a:xfrm rot="5400000">
            <a:off x="5797550" y="2720975"/>
            <a:ext cx="706438" cy="118903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802" name="AutoShape 23"/>
          <p:cNvCxnSpPr>
            <a:cxnSpLocks noChangeShapeType="1"/>
            <a:stCxn id="118809" idx="2"/>
          </p:cNvCxnSpPr>
          <p:nvPr/>
        </p:nvCxnSpPr>
        <p:spPr bwMode="auto">
          <a:xfrm rot="5400000">
            <a:off x="5830888" y="3571875"/>
            <a:ext cx="1524000" cy="3048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03" name="AutoShape 25"/>
          <p:cNvSpPr>
            <a:spLocks noChangeArrowheads="1"/>
          </p:cNvSpPr>
          <p:nvPr/>
        </p:nvSpPr>
        <p:spPr bwMode="auto">
          <a:xfrm>
            <a:off x="273050" y="5143500"/>
            <a:ext cx="1939925" cy="1185863"/>
          </a:xfrm>
          <a:prstGeom prst="foldedCorner">
            <a:avLst>
              <a:gd name="adj" fmla="val 12500"/>
            </a:avLst>
          </a:prstGeom>
          <a:solidFill>
            <a:srgbClr val="FFFFFF"/>
          </a:solidFill>
          <a:ln w="9525">
            <a:solidFill>
              <a:schemeClr val="tx1"/>
            </a:solidFill>
            <a:round/>
            <a:headEnd/>
            <a:tailEnd/>
          </a:ln>
        </p:spPr>
        <p:txBody>
          <a:bodyPr wrap="none" anchor="ctr"/>
          <a:lstStyle/>
          <a:p>
            <a:r>
              <a:rPr lang="en-US" sz="1600">
                <a:solidFill>
                  <a:srgbClr val="FF0000"/>
                </a:solidFill>
                <a:latin typeface="Calibri" charset="0"/>
                <a:cs typeface="Calibri" charset="0"/>
              </a:rPr>
              <a:t>Each business activity</a:t>
            </a:r>
          </a:p>
          <a:p>
            <a:r>
              <a:rPr lang="en-US" sz="1600">
                <a:solidFill>
                  <a:srgbClr val="FF0000"/>
                </a:solidFill>
                <a:latin typeface="Calibri" charset="0"/>
                <a:cs typeface="Calibri" charset="0"/>
              </a:rPr>
              <a:t>changes the state </a:t>
            </a:r>
          </a:p>
          <a:p>
            <a:r>
              <a:rPr lang="en-US" sz="1600">
                <a:solidFill>
                  <a:srgbClr val="FF0000"/>
                </a:solidFill>
                <a:latin typeface="Calibri" charset="0"/>
                <a:cs typeface="Calibri" charset="0"/>
              </a:rPr>
              <a:t>of the order</a:t>
            </a:r>
          </a:p>
          <a:p>
            <a:r>
              <a:rPr lang="en-US" sz="1600">
                <a:solidFill>
                  <a:srgbClr val="FF0000"/>
                </a:solidFill>
                <a:latin typeface="Calibri" charset="0"/>
                <a:cs typeface="Calibri" charset="0"/>
              </a:rPr>
              <a:t>for interacting parties.</a:t>
            </a:r>
          </a:p>
        </p:txBody>
      </p:sp>
      <p:cxnSp>
        <p:nvCxnSpPr>
          <p:cNvPr id="118804" name="AutoShape 26"/>
          <p:cNvCxnSpPr>
            <a:cxnSpLocks noChangeShapeType="1"/>
            <a:stCxn id="118803" idx="3"/>
            <a:endCxn id="118788" idx="2"/>
          </p:cNvCxnSpPr>
          <p:nvPr/>
        </p:nvCxnSpPr>
        <p:spPr bwMode="auto">
          <a:xfrm flipH="1" flipV="1">
            <a:off x="1160463" y="4171950"/>
            <a:ext cx="1052512" cy="1563688"/>
          </a:xfrm>
          <a:prstGeom prst="curvedConnector4">
            <a:avLst>
              <a:gd name="adj1" fmla="val -21731"/>
              <a:gd name="adj2" fmla="val 6896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805" name="AutoShape 27"/>
          <p:cNvCxnSpPr>
            <a:cxnSpLocks noChangeShapeType="1"/>
            <a:stCxn id="118803" idx="3"/>
          </p:cNvCxnSpPr>
          <p:nvPr/>
        </p:nvCxnSpPr>
        <p:spPr bwMode="auto">
          <a:xfrm>
            <a:off x="2212975" y="5737225"/>
            <a:ext cx="671513" cy="5270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806" name="AutoShape 28"/>
          <p:cNvCxnSpPr>
            <a:cxnSpLocks noChangeShapeType="1"/>
            <a:stCxn id="118803" idx="3"/>
            <a:endCxn id="118793" idx="1"/>
          </p:cNvCxnSpPr>
          <p:nvPr/>
        </p:nvCxnSpPr>
        <p:spPr bwMode="auto">
          <a:xfrm flipV="1">
            <a:off x="2212975" y="5016500"/>
            <a:ext cx="839788" cy="7191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8807" name="AutoShape 31"/>
          <p:cNvCxnSpPr>
            <a:cxnSpLocks noChangeShapeType="1"/>
            <a:stCxn id="118808" idx="2"/>
            <a:endCxn id="118787" idx="0"/>
          </p:cNvCxnSpPr>
          <p:nvPr/>
        </p:nvCxnSpPr>
        <p:spPr bwMode="auto">
          <a:xfrm rot="5400000">
            <a:off x="1547812" y="1749426"/>
            <a:ext cx="392113" cy="83661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08" name="AutoShape 30"/>
          <p:cNvSpPr>
            <a:spLocks noChangeArrowheads="1"/>
          </p:cNvSpPr>
          <p:nvPr/>
        </p:nvSpPr>
        <p:spPr bwMode="auto">
          <a:xfrm>
            <a:off x="496888" y="1077913"/>
            <a:ext cx="3330575" cy="893762"/>
          </a:xfrm>
          <a:prstGeom prst="foldedCorner">
            <a:avLst>
              <a:gd name="adj" fmla="val 12500"/>
            </a:avLst>
          </a:prstGeom>
          <a:solidFill>
            <a:srgbClr val="FFFFFF"/>
          </a:solidFill>
          <a:ln w="9525">
            <a:solidFill>
              <a:schemeClr val="tx1"/>
            </a:solidFill>
            <a:round/>
            <a:headEnd/>
            <a:tailEnd/>
          </a:ln>
        </p:spPr>
        <p:txBody>
          <a:bodyPr wrap="none" anchor="ctr"/>
          <a:lstStyle/>
          <a:p>
            <a:r>
              <a:rPr lang="en-US" sz="1600" b="1">
                <a:solidFill>
                  <a:srgbClr val="FF0000"/>
                </a:solidFill>
                <a:latin typeface="Calibri" charset="0"/>
                <a:cs typeface="Calibri" charset="0"/>
              </a:rPr>
              <a:t>Local SLA-Order</a:t>
            </a:r>
          </a:p>
          <a:p>
            <a:r>
              <a:rPr lang="en-US" sz="1600">
                <a:solidFill>
                  <a:srgbClr val="FF0000"/>
                </a:solidFill>
                <a:latin typeface="Calibri" charset="0"/>
                <a:cs typeface="Calibri" charset="0"/>
              </a:rPr>
              <a:t>Deadline:= 1 day.</a:t>
            </a:r>
          </a:p>
          <a:p>
            <a:r>
              <a:rPr lang="en-US" sz="1600">
                <a:solidFill>
                  <a:srgbClr val="FF0000"/>
                </a:solidFill>
                <a:latin typeface="Calibri" charset="0"/>
                <a:cs typeface="Calibri" charset="0"/>
              </a:rPr>
              <a:t>Order-condition: Location (Tilburg, NL)</a:t>
            </a:r>
          </a:p>
        </p:txBody>
      </p:sp>
      <p:sp>
        <p:nvSpPr>
          <p:cNvPr id="118809" name="AutoShape 5"/>
          <p:cNvSpPr>
            <a:spLocks noChangeArrowheads="1"/>
          </p:cNvSpPr>
          <p:nvPr/>
        </p:nvSpPr>
        <p:spPr bwMode="auto">
          <a:xfrm>
            <a:off x="5526088" y="2200275"/>
            <a:ext cx="2438400" cy="762000"/>
          </a:xfrm>
          <a:prstGeom prst="roundRect">
            <a:avLst>
              <a:gd name="adj" fmla="val 48213"/>
            </a:avLst>
          </a:prstGeom>
          <a:solidFill>
            <a:schemeClr val="accent1"/>
          </a:solidFill>
          <a:ln w="9525">
            <a:solidFill>
              <a:schemeClr val="tx1"/>
            </a:solidFill>
            <a:round/>
            <a:headEnd/>
            <a:tailEnd/>
          </a:ln>
        </p:spPr>
        <p:txBody>
          <a:bodyPr wrap="none" anchor="ctr"/>
          <a:lstStyle/>
          <a:p>
            <a:r>
              <a:rPr lang="en-US" sz="1400">
                <a:solidFill>
                  <a:srgbClr val="FF0000"/>
                </a:solidFill>
                <a:latin typeface="Calibri" charset="0"/>
                <a:cs typeface="Calibri" charset="0"/>
              </a:rPr>
              <a:t>&lt;&lt;Business Transaction &gt;&gt;</a:t>
            </a:r>
          </a:p>
          <a:p>
            <a:r>
              <a:rPr lang="en-US" sz="1400">
                <a:solidFill>
                  <a:srgbClr val="FF0000"/>
                </a:solidFill>
                <a:latin typeface="Calibri" charset="0"/>
                <a:cs typeface="Calibri" charset="0"/>
              </a:rPr>
              <a:t>     Order Management</a:t>
            </a:r>
          </a:p>
        </p:txBody>
      </p:sp>
      <p:sp>
        <p:nvSpPr>
          <p:cNvPr id="118810" name="AutoShape 30"/>
          <p:cNvSpPr>
            <a:spLocks noChangeArrowheads="1"/>
          </p:cNvSpPr>
          <p:nvPr/>
        </p:nvSpPr>
        <p:spPr bwMode="auto">
          <a:xfrm>
            <a:off x="6516688" y="981075"/>
            <a:ext cx="2244725" cy="893763"/>
          </a:xfrm>
          <a:prstGeom prst="foldedCorner">
            <a:avLst>
              <a:gd name="adj" fmla="val 12500"/>
            </a:avLst>
          </a:prstGeom>
          <a:solidFill>
            <a:srgbClr val="FFFFFF"/>
          </a:solidFill>
          <a:ln w="9525">
            <a:solidFill>
              <a:schemeClr val="tx1"/>
            </a:solidFill>
            <a:round/>
            <a:headEnd/>
            <a:tailEnd/>
          </a:ln>
        </p:spPr>
        <p:txBody>
          <a:bodyPr wrap="none" anchor="ctr"/>
          <a:lstStyle/>
          <a:p>
            <a:r>
              <a:rPr lang="en-US" sz="1600" b="1">
                <a:solidFill>
                  <a:srgbClr val="FF0000"/>
                </a:solidFill>
                <a:latin typeface="Calibri" charset="0"/>
                <a:cs typeface="Calibri" charset="0"/>
              </a:rPr>
              <a:t>Master SLA-Order</a:t>
            </a:r>
          </a:p>
          <a:p>
            <a:r>
              <a:rPr lang="en-US" sz="1600">
                <a:solidFill>
                  <a:srgbClr val="FF0000"/>
                </a:solidFill>
                <a:latin typeface="Calibri" charset="0"/>
                <a:cs typeface="Calibri" charset="0"/>
              </a:rPr>
              <a:t>Max-Duration: 7 days</a:t>
            </a:r>
          </a:p>
          <a:p>
            <a:r>
              <a:rPr lang="en-US" sz="1600">
                <a:solidFill>
                  <a:srgbClr val="FF0000"/>
                </a:solidFill>
                <a:latin typeface="Calibri" charset="0"/>
                <a:cs typeface="Calibri" charset="0"/>
              </a:rPr>
              <a:t>Delivery conditions: XXX </a:t>
            </a:r>
          </a:p>
        </p:txBody>
      </p:sp>
      <p:cxnSp>
        <p:nvCxnSpPr>
          <p:cNvPr id="118811" name="AutoShape 31"/>
          <p:cNvCxnSpPr>
            <a:cxnSpLocks noChangeShapeType="1"/>
            <a:stCxn id="118810" idx="2"/>
            <a:endCxn id="118809" idx="0"/>
          </p:cNvCxnSpPr>
          <p:nvPr/>
        </p:nvCxnSpPr>
        <p:spPr bwMode="auto">
          <a:xfrm rot="5400000">
            <a:off x="7029450" y="1590676"/>
            <a:ext cx="325437" cy="89376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12" name="Rectangle 15"/>
          <p:cNvSpPr>
            <a:spLocks noChangeArrowheads="1"/>
          </p:cNvSpPr>
          <p:nvPr/>
        </p:nvSpPr>
        <p:spPr bwMode="auto">
          <a:xfrm>
            <a:off x="6783388" y="3533775"/>
            <a:ext cx="2133600" cy="762000"/>
          </a:xfrm>
          <a:prstGeom prst="rect">
            <a:avLst/>
          </a:prstGeom>
          <a:solidFill>
            <a:srgbClr val="FFFF99"/>
          </a:solidFill>
          <a:ln w="9525">
            <a:solidFill>
              <a:schemeClr val="tx1"/>
            </a:solidFill>
            <a:miter lim="800000"/>
            <a:headEnd/>
            <a:tailEnd/>
          </a:ln>
        </p:spPr>
        <p:txBody>
          <a:bodyPr wrap="none" anchor="ctr"/>
          <a:lstStyle/>
          <a:p>
            <a:r>
              <a:rPr lang="en-US" sz="1400" u="sng">
                <a:solidFill>
                  <a:schemeClr val="tx1"/>
                </a:solidFill>
                <a:latin typeface="Calibri" charset="0"/>
                <a:cs typeface="Calibri" charset="0"/>
              </a:rPr>
              <a:t>Payment </a:t>
            </a:r>
            <a:r>
              <a:rPr lang="en-US" sz="1400">
                <a:solidFill>
                  <a:schemeClr val="tx1"/>
                </a:solidFill>
                <a:latin typeface="Calibri" charset="0"/>
                <a:cs typeface="Calibri" charset="0"/>
              </a:rPr>
              <a:t>[RECEIVED] &amp;</a:t>
            </a:r>
          </a:p>
          <a:p>
            <a:r>
              <a:rPr lang="en-US" sz="1400" u="sng">
                <a:solidFill>
                  <a:schemeClr val="tx1"/>
                </a:solidFill>
                <a:latin typeface="Calibri" charset="0"/>
                <a:cs typeface="Calibri" charset="0"/>
              </a:rPr>
              <a:t>Sales Order </a:t>
            </a:r>
            <a:r>
              <a:rPr lang="en-US" sz="1400">
                <a:solidFill>
                  <a:schemeClr val="tx1"/>
                </a:solidFill>
                <a:latin typeface="Calibri" charset="0"/>
                <a:cs typeface="Calibri" charset="0"/>
              </a:rPr>
              <a:t>[FULFILLED] &amp;</a:t>
            </a:r>
          </a:p>
          <a:p>
            <a:r>
              <a:rPr lang="en-US" sz="1400" u="sng">
                <a:solidFill>
                  <a:schemeClr val="tx1"/>
                </a:solidFill>
                <a:latin typeface="Calibri" charset="0"/>
                <a:cs typeface="Calibri" charset="0"/>
              </a:rPr>
              <a:t>General Ledger </a:t>
            </a:r>
            <a:r>
              <a:rPr lang="en-US" sz="1400">
                <a:solidFill>
                  <a:schemeClr val="tx1"/>
                </a:solidFill>
                <a:latin typeface="Calibri" charset="0"/>
                <a:cs typeface="Calibri" charset="0"/>
              </a:rPr>
              <a:t>[UPDATED]</a:t>
            </a:r>
          </a:p>
        </p:txBody>
      </p:sp>
      <p:cxnSp>
        <p:nvCxnSpPr>
          <p:cNvPr id="118813" name="AutoShape 12"/>
          <p:cNvCxnSpPr>
            <a:cxnSpLocks noChangeShapeType="1"/>
          </p:cNvCxnSpPr>
          <p:nvPr/>
        </p:nvCxnSpPr>
        <p:spPr bwMode="auto">
          <a:xfrm rot="16200000" flipH="1">
            <a:off x="7278688" y="3114675"/>
            <a:ext cx="546100" cy="266700"/>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118814" name="Elbow Connector 31"/>
          <p:cNvCxnSpPr>
            <a:cxnSpLocks noChangeShapeType="1"/>
          </p:cNvCxnSpPr>
          <p:nvPr/>
        </p:nvCxnSpPr>
        <p:spPr bwMode="auto">
          <a:xfrm>
            <a:off x="2097088" y="4029075"/>
            <a:ext cx="933450" cy="712788"/>
          </a:xfrm>
          <a:prstGeom prst="bentConnector3">
            <a:avLst>
              <a:gd name="adj1" fmla="val 50000"/>
            </a:avLst>
          </a:prstGeom>
          <a:noFill/>
          <a:ln w="19050">
            <a:solidFill>
              <a:srgbClr val="800000"/>
            </a:solidFill>
            <a:prstDash val="dash"/>
            <a:round/>
            <a:headEnd/>
            <a:tailEnd type="triangle" w="med" len="med"/>
          </a:ln>
          <a:extLst>
            <a:ext uri="{909E8E84-426E-40dd-AFC4-6F175D3DCCD1}">
              <a14:hiddenFill xmlns:a14="http://schemas.microsoft.com/office/drawing/2010/main">
                <a:noFill/>
              </a14:hiddenFill>
            </a:ext>
          </a:extLst>
        </p:spPr>
      </p:cxnSp>
      <p:sp>
        <p:nvSpPr>
          <p:cNvPr id="118815" name="Rectangle 15"/>
          <p:cNvSpPr>
            <a:spLocks noChangeArrowheads="1"/>
          </p:cNvSpPr>
          <p:nvPr/>
        </p:nvSpPr>
        <p:spPr bwMode="auto">
          <a:xfrm>
            <a:off x="3087688" y="5705475"/>
            <a:ext cx="1524000" cy="609600"/>
          </a:xfrm>
          <a:prstGeom prst="rect">
            <a:avLst/>
          </a:prstGeom>
          <a:solidFill>
            <a:srgbClr val="FFFF99"/>
          </a:solidFill>
          <a:ln w="9525">
            <a:solidFill>
              <a:schemeClr val="tx1"/>
            </a:solidFill>
            <a:miter lim="800000"/>
            <a:headEnd/>
            <a:tailEnd/>
          </a:ln>
        </p:spPr>
        <p:txBody>
          <a:bodyPr wrap="none" anchor="ctr"/>
          <a:lstStyle/>
          <a:p>
            <a:r>
              <a:rPr lang="en-US" sz="1400">
                <a:solidFill>
                  <a:schemeClr val="tx1"/>
                </a:solidFill>
                <a:latin typeface="Calibri" charset="0"/>
                <a:cs typeface="Calibri" charset="0"/>
              </a:rPr>
              <a:t>&lt;&lt;Business Object&gt;&gt;</a:t>
            </a:r>
          </a:p>
          <a:p>
            <a:r>
              <a:rPr lang="en-US" sz="1400" u="sng">
                <a:solidFill>
                  <a:schemeClr val="tx1"/>
                </a:solidFill>
                <a:latin typeface="Calibri" charset="0"/>
                <a:cs typeface="Calibri" charset="0"/>
              </a:rPr>
              <a:t>Invoice </a:t>
            </a:r>
            <a:r>
              <a:rPr lang="en-US" sz="1400">
                <a:solidFill>
                  <a:schemeClr val="tx1"/>
                </a:solidFill>
                <a:latin typeface="Calibri" charset="0"/>
                <a:cs typeface="Calibri" charset="0"/>
              </a:rPr>
              <a:t>[ISSUED]</a:t>
            </a:r>
          </a:p>
        </p:txBody>
      </p:sp>
      <p:cxnSp>
        <p:nvCxnSpPr>
          <p:cNvPr id="118816" name="AutoShape 16"/>
          <p:cNvCxnSpPr>
            <a:cxnSpLocks noChangeShapeType="1"/>
          </p:cNvCxnSpPr>
          <p:nvPr/>
        </p:nvCxnSpPr>
        <p:spPr bwMode="auto">
          <a:xfrm rot="5400000">
            <a:off x="5716588" y="5362575"/>
            <a:ext cx="685800" cy="457200"/>
          </a:xfrm>
          <a:prstGeom prst="straightConnector1">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118817" name="Elbow Connector 74"/>
          <p:cNvCxnSpPr>
            <a:cxnSpLocks noChangeShapeType="1"/>
          </p:cNvCxnSpPr>
          <p:nvPr/>
        </p:nvCxnSpPr>
        <p:spPr bwMode="auto">
          <a:xfrm rot="16200000" flipH="1">
            <a:off x="3778251" y="5395912"/>
            <a:ext cx="381000" cy="238125"/>
          </a:xfrm>
          <a:prstGeom prst="bentConnector3">
            <a:avLst>
              <a:gd name="adj1" fmla="val 50000"/>
            </a:avLst>
          </a:prstGeom>
          <a:noFill/>
          <a:ln w="19050">
            <a:solidFill>
              <a:srgbClr val="8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18818" name="Elbow Connector 81"/>
          <p:cNvCxnSpPr>
            <a:cxnSpLocks noChangeShapeType="1"/>
          </p:cNvCxnSpPr>
          <p:nvPr/>
        </p:nvCxnSpPr>
        <p:spPr bwMode="auto">
          <a:xfrm>
            <a:off x="4611688" y="6086475"/>
            <a:ext cx="381000" cy="304800"/>
          </a:xfrm>
          <a:prstGeom prst="bentConnector3">
            <a:avLst>
              <a:gd name="adj1" fmla="val 40000"/>
            </a:avLst>
          </a:prstGeom>
          <a:noFill/>
          <a:ln w="19050">
            <a:solidFill>
              <a:srgbClr val="8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18819" name="Elbow Connector 91"/>
          <p:cNvCxnSpPr>
            <a:cxnSpLocks noChangeShapeType="1"/>
            <a:stCxn id="118796" idx="3"/>
            <a:endCxn id="118797" idx="1"/>
          </p:cNvCxnSpPr>
          <p:nvPr/>
        </p:nvCxnSpPr>
        <p:spPr bwMode="auto">
          <a:xfrm flipV="1">
            <a:off x="6897688" y="6010275"/>
            <a:ext cx="330200" cy="190500"/>
          </a:xfrm>
          <a:prstGeom prst="bentConnector3">
            <a:avLst>
              <a:gd name="adj1" fmla="val 50000"/>
            </a:avLst>
          </a:prstGeom>
          <a:noFill/>
          <a:ln w="19050">
            <a:solidFill>
              <a:srgbClr val="800000"/>
            </a:solidFill>
            <a:prstDash val="dash"/>
            <a:round/>
            <a:headEnd/>
            <a:tailEnd type="triangle" w="med" len="med"/>
          </a:ln>
          <a:extLst>
            <a:ext uri="{909E8E84-426E-40dd-AFC4-6F175D3DCCD1}">
              <a14:hiddenFill xmlns:a14="http://schemas.microsoft.com/office/drawing/2010/main">
                <a:noFill/>
              </a14:hiddenFill>
            </a:ext>
          </a:extLst>
        </p:spPr>
      </p:cxnSp>
      <p:sp>
        <p:nvSpPr>
          <p:cNvPr id="118820" name="Rectangle 107"/>
          <p:cNvSpPr>
            <a:spLocks noChangeArrowheads="1"/>
          </p:cNvSpPr>
          <p:nvPr/>
        </p:nvSpPr>
        <p:spPr bwMode="auto">
          <a:xfrm>
            <a:off x="1563688" y="4283075"/>
            <a:ext cx="19081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charset="0"/>
                <a:cs typeface="Calibri" charset="0"/>
              </a:rPr>
              <a:t>&lt;&lt;Value Dependency&gt;&gt;</a:t>
            </a:r>
          </a:p>
        </p:txBody>
      </p:sp>
      <p:sp>
        <p:nvSpPr>
          <p:cNvPr id="118821" name="Rectangle 107"/>
          <p:cNvSpPr>
            <a:spLocks noChangeArrowheads="1"/>
          </p:cNvSpPr>
          <p:nvPr/>
        </p:nvSpPr>
        <p:spPr bwMode="auto">
          <a:xfrm>
            <a:off x="1528763" y="4251325"/>
            <a:ext cx="19415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00090"/>
                </a:solidFill>
                <a:latin typeface="Calibri" charset="0"/>
                <a:cs typeface="Calibri" charset="0"/>
              </a:rPr>
              <a:t>&lt;&lt;Value Dependency&gt;&gt;</a:t>
            </a:r>
          </a:p>
        </p:txBody>
      </p:sp>
      <p:sp>
        <p:nvSpPr>
          <p:cNvPr id="39"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34925" y="44450"/>
            <a:ext cx="9101138" cy="728663"/>
          </a:xfrm>
        </p:spPr>
        <p:txBody>
          <a:bodyPr/>
          <a:lstStyle/>
          <a:p>
            <a:pPr algn="ctr" eaLnBrk="1" hangingPunct="1">
              <a:defRPr/>
            </a:pPr>
            <a:r>
              <a:rPr lang="en-GB" sz="2800" dirty="0">
                <a:effectLst>
                  <a:outerShdw blurRad="38100" dist="38100" dir="2700000" algn="tl">
                    <a:srgbClr val="000000">
                      <a:alpha val="43137"/>
                    </a:srgbClr>
                  </a:outerShdw>
                </a:effectLst>
                <a:latin typeface="+mn-lt"/>
                <a:ea typeface="ＭＳ Ｐゴシック" charset="0"/>
                <a:cs typeface="ＭＳ Ｐゴシック" charset="0"/>
              </a:rPr>
              <a:t>SERVICE MGT &amp; MONITORING: </a:t>
            </a:r>
            <a:r>
              <a:rPr lang="en-GB" sz="2800" dirty="0" smtClean="0">
                <a:effectLst>
                  <a:outerShdw blurRad="38100" dist="38100" dir="2700000" algn="tl">
                    <a:srgbClr val="000000">
                      <a:alpha val="43137"/>
                    </a:srgbClr>
                  </a:outerShdw>
                </a:effectLst>
                <a:latin typeface="+mn-lt"/>
                <a:ea typeface="ＭＳ Ｐゴシック" charset="0"/>
                <a:cs typeface="ＭＳ Ｐゴシック" charset="0"/>
              </a:rPr>
              <a:t/>
            </a:r>
            <a:br>
              <a:rPr lang="en-GB" sz="2800" dirty="0" smtClean="0">
                <a:effectLst>
                  <a:outerShdw blurRad="38100" dist="38100" dir="2700000" algn="tl">
                    <a:srgbClr val="000000">
                      <a:alpha val="43137"/>
                    </a:srgbClr>
                  </a:outerShdw>
                </a:effectLst>
                <a:latin typeface="+mn-lt"/>
                <a:ea typeface="ＭＳ Ｐゴシック" charset="0"/>
                <a:cs typeface="ＭＳ Ｐゴシック" charset="0"/>
              </a:rPr>
            </a:br>
            <a:r>
              <a:rPr lang="en-GB" sz="2800" dirty="0" smtClean="0">
                <a:effectLst>
                  <a:outerShdw blurRad="38100" dist="38100" dir="2700000" algn="tl">
                    <a:srgbClr val="000000">
                      <a:alpha val="43137"/>
                    </a:srgbClr>
                  </a:outerShdw>
                </a:effectLst>
                <a:latin typeface="+mn-lt"/>
                <a:ea typeface="ＭＳ Ｐゴシック" charset="0"/>
                <a:cs typeface="ＭＳ Ｐゴシック" charset="0"/>
              </a:rPr>
              <a:t>Overview</a:t>
            </a:r>
            <a:endParaRPr lang="en-GB" sz="2800" dirty="0">
              <a:effectLst>
                <a:outerShdw blurRad="38100" dist="38100" dir="2700000" algn="tl">
                  <a:srgbClr val="000000">
                    <a:alpha val="43137"/>
                  </a:srgbClr>
                </a:outerShdw>
              </a:effectLst>
              <a:latin typeface="+mn-lt"/>
              <a:ea typeface="ＭＳ Ｐゴシック" charset="0"/>
              <a:cs typeface="ＭＳ Ｐゴシック" charset="0"/>
            </a:endParaRPr>
          </a:p>
        </p:txBody>
      </p:sp>
      <p:sp>
        <p:nvSpPr>
          <p:cNvPr id="78853" name="Rectangle 3"/>
          <p:cNvSpPr>
            <a:spLocks noGrp="1" noChangeArrowheads="1"/>
          </p:cNvSpPr>
          <p:nvPr>
            <p:ph idx="1"/>
          </p:nvPr>
        </p:nvSpPr>
        <p:spPr>
          <a:xfrm>
            <a:off x="152400" y="889000"/>
            <a:ext cx="8991600" cy="5473700"/>
          </a:xfrm>
        </p:spPr>
        <p:txBody>
          <a:bodyPr/>
          <a:lstStyle/>
          <a:p>
            <a:pPr eaLnBrk="1" hangingPunct="1">
              <a:lnSpc>
                <a:spcPct val="90000"/>
              </a:lnSpc>
              <a:defRPr/>
            </a:pPr>
            <a:endParaRPr lang="en-GB" sz="2400" dirty="0">
              <a:effectLst>
                <a:outerShdw blurRad="38100" dist="38100" dir="2700000" algn="tl">
                  <a:srgbClr val="DDDDDD"/>
                </a:outerShdw>
              </a:effectLst>
              <a:latin typeface="Arial" charset="0"/>
              <a:ea typeface="ＭＳ Ｐゴシック" charset="0"/>
              <a:cs typeface="ＭＳ Ｐゴシック" charset="0"/>
            </a:endParaRPr>
          </a:p>
          <a:p>
            <a:pPr eaLnBrk="1" hangingPunct="1">
              <a:lnSpc>
                <a:spcPct val="90000"/>
              </a:lnSpc>
              <a:defRPr/>
            </a:pPr>
            <a:r>
              <a:rPr lang="en-GB" sz="3200" dirty="0">
                <a:effectLst>
                  <a:outerShdw blurRad="38100" dist="38100" dir="2700000" algn="tl">
                    <a:srgbClr val="DDDDDD"/>
                  </a:outerShdw>
                </a:effectLst>
                <a:latin typeface="Calibri" charset="0"/>
                <a:ea typeface="ＭＳ Ｐゴシック" charset="0"/>
                <a:cs typeface="Calibri" charset="0"/>
              </a:rPr>
              <a:t>Core Functionality:</a:t>
            </a:r>
          </a:p>
          <a:p>
            <a:pPr lvl="1" eaLnBrk="1" hangingPunct="1">
              <a:lnSpc>
                <a:spcPct val="90000"/>
              </a:lnSpc>
              <a:defRPr/>
            </a:pPr>
            <a:r>
              <a:rPr lang="en-GB" sz="2800" dirty="0">
                <a:effectLst>
                  <a:outerShdw blurRad="38100" dist="38100" dir="2700000" algn="tl">
                    <a:srgbClr val="DDDDDD"/>
                  </a:outerShdw>
                </a:effectLst>
                <a:latin typeface="Calibri" charset="0"/>
                <a:ea typeface="ＭＳ Ｐゴシック" charset="0"/>
                <a:cs typeface="Calibri" charset="0"/>
              </a:rPr>
              <a:t>Decoupling of Services from application</a:t>
            </a:r>
          </a:p>
          <a:p>
            <a:pPr lvl="2"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Redirection of application requests to service invocations</a:t>
            </a:r>
          </a:p>
          <a:p>
            <a:pPr lvl="1" eaLnBrk="1" hangingPunct="1">
              <a:lnSpc>
                <a:spcPct val="90000"/>
              </a:lnSpc>
              <a:defRPr/>
            </a:pPr>
            <a:r>
              <a:rPr lang="en-GB" sz="2800" dirty="0">
                <a:effectLst>
                  <a:outerShdw blurRad="38100" dist="38100" dir="2700000" algn="tl">
                    <a:srgbClr val="DDDDDD"/>
                  </a:outerShdw>
                </a:effectLst>
                <a:latin typeface="Calibri" charset="0"/>
                <a:ea typeface="ＭＳ Ｐゴシック" charset="0"/>
                <a:cs typeface="Calibri" charset="0"/>
              </a:rPr>
              <a:t>Hot-Swapping</a:t>
            </a:r>
          </a:p>
          <a:p>
            <a:pPr lvl="2"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Switch between services at runtime</a:t>
            </a:r>
          </a:p>
          <a:p>
            <a:pPr lvl="1" eaLnBrk="1" hangingPunct="1">
              <a:lnSpc>
                <a:spcPct val="90000"/>
              </a:lnSpc>
              <a:defRPr/>
            </a:pPr>
            <a:r>
              <a:rPr lang="en-GB" sz="2800" dirty="0">
                <a:effectLst>
                  <a:outerShdw blurRad="38100" dist="38100" dir="2700000" algn="tl">
                    <a:srgbClr val="DDDDDD"/>
                  </a:outerShdw>
                </a:effectLst>
                <a:latin typeface="Calibri" charset="0"/>
                <a:ea typeface="ＭＳ Ｐゴシック" charset="0"/>
                <a:cs typeface="Calibri" charset="0"/>
              </a:rPr>
              <a:t>Advanced Service Selection and Monitoring</a:t>
            </a:r>
          </a:p>
          <a:p>
            <a:pPr lvl="1" eaLnBrk="1" hangingPunct="1">
              <a:lnSpc>
                <a:spcPct val="90000"/>
              </a:lnSpc>
              <a:defRPr/>
            </a:pPr>
            <a:r>
              <a:rPr lang="en-GB" sz="2800" dirty="0">
                <a:effectLst>
                  <a:outerShdw blurRad="38100" dist="38100" dir="2700000" algn="tl">
                    <a:srgbClr val="DDDDDD"/>
                  </a:outerShdw>
                </a:effectLst>
                <a:latin typeface="Calibri" charset="0"/>
                <a:ea typeface="ＭＳ Ｐゴシック" charset="0"/>
                <a:cs typeface="Calibri" charset="0"/>
              </a:rPr>
              <a:t>Select services based on business driven requirements</a:t>
            </a:r>
          </a:p>
          <a:p>
            <a:pPr lvl="1" eaLnBrk="1" hangingPunct="1">
              <a:lnSpc>
                <a:spcPct val="90000"/>
              </a:lnSpc>
              <a:defRPr/>
            </a:pPr>
            <a:r>
              <a:rPr lang="en-GB" sz="2800" dirty="0">
                <a:effectLst>
                  <a:outerShdw blurRad="38100" dist="38100" dir="2700000" algn="tl">
                    <a:srgbClr val="DDDDDD"/>
                  </a:outerShdw>
                </a:effectLst>
                <a:latin typeface="Calibri" charset="0"/>
                <a:ea typeface="ＭＳ Ｐゴシック" charset="0"/>
                <a:cs typeface="Calibri" charset="0"/>
              </a:rPr>
              <a:t>Service Management</a:t>
            </a:r>
          </a:p>
          <a:p>
            <a:pPr lvl="2"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Security, logging, billing, transaction management, </a:t>
            </a:r>
            <a:r>
              <a:rPr lang="en-GB" dirty="0" err="1">
                <a:effectLst>
                  <a:outerShdw blurRad="38100" dist="38100" dir="2700000" algn="tl">
                    <a:srgbClr val="DDDDDD"/>
                  </a:outerShdw>
                </a:effectLst>
                <a:latin typeface="Calibri" charset="0"/>
                <a:ea typeface="ＭＳ Ｐゴシック" charset="0"/>
                <a:cs typeface="Calibri" charset="0"/>
              </a:rPr>
              <a:t>etc</a:t>
            </a:r>
            <a:endParaRPr lang="en-GB" dirty="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Service management spans </a:t>
            </a:r>
            <a:r>
              <a:rPr lang="en-GB" dirty="0">
                <a:solidFill>
                  <a:srgbClr val="FF0000"/>
                </a:solidFill>
                <a:effectLst>
                  <a:outerShdw blurRad="38100" dist="38100" dir="2700000" algn="tl">
                    <a:srgbClr val="DDDDDD"/>
                  </a:outerShdw>
                </a:effectLst>
                <a:latin typeface="Calibri" charset="0"/>
                <a:ea typeface="ＭＳ Ｐゴシック" charset="0"/>
                <a:cs typeface="Calibri" charset="0"/>
              </a:rPr>
              <a:t>installation</a:t>
            </a:r>
            <a:r>
              <a:rPr lang="en-GB" dirty="0">
                <a:effectLst>
                  <a:outerShdw blurRad="38100" dist="38100" dir="2700000" algn="tl">
                    <a:srgbClr val="DDDDDD"/>
                  </a:outerShdw>
                </a:effectLst>
                <a:latin typeface="Calibri" charset="0"/>
                <a:ea typeface="ＭＳ Ｐゴシック" charset="0"/>
                <a:cs typeface="Calibri" charset="0"/>
              </a:rPr>
              <a:t> &amp; </a:t>
            </a:r>
            <a:r>
              <a:rPr lang="en-GB" dirty="0">
                <a:solidFill>
                  <a:srgbClr val="FF0000"/>
                </a:solidFill>
                <a:effectLst>
                  <a:outerShdw blurRad="38100" dist="38100" dir="2700000" algn="tl">
                    <a:srgbClr val="DDDDDD"/>
                  </a:outerShdw>
                </a:effectLst>
                <a:latin typeface="Calibri" charset="0"/>
                <a:ea typeface="ＭＳ Ｐゴシック" charset="0"/>
                <a:cs typeface="Calibri" charset="0"/>
              </a:rPr>
              <a:t>configuration </a:t>
            </a:r>
            <a:r>
              <a:rPr lang="en-GB" dirty="0">
                <a:effectLst>
                  <a:outerShdw blurRad="38100" dist="38100" dir="2700000" algn="tl">
                    <a:srgbClr val="DDDDDD"/>
                  </a:outerShdw>
                </a:effectLst>
                <a:latin typeface="Calibri" charset="0"/>
                <a:ea typeface="ＭＳ Ｐゴシック" charset="0"/>
                <a:cs typeface="Calibri" charset="0"/>
              </a:rPr>
              <a:t>to </a:t>
            </a:r>
            <a:r>
              <a:rPr lang="en-GB" dirty="0">
                <a:solidFill>
                  <a:srgbClr val="FF0000"/>
                </a:solidFill>
                <a:effectLst>
                  <a:outerShdw blurRad="38100" dist="38100" dir="2700000" algn="tl">
                    <a:srgbClr val="DDDDDD"/>
                  </a:outerShdw>
                </a:effectLst>
                <a:latin typeface="Calibri" charset="0"/>
                <a:ea typeface="ＭＳ Ｐゴシック" charset="0"/>
                <a:cs typeface="Calibri" charset="0"/>
              </a:rPr>
              <a:t>collecting metrics </a:t>
            </a:r>
            <a:r>
              <a:rPr lang="en-GB" dirty="0">
                <a:effectLst>
                  <a:outerShdw blurRad="38100" dist="38100" dir="2700000" algn="tl">
                    <a:srgbClr val="DDDDDD"/>
                  </a:outerShdw>
                </a:effectLst>
                <a:latin typeface="Calibri" charset="0"/>
                <a:ea typeface="ＭＳ Ｐゴシック" charset="0"/>
                <a:cs typeface="Calibri" charset="0"/>
              </a:rPr>
              <a:t>&amp; </a:t>
            </a:r>
            <a:r>
              <a:rPr lang="en-GB" dirty="0">
                <a:solidFill>
                  <a:srgbClr val="FF0000"/>
                </a:solidFill>
                <a:effectLst>
                  <a:outerShdw blurRad="38100" dist="38100" dir="2700000" algn="tl">
                    <a:srgbClr val="DDDDDD"/>
                  </a:outerShdw>
                </a:effectLst>
                <a:latin typeface="Calibri" charset="0"/>
                <a:ea typeface="ＭＳ Ｐゴシック" charset="0"/>
                <a:cs typeface="Calibri" charset="0"/>
              </a:rPr>
              <a:t>tuning </a:t>
            </a:r>
            <a:r>
              <a:rPr lang="en-GB" dirty="0">
                <a:effectLst>
                  <a:outerShdw blurRad="38100" dist="38100" dir="2700000" algn="tl">
                    <a:srgbClr val="DDDDDD"/>
                  </a:outerShdw>
                </a:effectLst>
                <a:latin typeface="Calibri" charset="0"/>
                <a:ea typeface="ＭＳ Ｐゴシック" charset="0"/>
                <a:cs typeface="Calibri" charset="0"/>
              </a:rPr>
              <a:t>to </a:t>
            </a:r>
            <a:r>
              <a:rPr lang="en-GB" i="1" dirty="0">
                <a:effectLst>
                  <a:outerShdw blurRad="38100" dist="38100" dir="2700000" algn="tl">
                    <a:srgbClr val="DDDDDD"/>
                  </a:outerShdw>
                </a:effectLst>
                <a:latin typeface="Calibri" charset="0"/>
                <a:ea typeface="ＭＳ Ｐゴシック" charset="0"/>
                <a:cs typeface="Calibri" charset="0"/>
              </a:rPr>
              <a:t>ensure responsive service execution</a:t>
            </a:r>
            <a:endParaRPr lang="en-GB" sz="3200" dirty="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buFont typeface="Wingdings" charset="0"/>
              <a:buNone/>
              <a:defRPr/>
            </a:pPr>
            <a:endParaRPr lang="en-GB" sz="24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11981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82D3DFB-BC5B-D743-AAB8-50C55A3F73B8}" type="slidenum">
              <a:rPr lang="en-GB"/>
              <a:pPr/>
              <a:t>33</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a:spLocks noGrp="1" noChangeArrowheads="1"/>
          </p:cNvSpPr>
          <p:nvPr>
            <p:ph type="title"/>
          </p:nvPr>
        </p:nvSpPr>
        <p:spPr>
          <a:xfrm>
            <a:off x="34925" y="-26988"/>
            <a:ext cx="9102725" cy="835026"/>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ＭＳ Ｐゴシック" charset="0"/>
              </a:rPr>
              <a:t>SERVICE MGT &amp; MONITORING: </a:t>
            </a:r>
            <a:r>
              <a:rPr lang="en-GB" sz="2800" dirty="0" smtClean="0">
                <a:effectLst>
                  <a:outerShdw blurRad="38100" dist="38100" dir="2700000" algn="tl">
                    <a:srgbClr val="DDDDDD"/>
                  </a:outerShdw>
                </a:effectLst>
                <a:latin typeface="+mj-lt"/>
                <a:ea typeface="ＭＳ Ｐゴシック" charset="0"/>
                <a:cs typeface="ＭＳ Ｐゴシック" charset="0"/>
              </a:rPr>
              <a:t/>
            </a:r>
            <a:br>
              <a:rPr lang="en-GB" sz="2800" dirty="0" smtClean="0">
                <a:effectLst>
                  <a:outerShdw blurRad="38100" dist="38100" dir="2700000" algn="tl">
                    <a:srgbClr val="DDDDDD"/>
                  </a:outerShdw>
                </a:effectLst>
                <a:latin typeface="+mj-lt"/>
                <a:ea typeface="ＭＳ Ｐゴシック" charset="0"/>
                <a:cs typeface="ＭＳ Ｐゴシック" charset="0"/>
              </a:rPr>
            </a:br>
            <a:r>
              <a:rPr lang="en-GB" sz="2800" dirty="0" smtClean="0">
                <a:effectLst>
                  <a:outerShdw blurRad="38100" dist="38100" dir="2700000" algn="tl">
                    <a:srgbClr val="DDDDDD"/>
                  </a:outerShdw>
                </a:effectLst>
                <a:latin typeface="+mj-lt"/>
                <a:ea typeface="ＭＳ Ｐゴシック" charset="0"/>
                <a:cs typeface="ＭＳ Ｐゴシック" charset="0"/>
              </a:rPr>
              <a:t>State </a:t>
            </a:r>
            <a:r>
              <a:rPr lang="en-GB" sz="2800" dirty="0">
                <a:effectLst>
                  <a:outerShdw blurRad="38100" dist="38100" dir="2700000" algn="tl">
                    <a:srgbClr val="DDDDDD"/>
                  </a:outerShdw>
                </a:effectLst>
                <a:latin typeface="+mj-lt"/>
                <a:ea typeface="ＭＳ Ｐゴシック" charset="0"/>
                <a:cs typeface="ＭＳ Ｐゴシック" charset="0"/>
              </a:rPr>
              <a:t>of the Art</a:t>
            </a:r>
          </a:p>
        </p:txBody>
      </p:sp>
      <p:grpSp>
        <p:nvGrpSpPr>
          <p:cNvPr id="121858" name="Group 3"/>
          <p:cNvGrpSpPr>
            <a:grpSpLocks/>
          </p:cNvGrpSpPr>
          <p:nvPr/>
        </p:nvGrpSpPr>
        <p:grpSpPr bwMode="auto">
          <a:xfrm>
            <a:off x="571500" y="1168400"/>
            <a:ext cx="8432800" cy="5270500"/>
            <a:chOff x="336" y="873"/>
            <a:chExt cx="5256" cy="3271"/>
          </a:xfrm>
        </p:grpSpPr>
        <p:sp>
          <p:nvSpPr>
            <p:cNvPr id="121861" name="Rectangle 4"/>
            <p:cNvSpPr>
              <a:spLocks noChangeArrowheads="1"/>
            </p:cNvSpPr>
            <p:nvPr/>
          </p:nvSpPr>
          <p:spPr bwMode="auto">
            <a:xfrm>
              <a:off x="3520" y="3584"/>
              <a:ext cx="1018" cy="4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Management Application</a:t>
              </a:r>
            </a:p>
            <a:p>
              <a:pPr algn="ctr" eaLnBrk="0" hangingPunct="0"/>
              <a:r>
                <a:rPr lang="en-US" sz="1200">
                  <a:solidFill>
                    <a:schemeClr val="tx1"/>
                  </a:solidFill>
                  <a:latin typeface="Arial" charset="0"/>
                </a:rPr>
                <a:t>(WSDM)</a:t>
              </a:r>
              <a:endParaRPr lang="en-US" sz="1400">
                <a:solidFill>
                  <a:schemeClr val="tx1"/>
                </a:solidFill>
                <a:latin typeface="Arial" charset="0"/>
              </a:endParaRPr>
            </a:p>
          </p:txBody>
        </p:sp>
        <p:sp>
          <p:nvSpPr>
            <p:cNvPr id="121862" name="Rectangle 5"/>
            <p:cNvSpPr>
              <a:spLocks noChangeArrowheads="1"/>
            </p:cNvSpPr>
            <p:nvPr/>
          </p:nvSpPr>
          <p:spPr bwMode="auto">
            <a:xfrm>
              <a:off x="1928" y="3056"/>
              <a:ext cx="488" cy="49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Mgmt Interface</a:t>
              </a:r>
            </a:p>
          </p:txBody>
        </p:sp>
        <p:sp>
          <p:nvSpPr>
            <p:cNvPr id="121863" name="Rectangle 6"/>
            <p:cNvSpPr>
              <a:spLocks noChangeArrowheads="1"/>
            </p:cNvSpPr>
            <p:nvPr/>
          </p:nvSpPr>
          <p:spPr bwMode="auto">
            <a:xfrm>
              <a:off x="2984" y="3064"/>
              <a:ext cx="488" cy="48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Mgmt Interface</a:t>
              </a:r>
            </a:p>
          </p:txBody>
        </p:sp>
        <p:sp>
          <p:nvSpPr>
            <p:cNvPr id="121864" name="Rectangle 7"/>
            <p:cNvSpPr>
              <a:spLocks noChangeArrowheads="1"/>
            </p:cNvSpPr>
            <p:nvPr/>
          </p:nvSpPr>
          <p:spPr bwMode="auto">
            <a:xfrm>
              <a:off x="1928" y="1472"/>
              <a:ext cx="488" cy="49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Mgmt Interface</a:t>
              </a:r>
            </a:p>
          </p:txBody>
        </p:sp>
        <p:sp>
          <p:nvSpPr>
            <p:cNvPr id="121865" name="Rectangle 8"/>
            <p:cNvSpPr>
              <a:spLocks noChangeArrowheads="1"/>
            </p:cNvSpPr>
            <p:nvPr/>
          </p:nvSpPr>
          <p:spPr bwMode="auto">
            <a:xfrm>
              <a:off x="2984" y="1464"/>
              <a:ext cx="488" cy="49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Mgmt Interface</a:t>
              </a:r>
            </a:p>
          </p:txBody>
        </p:sp>
        <p:sp>
          <p:nvSpPr>
            <p:cNvPr id="121866" name="Rectangle 9"/>
            <p:cNvSpPr>
              <a:spLocks noChangeArrowheads="1"/>
            </p:cNvSpPr>
            <p:nvPr/>
          </p:nvSpPr>
          <p:spPr bwMode="auto">
            <a:xfrm>
              <a:off x="4040" y="3064"/>
              <a:ext cx="502" cy="48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Service Interface</a:t>
              </a:r>
            </a:p>
          </p:txBody>
        </p:sp>
        <p:sp>
          <p:nvSpPr>
            <p:cNvPr id="121867" name="Rectangle 10"/>
            <p:cNvSpPr>
              <a:spLocks noChangeArrowheads="1"/>
            </p:cNvSpPr>
            <p:nvPr/>
          </p:nvSpPr>
          <p:spPr bwMode="auto">
            <a:xfrm>
              <a:off x="4044" y="1471"/>
              <a:ext cx="496" cy="49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Service Interface</a:t>
              </a:r>
            </a:p>
          </p:txBody>
        </p:sp>
        <p:sp>
          <p:nvSpPr>
            <p:cNvPr id="121868" name="Rectangle 11"/>
            <p:cNvSpPr>
              <a:spLocks noChangeArrowheads="1"/>
            </p:cNvSpPr>
            <p:nvPr/>
          </p:nvSpPr>
          <p:spPr bwMode="auto">
            <a:xfrm>
              <a:off x="3520" y="944"/>
              <a:ext cx="1018" cy="49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Management Application</a:t>
              </a:r>
            </a:p>
            <a:p>
              <a:pPr algn="ctr" eaLnBrk="0" hangingPunct="0"/>
              <a:r>
                <a:rPr lang="en-US" sz="1200">
                  <a:solidFill>
                    <a:schemeClr val="tx1"/>
                  </a:solidFill>
                  <a:latin typeface="Arial" charset="0"/>
                </a:rPr>
                <a:t>(WSDM)</a:t>
              </a:r>
              <a:endParaRPr lang="en-US" sz="1400">
                <a:solidFill>
                  <a:schemeClr val="tx1"/>
                </a:solidFill>
                <a:latin typeface="Arial" charset="0"/>
              </a:endParaRPr>
            </a:p>
          </p:txBody>
        </p:sp>
        <p:sp>
          <p:nvSpPr>
            <p:cNvPr id="121869" name="Rectangle 12"/>
            <p:cNvSpPr>
              <a:spLocks noChangeArrowheads="1"/>
            </p:cNvSpPr>
            <p:nvPr/>
          </p:nvSpPr>
          <p:spPr bwMode="auto">
            <a:xfrm>
              <a:off x="1397" y="949"/>
              <a:ext cx="1020" cy="49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Business Application</a:t>
              </a:r>
            </a:p>
            <a:p>
              <a:pPr algn="ctr" eaLnBrk="0" hangingPunct="0"/>
              <a:r>
                <a:rPr lang="en-US" sz="1200">
                  <a:solidFill>
                    <a:schemeClr val="tx1"/>
                  </a:solidFill>
                  <a:latin typeface="Arial" charset="0"/>
                </a:rPr>
                <a:t>(Credit Validation)</a:t>
              </a:r>
              <a:endParaRPr lang="en-US" sz="1400">
                <a:solidFill>
                  <a:schemeClr val="tx1"/>
                </a:solidFill>
                <a:latin typeface="Arial" charset="0"/>
              </a:endParaRPr>
            </a:p>
          </p:txBody>
        </p:sp>
        <p:sp>
          <p:nvSpPr>
            <p:cNvPr id="121870" name="Rectangle 13"/>
            <p:cNvSpPr>
              <a:spLocks noChangeArrowheads="1"/>
            </p:cNvSpPr>
            <p:nvPr/>
          </p:nvSpPr>
          <p:spPr bwMode="auto">
            <a:xfrm>
              <a:off x="2456" y="944"/>
              <a:ext cx="1048" cy="49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Business Application</a:t>
              </a:r>
            </a:p>
            <a:p>
              <a:pPr algn="ctr" eaLnBrk="0" hangingPunct="0"/>
              <a:r>
                <a:rPr lang="en-US" sz="1200">
                  <a:solidFill>
                    <a:schemeClr val="tx1"/>
                  </a:solidFill>
                  <a:latin typeface="Arial" charset="0"/>
                </a:rPr>
                <a:t>(Shipping Service)</a:t>
              </a:r>
              <a:endParaRPr lang="en-US" sz="1400">
                <a:solidFill>
                  <a:schemeClr val="tx1"/>
                </a:solidFill>
                <a:latin typeface="Arial" charset="0"/>
              </a:endParaRPr>
            </a:p>
          </p:txBody>
        </p:sp>
        <p:sp>
          <p:nvSpPr>
            <p:cNvPr id="121871" name="Rectangle 14"/>
            <p:cNvSpPr>
              <a:spLocks noChangeArrowheads="1"/>
            </p:cNvSpPr>
            <p:nvPr/>
          </p:nvSpPr>
          <p:spPr bwMode="auto">
            <a:xfrm>
              <a:off x="1392" y="3600"/>
              <a:ext cx="1038" cy="49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Business Application</a:t>
              </a:r>
            </a:p>
            <a:p>
              <a:pPr algn="ctr" eaLnBrk="0" hangingPunct="0"/>
              <a:r>
                <a:rPr lang="en-US" sz="1200">
                  <a:solidFill>
                    <a:schemeClr val="tx1"/>
                  </a:solidFill>
                  <a:latin typeface="Arial" charset="0"/>
                </a:rPr>
                <a:t>(Order Processing)</a:t>
              </a:r>
              <a:endParaRPr lang="en-US" sz="1400">
                <a:solidFill>
                  <a:schemeClr val="tx1"/>
                </a:solidFill>
                <a:latin typeface="Arial" charset="0"/>
              </a:endParaRPr>
            </a:p>
          </p:txBody>
        </p:sp>
        <p:sp>
          <p:nvSpPr>
            <p:cNvPr id="121872" name="Rectangle 15"/>
            <p:cNvSpPr>
              <a:spLocks noChangeArrowheads="1"/>
            </p:cNvSpPr>
            <p:nvPr/>
          </p:nvSpPr>
          <p:spPr bwMode="auto">
            <a:xfrm>
              <a:off x="2456" y="3584"/>
              <a:ext cx="1018" cy="4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Business Application</a:t>
              </a:r>
            </a:p>
            <a:p>
              <a:pPr algn="ctr" eaLnBrk="0" hangingPunct="0"/>
              <a:r>
                <a:rPr lang="en-US" sz="1200">
                  <a:solidFill>
                    <a:schemeClr val="tx1"/>
                  </a:solidFill>
                  <a:latin typeface="Arial" charset="0"/>
                </a:rPr>
                <a:t>(Inventory)</a:t>
              </a:r>
            </a:p>
          </p:txBody>
        </p:sp>
        <p:sp>
          <p:nvSpPr>
            <p:cNvPr id="121873" name="Rectangle 16"/>
            <p:cNvSpPr>
              <a:spLocks noChangeArrowheads="1"/>
            </p:cNvSpPr>
            <p:nvPr/>
          </p:nvSpPr>
          <p:spPr bwMode="auto">
            <a:xfrm>
              <a:off x="1400" y="1472"/>
              <a:ext cx="488" cy="4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Service Interface</a:t>
              </a:r>
            </a:p>
          </p:txBody>
        </p:sp>
        <p:sp>
          <p:nvSpPr>
            <p:cNvPr id="121874" name="Rectangle 17"/>
            <p:cNvSpPr>
              <a:spLocks noChangeArrowheads="1"/>
            </p:cNvSpPr>
            <p:nvPr/>
          </p:nvSpPr>
          <p:spPr bwMode="auto">
            <a:xfrm>
              <a:off x="2456" y="1464"/>
              <a:ext cx="488" cy="4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Service</a:t>
              </a:r>
              <a:r>
                <a:rPr lang="en-US" sz="1000" b="1">
                  <a:solidFill>
                    <a:schemeClr val="bg2"/>
                  </a:solidFill>
                  <a:latin typeface="Arial" charset="0"/>
                </a:rPr>
                <a:t> </a:t>
              </a:r>
              <a:r>
                <a:rPr lang="en-US" sz="1000" b="1">
                  <a:solidFill>
                    <a:schemeClr val="tx1"/>
                  </a:solidFill>
                  <a:latin typeface="Arial" charset="0"/>
                </a:rPr>
                <a:t>Interface</a:t>
              </a:r>
            </a:p>
          </p:txBody>
        </p:sp>
        <p:sp>
          <p:nvSpPr>
            <p:cNvPr id="121875" name="Rectangle 18"/>
            <p:cNvSpPr>
              <a:spLocks noChangeArrowheads="1"/>
            </p:cNvSpPr>
            <p:nvPr/>
          </p:nvSpPr>
          <p:spPr bwMode="auto">
            <a:xfrm>
              <a:off x="1400" y="3056"/>
              <a:ext cx="488" cy="4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Service Interface</a:t>
              </a:r>
            </a:p>
          </p:txBody>
        </p:sp>
        <p:sp>
          <p:nvSpPr>
            <p:cNvPr id="121876" name="Rectangle 19"/>
            <p:cNvSpPr>
              <a:spLocks noChangeArrowheads="1"/>
            </p:cNvSpPr>
            <p:nvPr/>
          </p:nvSpPr>
          <p:spPr bwMode="auto">
            <a:xfrm>
              <a:off x="2456" y="3064"/>
              <a:ext cx="488" cy="48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tIns="91440" bIns="91440" anchor="ctr"/>
            <a:lstStyle/>
            <a:p>
              <a:pPr algn="ctr" eaLnBrk="0" hangingPunct="0"/>
              <a:r>
                <a:rPr lang="en-US" sz="1000" b="1">
                  <a:solidFill>
                    <a:schemeClr val="tx1"/>
                  </a:solidFill>
                  <a:latin typeface="Arial" charset="0"/>
                </a:rPr>
                <a:t>Service Interface</a:t>
              </a:r>
            </a:p>
          </p:txBody>
        </p:sp>
        <p:sp>
          <p:nvSpPr>
            <p:cNvPr id="121877" name="Rectangle 20"/>
            <p:cNvSpPr>
              <a:spLocks noChangeArrowheads="1"/>
            </p:cNvSpPr>
            <p:nvPr/>
          </p:nvSpPr>
          <p:spPr bwMode="auto">
            <a:xfrm>
              <a:off x="696" y="1104"/>
              <a:ext cx="52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wrap="none" tIns="91440" bIns="91440" anchor="ctr"/>
            <a:lstStyle/>
            <a:p>
              <a:pPr algn="ctr" eaLnBrk="0" hangingPunct="0"/>
              <a:r>
                <a:rPr lang="en-US" sz="1200">
                  <a:solidFill>
                    <a:srgbClr val="F9FE82"/>
                  </a:solidFill>
                  <a:latin typeface="Arial" charset="0"/>
                </a:rPr>
                <a:t>WSDL</a:t>
              </a:r>
            </a:p>
          </p:txBody>
        </p:sp>
        <p:sp>
          <p:nvSpPr>
            <p:cNvPr id="121878" name="Rectangle 21"/>
            <p:cNvSpPr>
              <a:spLocks noChangeArrowheads="1"/>
            </p:cNvSpPr>
            <p:nvPr/>
          </p:nvSpPr>
          <p:spPr bwMode="auto">
            <a:xfrm>
              <a:off x="432" y="2976"/>
              <a:ext cx="4192" cy="1168"/>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ndParaRPr>
            </a:p>
          </p:txBody>
        </p:sp>
        <p:sp>
          <p:nvSpPr>
            <p:cNvPr id="807958" name="Rectangle 22"/>
            <p:cNvSpPr>
              <a:spLocks noChangeArrowheads="1"/>
            </p:cNvSpPr>
            <p:nvPr/>
          </p:nvSpPr>
          <p:spPr bwMode="auto">
            <a:xfrm>
              <a:off x="439" y="3039"/>
              <a:ext cx="627" cy="184"/>
            </a:xfrm>
            <a:prstGeom prst="rect">
              <a:avLst/>
            </a:prstGeom>
            <a:noFill/>
            <a:ln w="9525">
              <a:noFill/>
              <a:miter lim="800000"/>
              <a:headEnd/>
              <a:tailEnd/>
            </a:ln>
            <a:effectLst/>
          </p:spPr>
          <p:txBody>
            <a:bodyPr wrap="none">
              <a:spAutoFit/>
            </a:bodyPr>
            <a:lstStyle/>
            <a:p>
              <a:pPr eaLnBrk="0" hangingPunct="0">
                <a:defRPr/>
              </a:pPr>
              <a:r>
                <a:rPr lang="en-US" sz="1000" b="1" i="1">
                  <a:solidFill>
                    <a:schemeClr val="tx1"/>
                  </a:solidFill>
                  <a:effectLst>
                    <a:outerShdw blurRad="38100" dist="38100" dir="2700000" algn="tl">
                      <a:srgbClr val="DDDDDD"/>
                    </a:outerShdw>
                  </a:effectLst>
                  <a:latin typeface="Arial" charset="0"/>
                </a:rPr>
                <a:t>Enterprise 2</a:t>
              </a:r>
            </a:p>
          </p:txBody>
        </p:sp>
        <p:sp>
          <p:nvSpPr>
            <p:cNvPr id="121880" name="Rectangle 23"/>
            <p:cNvSpPr>
              <a:spLocks noChangeArrowheads="1"/>
            </p:cNvSpPr>
            <p:nvPr/>
          </p:nvSpPr>
          <p:spPr bwMode="auto">
            <a:xfrm>
              <a:off x="1265" y="873"/>
              <a:ext cx="4192" cy="1168"/>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ndParaRPr>
            </a:p>
          </p:txBody>
        </p:sp>
        <p:sp>
          <p:nvSpPr>
            <p:cNvPr id="121881" name="Rectangle 24"/>
            <p:cNvSpPr>
              <a:spLocks noChangeArrowheads="1"/>
            </p:cNvSpPr>
            <p:nvPr/>
          </p:nvSpPr>
          <p:spPr bwMode="auto">
            <a:xfrm>
              <a:off x="4896" y="3120"/>
              <a:ext cx="52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wrap="none" tIns="91440" bIns="91440" anchor="ctr"/>
            <a:lstStyle/>
            <a:p>
              <a:pPr algn="ctr" eaLnBrk="0" hangingPunct="0"/>
              <a:r>
                <a:rPr lang="en-US" sz="1200">
                  <a:solidFill>
                    <a:srgbClr val="F9FE82"/>
                  </a:solidFill>
                  <a:latin typeface="Arial" charset="0"/>
                </a:rPr>
                <a:t>WSDL</a:t>
              </a:r>
            </a:p>
          </p:txBody>
        </p:sp>
        <p:sp>
          <p:nvSpPr>
            <p:cNvPr id="121882" name="Rectangle 25"/>
            <p:cNvSpPr>
              <a:spLocks noChangeArrowheads="1"/>
            </p:cNvSpPr>
            <p:nvPr/>
          </p:nvSpPr>
          <p:spPr bwMode="auto">
            <a:xfrm>
              <a:off x="408" y="2464"/>
              <a:ext cx="528" cy="432"/>
            </a:xfrm>
            <a:prstGeom prst="rect">
              <a:avLst/>
            </a:prstGeom>
            <a:solidFill>
              <a:srgbClr val="FFFF00">
                <a:alpha val="34117"/>
              </a:srgbClr>
            </a:solidFill>
            <a:ln>
              <a:noFill/>
            </a:ln>
            <a:extLst>
              <a:ext uri="{91240B29-F687-4f45-9708-019B960494DF}">
                <a14:hiddenLine xmlns:a14="http://schemas.microsoft.com/office/drawing/2010/main" w="38100">
                  <a:solidFill>
                    <a:srgbClr val="000000"/>
                  </a:solidFill>
                  <a:miter lim="800000"/>
                  <a:headEnd/>
                  <a:tailEnd type="none" w="lg" len="sm"/>
                </a14:hiddenLine>
              </a:ext>
            </a:extLst>
          </p:spPr>
          <p:txBody>
            <a:bodyPr tIns="91440" bIns="91440" anchor="ctr"/>
            <a:lstStyle/>
            <a:p>
              <a:pPr algn="ctr" eaLnBrk="0" hangingPunct="0"/>
              <a:r>
                <a:rPr lang="en-US" sz="1200">
                  <a:solidFill>
                    <a:schemeClr val="tx1"/>
                  </a:solidFill>
                  <a:latin typeface="Arial" charset="0"/>
                </a:rPr>
                <a:t>WSDM</a:t>
              </a:r>
            </a:p>
          </p:txBody>
        </p:sp>
        <p:sp>
          <p:nvSpPr>
            <p:cNvPr id="807962" name="Rectangle 26"/>
            <p:cNvSpPr>
              <a:spLocks noChangeArrowheads="1"/>
            </p:cNvSpPr>
            <p:nvPr/>
          </p:nvSpPr>
          <p:spPr bwMode="auto">
            <a:xfrm>
              <a:off x="4743" y="950"/>
              <a:ext cx="627" cy="184"/>
            </a:xfrm>
            <a:prstGeom prst="rect">
              <a:avLst/>
            </a:prstGeom>
            <a:noFill/>
            <a:ln w="9525">
              <a:noFill/>
              <a:miter lim="800000"/>
              <a:headEnd/>
              <a:tailEnd/>
            </a:ln>
            <a:effectLst/>
          </p:spPr>
          <p:txBody>
            <a:bodyPr wrap="none">
              <a:spAutoFit/>
            </a:bodyPr>
            <a:lstStyle/>
            <a:p>
              <a:pPr eaLnBrk="0" hangingPunct="0">
                <a:defRPr/>
              </a:pPr>
              <a:r>
                <a:rPr lang="en-US" sz="1000" b="1" i="1">
                  <a:solidFill>
                    <a:srgbClr val="F9FE82"/>
                  </a:solidFill>
                  <a:effectLst>
                    <a:outerShdw blurRad="38100" dist="38100" dir="2700000" algn="tl">
                      <a:srgbClr val="DDDDDD"/>
                    </a:outerShdw>
                  </a:effectLst>
                  <a:latin typeface="Arial" charset="0"/>
                </a:rPr>
                <a:t>Enterprise</a:t>
              </a:r>
              <a:r>
                <a:rPr lang="en-US" sz="1000" b="1" i="1">
                  <a:solidFill>
                    <a:schemeClr val="tx1"/>
                  </a:solidFill>
                  <a:effectLst>
                    <a:outerShdw blurRad="38100" dist="38100" dir="2700000" algn="tl">
                      <a:srgbClr val="DDDDDD"/>
                    </a:outerShdw>
                  </a:effectLst>
                  <a:latin typeface="Arial" charset="0"/>
                </a:rPr>
                <a:t> </a:t>
              </a:r>
              <a:r>
                <a:rPr lang="en-US" sz="1000" b="1" i="1">
                  <a:solidFill>
                    <a:srgbClr val="F9FE82"/>
                  </a:solidFill>
                  <a:effectLst>
                    <a:outerShdw blurRad="38100" dist="38100" dir="2700000" algn="tl">
                      <a:srgbClr val="DDDDDD"/>
                    </a:outerShdw>
                  </a:effectLst>
                  <a:latin typeface="Arial" charset="0"/>
                </a:rPr>
                <a:t>1</a:t>
              </a:r>
            </a:p>
          </p:txBody>
        </p:sp>
        <p:cxnSp>
          <p:nvCxnSpPr>
            <p:cNvPr id="121884" name="AutoShape 27"/>
            <p:cNvCxnSpPr>
              <a:cxnSpLocks noChangeShapeType="1"/>
              <a:stCxn id="121881" idx="1"/>
            </p:cNvCxnSpPr>
            <p:nvPr/>
          </p:nvCxnSpPr>
          <p:spPr bwMode="auto">
            <a:xfrm rot="10800000" flipV="1">
              <a:off x="4531" y="3216"/>
              <a:ext cx="365" cy="148"/>
            </a:xfrm>
            <a:prstGeom prst="bentConnector3">
              <a:avLst>
                <a:gd name="adj1" fmla="val 4986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1885" name="AutoShape 28"/>
            <p:cNvCxnSpPr>
              <a:cxnSpLocks noChangeShapeType="1"/>
              <a:stCxn id="121877" idx="2"/>
            </p:cNvCxnSpPr>
            <p:nvPr/>
          </p:nvCxnSpPr>
          <p:spPr bwMode="auto">
            <a:xfrm rot="16200000" flipH="1">
              <a:off x="994" y="1262"/>
              <a:ext cx="370" cy="43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1886" name="AutoShape 29"/>
            <p:cNvCxnSpPr>
              <a:cxnSpLocks noChangeShapeType="1"/>
              <a:stCxn id="121882" idx="3"/>
              <a:endCxn id="121894" idx="1"/>
            </p:cNvCxnSpPr>
            <p:nvPr/>
          </p:nvCxnSpPr>
          <p:spPr bwMode="auto">
            <a:xfrm>
              <a:off x="936" y="2680"/>
              <a:ext cx="456" cy="8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1887" name="AutoShape 30"/>
            <p:cNvSpPr>
              <a:spLocks noChangeArrowheads="1"/>
            </p:cNvSpPr>
            <p:nvPr/>
          </p:nvSpPr>
          <p:spPr bwMode="auto">
            <a:xfrm>
              <a:off x="2592" y="1947"/>
              <a:ext cx="192" cy="1125"/>
            </a:xfrm>
            <a:prstGeom prst="upDownArrow">
              <a:avLst>
                <a:gd name="adj1" fmla="val 50000"/>
                <a:gd name="adj2" fmla="val 72184"/>
              </a:avLst>
            </a:prstGeom>
            <a:solidFill>
              <a:srgbClr val="EFA2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
          <p:nvSpPr>
            <p:cNvPr id="121888" name="AutoShape 31"/>
            <p:cNvSpPr>
              <a:spLocks noChangeArrowheads="1"/>
            </p:cNvSpPr>
            <p:nvPr/>
          </p:nvSpPr>
          <p:spPr bwMode="auto">
            <a:xfrm>
              <a:off x="1534" y="1951"/>
              <a:ext cx="192" cy="1125"/>
            </a:xfrm>
            <a:prstGeom prst="upDownArrow">
              <a:avLst>
                <a:gd name="adj1" fmla="val 50000"/>
                <a:gd name="adj2" fmla="val 72184"/>
              </a:avLst>
            </a:prstGeom>
            <a:solidFill>
              <a:srgbClr val="EFA2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
          <p:nvSpPr>
            <p:cNvPr id="121889" name="AutoShape 32"/>
            <p:cNvSpPr>
              <a:spLocks noChangeArrowheads="1"/>
            </p:cNvSpPr>
            <p:nvPr/>
          </p:nvSpPr>
          <p:spPr bwMode="auto">
            <a:xfrm>
              <a:off x="2058" y="1945"/>
              <a:ext cx="192" cy="1125"/>
            </a:xfrm>
            <a:prstGeom prst="upDownArrow">
              <a:avLst>
                <a:gd name="adj1" fmla="val 50000"/>
                <a:gd name="adj2" fmla="val 72184"/>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
          <p:nvSpPr>
            <p:cNvPr id="121890" name="AutoShape 33"/>
            <p:cNvSpPr>
              <a:spLocks noChangeArrowheads="1"/>
            </p:cNvSpPr>
            <p:nvPr/>
          </p:nvSpPr>
          <p:spPr bwMode="auto">
            <a:xfrm>
              <a:off x="3118" y="1955"/>
              <a:ext cx="192" cy="1125"/>
            </a:xfrm>
            <a:prstGeom prst="upDownArrow">
              <a:avLst>
                <a:gd name="adj1" fmla="val 50000"/>
                <a:gd name="adj2" fmla="val 72184"/>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
          <p:nvSpPr>
            <p:cNvPr id="121891" name="AutoShape 34"/>
            <p:cNvSpPr>
              <a:spLocks noChangeArrowheads="1"/>
            </p:cNvSpPr>
            <p:nvPr/>
          </p:nvSpPr>
          <p:spPr bwMode="auto">
            <a:xfrm>
              <a:off x="4204" y="1951"/>
              <a:ext cx="192" cy="1125"/>
            </a:xfrm>
            <a:prstGeom prst="upDownArrow">
              <a:avLst>
                <a:gd name="adj1" fmla="val 50000"/>
                <a:gd name="adj2" fmla="val 72184"/>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endParaRPr>
            </a:p>
          </p:txBody>
        </p:sp>
        <p:sp>
          <p:nvSpPr>
            <p:cNvPr id="121892" name="Rectangle 35"/>
            <p:cNvSpPr>
              <a:spLocks noChangeArrowheads="1"/>
            </p:cNvSpPr>
            <p:nvPr/>
          </p:nvSpPr>
          <p:spPr bwMode="auto">
            <a:xfrm>
              <a:off x="336" y="2176"/>
              <a:ext cx="3136" cy="240"/>
            </a:xfrm>
            <a:prstGeom prst="rect">
              <a:avLst/>
            </a:prstGeom>
            <a:solidFill>
              <a:srgbClr val="EFA2FB"/>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wrap="none" tIns="91440" bIns="91440" anchor="ctr"/>
            <a:lstStyle/>
            <a:p>
              <a:endParaRPr lang="en-US">
                <a:latin typeface="Arial" charset="0"/>
              </a:endParaRPr>
            </a:p>
          </p:txBody>
        </p:sp>
        <p:sp>
          <p:nvSpPr>
            <p:cNvPr id="121893" name="Text Box 36"/>
            <p:cNvSpPr txBox="1">
              <a:spLocks noChangeArrowheads="1"/>
            </p:cNvSpPr>
            <p:nvPr/>
          </p:nvSpPr>
          <p:spPr bwMode="auto">
            <a:xfrm>
              <a:off x="1302" y="2225"/>
              <a:ext cx="141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sm"/>
                </a14:hiddenLine>
              </a:ext>
            </a:extLst>
          </p:spPr>
          <p:txBody>
            <a:bodyPr lIns="0" tIns="0" rIns="0" bIns="0">
              <a:spAutoFit/>
            </a:bodyPr>
            <a:lstStyle/>
            <a:p>
              <a:pPr eaLnBrk="0" hangingPunct="0"/>
              <a:r>
                <a:rPr lang="en-US" sz="1400">
                  <a:solidFill>
                    <a:srgbClr val="000080"/>
                  </a:solidFill>
                  <a:latin typeface="Arial" charset="0"/>
                </a:rPr>
                <a:t>Application Channel</a:t>
              </a:r>
            </a:p>
          </p:txBody>
        </p:sp>
        <p:sp>
          <p:nvSpPr>
            <p:cNvPr id="121894" name="Rectangle 37"/>
            <p:cNvSpPr>
              <a:spLocks noChangeArrowheads="1"/>
            </p:cNvSpPr>
            <p:nvPr/>
          </p:nvSpPr>
          <p:spPr bwMode="auto">
            <a:xfrm>
              <a:off x="1392" y="2640"/>
              <a:ext cx="4200" cy="24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type="none" w="lg" len="sm"/>
                </a14:hiddenLine>
              </a:ext>
            </a:extLst>
          </p:spPr>
          <p:txBody>
            <a:bodyPr wrap="none" tIns="91440" bIns="91440" anchor="ctr"/>
            <a:lstStyle/>
            <a:p>
              <a:endParaRPr lang="en-US">
                <a:latin typeface="Arial" charset="0"/>
              </a:endParaRPr>
            </a:p>
          </p:txBody>
        </p:sp>
        <p:sp>
          <p:nvSpPr>
            <p:cNvPr id="121895" name="Text Box 38"/>
            <p:cNvSpPr txBox="1">
              <a:spLocks noChangeArrowheads="1"/>
            </p:cNvSpPr>
            <p:nvPr/>
          </p:nvSpPr>
          <p:spPr bwMode="auto">
            <a:xfrm>
              <a:off x="2831" y="2688"/>
              <a:ext cx="113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sm"/>
                </a14:hiddenLine>
              </a:ext>
            </a:extLst>
          </p:spPr>
          <p:txBody>
            <a:bodyPr lIns="0" tIns="0" rIns="0" bIns="0">
              <a:spAutoFit/>
            </a:bodyPr>
            <a:lstStyle/>
            <a:p>
              <a:pPr algn="r" eaLnBrk="0" hangingPunct="0"/>
              <a:r>
                <a:rPr lang="en-US" sz="1400">
                  <a:solidFill>
                    <a:srgbClr val="000080"/>
                  </a:solidFill>
                  <a:latin typeface="Arial" charset="0"/>
                </a:rPr>
                <a:t>Management Channel</a:t>
              </a:r>
            </a:p>
          </p:txBody>
        </p:sp>
      </p:grpSp>
      <p:sp>
        <p:nvSpPr>
          <p:cNvPr id="12185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FECAA5F-1450-4047-A8B9-C0E8D34E750C}" type="slidenum">
              <a:rPr lang="en-GB"/>
              <a:pPr/>
              <a:t>34</a:t>
            </a:fld>
            <a:endParaRPr lang="en-GB"/>
          </a:p>
        </p:txBody>
      </p:sp>
      <p:sp>
        <p:nvSpPr>
          <p:cNvPr id="43"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90500" y="25400"/>
            <a:ext cx="8907463" cy="798513"/>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Calibri"/>
              </a:rPr>
              <a:t>SERVICE MGT &amp; MONITORING: </a:t>
            </a:r>
            <a:br>
              <a:rPr lang="en-GB" sz="2800" dirty="0">
                <a:effectLst>
                  <a:outerShdw blurRad="38100" dist="38100" dir="2700000" algn="tl">
                    <a:srgbClr val="DDDDDD"/>
                  </a:outerShdw>
                </a:effectLst>
                <a:latin typeface="+mj-lt"/>
                <a:ea typeface="ＭＳ Ｐゴシック" charset="0"/>
                <a:cs typeface="Calibri"/>
              </a:rPr>
            </a:br>
            <a:r>
              <a:rPr lang="en-GB" sz="2800" dirty="0">
                <a:effectLst>
                  <a:outerShdw blurRad="38100" dist="38100" dir="2700000" algn="tl">
                    <a:srgbClr val="DDDDDD"/>
                  </a:outerShdw>
                </a:effectLst>
                <a:latin typeface="+mj-lt"/>
                <a:ea typeface="ＭＳ Ｐゴシック" charset="0"/>
                <a:cs typeface="Calibri"/>
              </a:rPr>
              <a:t>Some Typical Research Challenges</a:t>
            </a:r>
          </a:p>
        </p:txBody>
      </p:sp>
      <p:sp>
        <p:nvSpPr>
          <p:cNvPr id="87045" name="Rectangle 3"/>
          <p:cNvSpPr>
            <a:spLocks noGrp="1" noChangeArrowheads="1"/>
          </p:cNvSpPr>
          <p:nvPr>
            <p:ph idx="1"/>
          </p:nvPr>
        </p:nvSpPr>
        <p:spPr>
          <a:xfrm>
            <a:off x="0" y="838200"/>
            <a:ext cx="8991600" cy="5829300"/>
          </a:xfrm>
        </p:spPr>
        <p:txBody>
          <a:bodyPr/>
          <a:lstStyle/>
          <a:p>
            <a:pPr eaLnBrk="1" hangingPunct="1">
              <a:lnSpc>
                <a:spcPct val="90000"/>
              </a:lnSpc>
              <a:defRPr/>
            </a:pPr>
            <a:r>
              <a:rPr lang="en-GB" sz="3200" dirty="0" smtClean="0">
                <a:effectLst>
                  <a:outerShdw blurRad="38100" dist="38100" dir="2700000" algn="tl">
                    <a:srgbClr val="DDDDDD"/>
                  </a:outerShdw>
                </a:effectLst>
                <a:latin typeface="Calibri"/>
                <a:ea typeface="ＭＳ Ｐゴシック" charset="0"/>
                <a:cs typeface="Calibri"/>
              </a:rPr>
              <a:t>Autonomic </a:t>
            </a:r>
            <a:r>
              <a:rPr lang="en-GB" sz="3200" dirty="0">
                <a:effectLst>
                  <a:outerShdw blurRad="38100" dist="38100" dir="2700000" algn="tl">
                    <a:srgbClr val="DDDDDD"/>
                  </a:outerShdw>
                </a:effectLst>
                <a:latin typeface="Calibri"/>
                <a:ea typeface="ＭＳ Ｐゴシック" charset="0"/>
                <a:cs typeface="Calibri"/>
              </a:rPr>
              <a:t>management of services:</a:t>
            </a:r>
            <a:endParaRPr lang="en-GB" dirty="0">
              <a:effectLst>
                <a:outerShdw blurRad="38100" dist="38100" dir="2700000" algn="tl">
                  <a:srgbClr val="DDDDDD"/>
                </a:outerShdw>
              </a:effectLst>
              <a:latin typeface="Calibri"/>
              <a:ea typeface="ＭＳ Ｐゴシック" charset="0"/>
              <a:cs typeface="Calibri"/>
            </a:endParaRP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Self-configuring </a:t>
            </a:r>
            <a:r>
              <a:rPr lang="en-GB" dirty="0" err="1">
                <a:solidFill>
                  <a:srgbClr val="FF0000"/>
                </a:solidFill>
                <a:effectLst>
                  <a:outerShdw blurRad="38100" dist="38100" dir="2700000" algn="tl">
                    <a:srgbClr val="DDDDDD"/>
                  </a:outerShdw>
                </a:effectLst>
                <a:latin typeface="Calibri"/>
                <a:ea typeface="ＭＳ Ｐゴシック" charset="0"/>
                <a:cs typeface="Calibri"/>
              </a:rPr>
              <a:t>mgt</a:t>
            </a:r>
            <a:r>
              <a:rPr lang="en-GB" dirty="0">
                <a:solidFill>
                  <a:srgbClr val="FF0000"/>
                </a:solidFill>
                <a:effectLst>
                  <a:outerShdw blurRad="38100" dist="38100" dir="2700000" algn="tl">
                    <a:srgbClr val="DDDDDD"/>
                  </a:outerShdw>
                </a:effectLst>
                <a:latin typeface="Calibri"/>
                <a:ea typeface="ＭＳ Ｐゴシック" charset="0"/>
                <a:cs typeface="Calibri"/>
              </a:rPr>
              <a:t> services </a:t>
            </a:r>
            <a:r>
              <a:rPr lang="en-GB" dirty="0">
                <a:effectLst>
                  <a:outerShdw blurRad="38100" dist="38100" dir="2700000" algn="tl">
                    <a:srgbClr val="DDDDDD"/>
                  </a:outerShdw>
                </a:effectLst>
                <a:latin typeface="Calibri"/>
                <a:ea typeface="ＭＳ Ｐゴシック" charset="0"/>
                <a:cs typeface="Calibri"/>
              </a:rPr>
              <a:t>that configure themselves automatically to adapt to different environments &amp; optimize for particular kinds of use. </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Self-adapting </a:t>
            </a:r>
            <a:r>
              <a:rPr lang="en-GB" dirty="0" err="1">
                <a:solidFill>
                  <a:srgbClr val="FF0000"/>
                </a:solidFill>
                <a:effectLst>
                  <a:outerShdw blurRad="38100" dist="38100" dir="2700000" algn="tl">
                    <a:srgbClr val="DDDDDD"/>
                  </a:outerShdw>
                </a:effectLst>
                <a:latin typeface="Calibri"/>
                <a:ea typeface="ＭＳ Ｐゴシック" charset="0"/>
                <a:cs typeface="Calibri"/>
              </a:rPr>
              <a:t>mgt</a:t>
            </a:r>
            <a:r>
              <a:rPr lang="en-GB" dirty="0">
                <a:solidFill>
                  <a:srgbClr val="FF0000"/>
                </a:solidFill>
                <a:effectLst>
                  <a:outerShdw blurRad="38100" dist="38100" dir="2700000" algn="tl">
                    <a:srgbClr val="DDDDDD"/>
                  </a:outerShdw>
                </a:effectLst>
                <a:latin typeface="Calibri"/>
                <a:ea typeface="ＭＳ Ｐゴシック" charset="0"/>
                <a:cs typeface="Calibri"/>
              </a:rPr>
              <a:t> services </a:t>
            </a:r>
            <a:r>
              <a:rPr lang="en-GB" dirty="0">
                <a:effectLst>
                  <a:outerShdw blurRad="38100" dist="38100" dir="2700000" algn="tl">
                    <a:srgbClr val="DDDDDD"/>
                  </a:outerShdw>
                </a:effectLst>
                <a:latin typeface="Calibri"/>
                <a:ea typeface="ＭＳ Ｐゴシック" charset="0"/>
                <a:cs typeface="Calibri"/>
              </a:rPr>
              <a:t>that adapt dynamically to changes in the environment, market and so on, using policies.</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Self-healing </a:t>
            </a:r>
            <a:r>
              <a:rPr lang="en-GB" dirty="0" err="1">
                <a:solidFill>
                  <a:srgbClr val="FF0000"/>
                </a:solidFill>
                <a:effectLst>
                  <a:outerShdw blurRad="38100" dist="38100" dir="2700000" algn="tl">
                    <a:srgbClr val="DDDDDD"/>
                  </a:outerShdw>
                </a:effectLst>
                <a:latin typeface="Calibri"/>
                <a:ea typeface="ＭＳ Ｐゴシック" charset="0"/>
                <a:cs typeface="Calibri"/>
              </a:rPr>
              <a:t>mgt</a:t>
            </a:r>
            <a:r>
              <a:rPr lang="en-GB" dirty="0">
                <a:solidFill>
                  <a:srgbClr val="FF0000"/>
                </a:solidFill>
                <a:effectLst>
                  <a:outerShdw blurRad="38100" dist="38100" dir="2700000" algn="tl">
                    <a:srgbClr val="DDDDDD"/>
                  </a:outerShdw>
                </a:effectLst>
                <a:latin typeface="Calibri"/>
                <a:ea typeface="ＭＳ Ｐゴシック" charset="0"/>
                <a:cs typeface="Calibri"/>
              </a:rPr>
              <a:t> services </a:t>
            </a:r>
            <a:r>
              <a:rPr lang="en-GB" dirty="0">
                <a:effectLst>
                  <a:outerShdw blurRad="38100" dist="38100" dir="2700000" algn="tl">
                    <a:srgbClr val="DDDDDD"/>
                  </a:outerShdw>
                </a:effectLst>
                <a:latin typeface="Calibri"/>
                <a:ea typeface="ＭＳ Ｐゴシック" charset="0"/>
                <a:cs typeface="Calibri"/>
              </a:rPr>
              <a:t>that can discover, </a:t>
            </a:r>
            <a:r>
              <a:rPr lang="en-GB" dirty="0" smtClean="0">
                <a:effectLst>
                  <a:outerShdw blurRad="38100" dist="38100" dir="2700000" algn="tl">
                    <a:srgbClr val="DDDDDD"/>
                  </a:outerShdw>
                </a:effectLst>
                <a:latin typeface="Calibri"/>
                <a:ea typeface="ＭＳ Ｐゴシック" charset="0"/>
                <a:cs typeface="Calibri"/>
              </a:rPr>
              <a:t>diagnose &amp; </a:t>
            </a:r>
            <a:r>
              <a:rPr lang="en-GB" dirty="0">
                <a:effectLst>
                  <a:outerShdw blurRad="38100" dist="38100" dir="2700000" algn="tl">
                    <a:srgbClr val="DDDDDD"/>
                  </a:outerShdw>
                </a:effectLst>
                <a:latin typeface="Calibri"/>
                <a:ea typeface="ＭＳ Ｐゴシック" charset="0"/>
                <a:cs typeface="Calibri"/>
              </a:rPr>
              <a:t>react to disruptions by taking corrective actions.</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Self-optimizing </a:t>
            </a:r>
            <a:r>
              <a:rPr lang="en-GB" dirty="0" err="1">
                <a:solidFill>
                  <a:srgbClr val="FF0000"/>
                </a:solidFill>
                <a:effectLst>
                  <a:outerShdw blurRad="38100" dist="38100" dir="2700000" algn="tl">
                    <a:srgbClr val="DDDDDD"/>
                  </a:outerShdw>
                </a:effectLst>
                <a:latin typeface="Calibri"/>
                <a:ea typeface="ＭＳ Ｐゴシック" charset="0"/>
                <a:cs typeface="Calibri"/>
              </a:rPr>
              <a:t>mgt</a:t>
            </a:r>
            <a:r>
              <a:rPr lang="en-GB" dirty="0">
                <a:solidFill>
                  <a:srgbClr val="FF0000"/>
                </a:solidFill>
                <a:effectLst>
                  <a:outerShdw blurRad="38100" dist="38100" dir="2700000" algn="tl">
                    <a:srgbClr val="DDDDDD"/>
                  </a:outerShdw>
                </a:effectLst>
                <a:latin typeface="Calibri"/>
                <a:ea typeface="ＭＳ Ｐゴシック" charset="0"/>
                <a:cs typeface="Calibri"/>
              </a:rPr>
              <a:t> services </a:t>
            </a:r>
            <a:r>
              <a:rPr lang="en-GB" dirty="0">
                <a:effectLst>
                  <a:outerShdw blurRad="38100" dist="38100" dir="2700000" algn="tl">
                    <a:srgbClr val="DDDDDD"/>
                  </a:outerShdw>
                </a:effectLst>
                <a:latin typeface="Calibri"/>
                <a:ea typeface="ＭＳ Ｐゴシック" charset="0"/>
                <a:cs typeface="Calibri"/>
              </a:rPr>
              <a:t>that can monitor &amp; tune resources automatically to meet </a:t>
            </a:r>
            <a:r>
              <a:rPr lang="en-GB" dirty="0" smtClean="0">
                <a:effectLst>
                  <a:outerShdw blurRad="38100" dist="38100" dir="2700000" algn="tl">
                    <a:srgbClr val="DDDDDD"/>
                  </a:outerShdw>
                </a:effectLst>
                <a:latin typeface="Calibri"/>
                <a:ea typeface="ＭＳ Ｐゴシック" charset="0"/>
                <a:cs typeface="Calibri"/>
              </a:rPr>
              <a:t>requirements</a:t>
            </a:r>
            <a:r>
              <a:rPr lang="en-GB" dirty="0">
                <a:effectLst>
                  <a:outerShdw blurRad="38100" dist="38100" dir="2700000" algn="tl">
                    <a:srgbClr val="DDDDDD"/>
                  </a:outerShdw>
                </a:effectLst>
                <a:latin typeface="Calibri"/>
                <a:ea typeface="ＭＳ Ｐゴシック" charset="0"/>
                <a:cs typeface="Calibri"/>
              </a:rPr>
              <a:t>, e.g., reallocating resources in response to dynamically changing </a:t>
            </a:r>
            <a:r>
              <a:rPr lang="en-GB" dirty="0" smtClean="0">
                <a:effectLst>
                  <a:outerShdw blurRad="38100" dist="38100" dir="2700000" algn="tl">
                    <a:srgbClr val="DDDDDD"/>
                  </a:outerShdw>
                </a:effectLst>
                <a:latin typeface="Calibri"/>
                <a:ea typeface="ＭＳ Ｐゴシック" charset="0"/>
                <a:cs typeface="Calibri"/>
              </a:rPr>
              <a:t>workloads, </a:t>
            </a:r>
            <a:r>
              <a:rPr lang="en-GB" dirty="0">
                <a:effectLst>
                  <a:outerShdw blurRad="38100" dist="38100" dir="2700000" algn="tl">
                    <a:srgbClr val="DDDDDD"/>
                  </a:outerShdw>
                </a:effectLst>
                <a:latin typeface="Calibri"/>
                <a:ea typeface="ＭＳ Ｐゴシック" charset="0"/>
                <a:cs typeface="Calibri"/>
              </a:rPr>
              <a:t>or ensure that business transactions are completed in a timely fashion.  </a:t>
            </a:r>
          </a:p>
          <a:p>
            <a:pPr lvl="1" eaLnBrk="1" hangingPunct="1">
              <a:lnSpc>
                <a:spcPct val="90000"/>
              </a:lnSpc>
              <a:defRPr/>
            </a:pPr>
            <a:r>
              <a:rPr lang="en-GB" dirty="0">
                <a:solidFill>
                  <a:srgbClr val="FF0000"/>
                </a:solidFill>
                <a:effectLst>
                  <a:outerShdw blurRad="38100" dist="38100" dir="2700000" algn="tl">
                    <a:srgbClr val="DDDDDD"/>
                  </a:outerShdw>
                </a:effectLst>
                <a:latin typeface="Calibri"/>
                <a:ea typeface="ＭＳ Ｐゴシック" charset="0"/>
                <a:cs typeface="Calibri"/>
              </a:rPr>
              <a:t>Self-protecting management services </a:t>
            </a:r>
            <a:r>
              <a:rPr lang="en-GB" dirty="0">
                <a:effectLst>
                  <a:outerShdw blurRad="38100" dist="38100" dir="2700000" algn="tl">
                    <a:srgbClr val="DDDDDD"/>
                  </a:outerShdw>
                </a:effectLst>
                <a:latin typeface="Calibri"/>
                <a:ea typeface="ＭＳ Ｐゴシック" charset="0"/>
                <a:cs typeface="Calibri"/>
              </a:rPr>
              <a:t>that can anticipate, detect, identify and protect against threats, e.g., unauthorized access and use, </a:t>
            </a:r>
            <a:r>
              <a:rPr lang="en-GB" dirty="0" smtClean="0">
                <a:effectLst>
                  <a:outerShdw blurRad="38100" dist="38100" dir="2700000" algn="tl">
                    <a:srgbClr val="DDDDDD"/>
                  </a:outerShdw>
                </a:effectLst>
                <a:latin typeface="Calibri"/>
                <a:ea typeface="ＭＳ Ｐゴシック" charset="0"/>
                <a:cs typeface="Calibri"/>
              </a:rPr>
              <a:t>&amp; </a:t>
            </a:r>
            <a:r>
              <a:rPr lang="en-GB" dirty="0">
                <a:effectLst>
                  <a:outerShdw blurRad="38100" dist="38100" dir="2700000" algn="tl">
                    <a:srgbClr val="DDDDDD"/>
                  </a:outerShdw>
                </a:effectLst>
                <a:latin typeface="Calibri"/>
                <a:ea typeface="ＭＳ Ｐゴシック" charset="0"/>
                <a:cs typeface="Calibri"/>
              </a:rPr>
              <a:t>take corrective actions to make themselves less vulnerable. </a:t>
            </a:r>
          </a:p>
          <a:p>
            <a:pPr eaLnBrk="1" hangingPunct="1">
              <a:lnSpc>
                <a:spcPct val="90000"/>
              </a:lnSpc>
              <a:defRPr/>
            </a:pPr>
            <a:endParaRPr lang="en-GB" sz="20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12390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501C96A-DF23-6C43-BC93-0D72804F4366}" type="slidenum">
              <a:rPr lang="en-GB"/>
              <a:pPr/>
              <a:t>35</a:t>
            </a:fld>
            <a:endParaRPr lang="en-GB"/>
          </a:p>
        </p:txBody>
      </p:sp>
      <p:sp>
        <p:nvSpPr>
          <p:cNvPr id="7"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algn="ctr"/>
            <a:r>
              <a:rPr lang="en-US" sz="2800">
                <a:latin typeface="Arial" charset="0"/>
                <a:ea typeface="ＭＳ Ｐゴシック" charset="0"/>
                <a:cs typeface="ＭＳ Ｐゴシック" charset="0"/>
              </a:rPr>
              <a:t>Aspect Oriented Techniques for Service Mgt</a:t>
            </a:r>
          </a:p>
        </p:txBody>
      </p:sp>
      <p:sp>
        <p:nvSpPr>
          <p:cNvPr id="125954" name="Content Placeholder 2"/>
          <p:cNvSpPr>
            <a:spLocks noGrp="1"/>
          </p:cNvSpPr>
          <p:nvPr>
            <p:ph idx="1"/>
          </p:nvPr>
        </p:nvSpPr>
        <p:spPr/>
        <p:txBody>
          <a:bodyPr/>
          <a:lstStyle/>
          <a:p>
            <a:r>
              <a:rPr lang="en-US" sz="3200">
                <a:latin typeface="Calibri" charset="0"/>
                <a:ea typeface="ＭＳ Ｐゴシック" charset="0"/>
                <a:cs typeface="Calibri" charset="0"/>
              </a:rPr>
              <a:t>Use of AOP concepts &amp; Aspects as interceptors to:</a:t>
            </a:r>
          </a:p>
          <a:p>
            <a:r>
              <a:rPr lang="en-US" sz="3200">
                <a:latin typeface="Calibri" charset="0"/>
                <a:ea typeface="ＭＳ Ｐゴシック" charset="0"/>
                <a:cs typeface="Calibri" charset="0"/>
              </a:rPr>
              <a:t>Specify &amp; enforce crosscutting behaviour in a reusable manner</a:t>
            </a:r>
          </a:p>
          <a:p>
            <a:pPr lvl="1"/>
            <a:r>
              <a:rPr lang="en-US" sz="2800" i="1">
                <a:latin typeface="Calibri" charset="0"/>
                <a:ea typeface="ＭＳ Ｐゴシック" charset="0"/>
                <a:cs typeface="Calibri" charset="0"/>
              </a:rPr>
              <a:t>When</a:t>
            </a:r>
            <a:r>
              <a:rPr lang="en-US" sz="2800">
                <a:latin typeface="Calibri" charset="0"/>
                <a:ea typeface="ＭＳ Ｐゴシック" charset="0"/>
                <a:cs typeface="Calibri" charset="0"/>
              </a:rPr>
              <a:t> the normal execution of a method should be intercepted</a:t>
            </a:r>
          </a:p>
          <a:p>
            <a:pPr lvl="1"/>
            <a:r>
              <a:rPr lang="en-US" sz="2800" i="1">
                <a:latin typeface="Calibri" charset="0"/>
                <a:ea typeface="ＭＳ Ｐゴシック" charset="0"/>
                <a:cs typeface="Calibri" charset="0"/>
              </a:rPr>
              <a:t>What </a:t>
            </a:r>
            <a:r>
              <a:rPr lang="en-US" sz="2800">
                <a:latin typeface="Calibri" charset="0"/>
                <a:ea typeface="ＭＳ Ｐゴシック" charset="0"/>
                <a:cs typeface="Calibri" charset="0"/>
              </a:rPr>
              <a:t>additional  behaviour should be introduced at those points.</a:t>
            </a:r>
          </a:p>
          <a:p>
            <a:r>
              <a:rPr lang="en-US" sz="3200">
                <a:latin typeface="Calibri" charset="0"/>
                <a:ea typeface="ＭＳ Ｐゴシック" charset="0"/>
                <a:cs typeface="Calibri" charset="0"/>
              </a:rPr>
              <a:t>Specify deployment details: </a:t>
            </a:r>
          </a:p>
          <a:p>
            <a:pPr lvl="1"/>
            <a:r>
              <a:rPr lang="en-US" sz="2800">
                <a:latin typeface="Calibri" charset="0"/>
                <a:ea typeface="ＭＳ Ｐゴシック" charset="0"/>
                <a:cs typeface="Calibri" charset="0"/>
              </a:rPr>
              <a:t>where the crosscutting behaviour should be deployed.</a:t>
            </a:r>
          </a:p>
          <a:p>
            <a:r>
              <a:rPr lang="en-US" sz="3200">
                <a:latin typeface="Calibri" charset="0"/>
                <a:ea typeface="ＭＳ Ｐゴシック" charset="0"/>
                <a:cs typeface="Calibri" charset="0"/>
              </a:rPr>
              <a:t>Specify &amp; enforce exceptions/adaptation of services.</a:t>
            </a:r>
          </a:p>
          <a:p>
            <a:endParaRPr lang="en-US">
              <a:latin typeface="Arial" charset="0"/>
              <a:ea typeface="ＭＳ Ｐゴシック" charset="0"/>
              <a:cs typeface="ＭＳ Ｐゴシック" charset="0"/>
            </a:endParaRPr>
          </a:p>
        </p:txBody>
      </p:sp>
      <p:sp>
        <p:nvSpPr>
          <p:cNvPr id="1259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360C45F-D925-ED4B-89ED-5BEB3A849099}" type="slidenum">
              <a:rPr lang="en-GB"/>
              <a:pPr/>
              <a:t>36</a:t>
            </a:fld>
            <a:endParaRPr lang="en-GB"/>
          </a:p>
        </p:txBody>
      </p:sp>
      <p:sp>
        <p:nvSpPr>
          <p:cNvPr id="5"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Arial" charset="0"/>
                <a:ea typeface="ＭＳ Ｐゴシック" charset="0"/>
                <a:cs typeface="Arial" charset="0"/>
              </a:rPr>
              <a:t>Closing Remarks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algn="ctr"/>
            <a:r>
              <a:rPr lang="en-US">
                <a:latin typeface="Arial" charset="0"/>
                <a:ea typeface="ＭＳ Ｐゴシック" charset="0"/>
                <a:cs typeface="ＭＳ Ｐゴシック" charset="0"/>
              </a:rPr>
              <a:t>Summary</a:t>
            </a:r>
          </a:p>
        </p:txBody>
      </p:sp>
      <p:sp>
        <p:nvSpPr>
          <p:cNvPr id="5" name="Rectangle 3"/>
          <p:cNvSpPr>
            <a:spLocks noGrp="1" noChangeArrowheads="1"/>
          </p:cNvSpPr>
          <p:nvPr>
            <p:ph idx="1"/>
          </p:nvPr>
        </p:nvSpPr>
        <p:spPr>
          <a:xfrm>
            <a:off x="381000" y="914400"/>
            <a:ext cx="8547100" cy="5715000"/>
          </a:xfrm>
        </p:spPr>
        <p:txBody>
          <a:bodyPr/>
          <a:lstStyle/>
          <a:p>
            <a:pPr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Research activities in SOC are very fragmented. This necessitates that a broader vision and perspective be established—one that permeates and transforms the fundamental requirements of complex applications that require the use of the SOC paradigm. </a:t>
            </a:r>
          </a:p>
          <a:p>
            <a:pPr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We discern three driving forces: SOA, BPM &amp; the Cloud</a:t>
            </a:r>
          </a:p>
          <a:p>
            <a:pPr eaLnBrk="1" hangingPunct="1">
              <a:lnSpc>
                <a:spcPct val="90000"/>
              </a:lnSpc>
              <a:buFont typeface="Times New Roman" charset="0"/>
              <a:buNone/>
              <a:defRPr/>
            </a:pPr>
            <a:endParaRPr lang="en-GB" dirty="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The SOC research roadmap launches four pivotal, inherently related, research themes to SOC: </a:t>
            </a:r>
          </a:p>
          <a:p>
            <a:pPr lvl="1"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service foundations, </a:t>
            </a:r>
          </a:p>
          <a:p>
            <a:pPr lvl="1"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service composition, </a:t>
            </a:r>
          </a:p>
          <a:p>
            <a:pPr lvl="1"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service management and monitoring, and </a:t>
            </a:r>
          </a:p>
          <a:p>
            <a:pPr lvl="1" eaLnBrk="1" hangingPunct="1">
              <a:lnSpc>
                <a:spcPct val="90000"/>
              </a:lnSpc>
              <a:defRPr/>
            </a:pPr>
            <a:r>
              <a:rPr lang="en-GB" dirty="0">
                <a:effectLst>
                  <a:outerShdw blurRad="38100" dist="38100" dir="2700000" algn="tl">
                    <a:srgbClr val="DDDDDD"/>
                  </a:outerShdw>
                </a:effectLst>
                <a:latin typeface="Calibri" charset="0"/>
                <a:ea typeface="ＭＳ Ｐゴシック" charset="0"/>
                <a:cs typeface="Calibri" charset="0"/>
              </a:rPr>
              <a:t>service-oriented engineering.</a:t>
            </a:r>
            <a:endParaRPr lang="en-US" dirty="0">
              <a:effectLst>
                <a:outerShdw blurRad="38100" dist="38100" dir="2700000" algn="tl">
                  <a:srgbClr val="DDDDDD"/>
                </a:outerShdw>
              </a:effectLst>
              <a:latin typeface="Calibri" charset="0"/>
              <a:ea typeface="ＭＳ Ｐゴシック" charset="0"/>
              <a:cs typeface="Calibri" charset="0"/>
            </a:endParaRPr>
          </a:p>
        </p:txBody>
      </p:sp>
      <p:sp>
        <p:nvSpPr>
          <p:cNvPr id="12800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720E926-D302-314D-BC2C-BD6E0B601927}" type="slidenum">
              <a:rPr lang="en-GB"/>
              <a:pPr/>
              <a:t>38</a:t>
            </a:fld>
            <a:endParaRPr lang="en-GB"/>
          </a:p>
        </p:txBody>
      </p:sp>
      <p:sp>
        <p:nvSpPr>
          <p:cNvPr id="6"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1165225" y="117475"/>
            <a:ext cx="7869238" cy="649288"/>
          </a:xfrm>
        </p:spPr>
        <p:txBody>
          <a:bodyPr/>
          <a:lstStyle/>
          <a:p>
            <a:pPr algn="ctr" eaLnBrk="1" hangingPunct="1">
              <a:defRPr/>
            </a:pPr>
            <a:r>
              <a:rPr lang="en-GB" sz="2800" dirty="0">
                <a:effectLst>
                  <a:outerShdw blurRad="38100" dist="38100" dir="2700000" algn="tl">
                    <a:srgbClr val="DDDDDD"/>
                  </a:outerShdw>
                </a:effectLst>
                <a:latin typeface="+mj-lt"/>
                <a:ea typeface="ＭＳ Ｐゴシック" charset="0"/>
                <a:cs typeface="ＭＳ Ｐゴシック" charset="0"/>
              </a:rPr>
              <a:t>References</a:t>
            </a:r>
          </a:p>
        </p:txBody>
      </p:sp>
      <p:sp>
        <p:nvSpPr>
          <p:cNvPr id="579587" name="Rectangle 3"/>
          <p:cNvSpPr>
            <a:spLocks noGrp="1" noChangeArrowheads="1"/>
          </p:cNvSpPr>
          <p:nvPr>
            <p:ph idx="1"/>
          </p:nvPr>
        </p:nvSpPr>
        <p:spPr>
          <a:xfrm>
            <a:off x="-9525" y="892175"/>
            <a:ext cx="6781800" cy="5668963"/>
          </a:xfrm>
        </p:spPr>
        <p:txBody>
          <a:bodyPr/>
          <a:lstStyle/>
          <a:p>
            <a:pPr eaLnBrk="1" hangingPunct="1">
              <a:lnSpc>
                <a:spcPct val="90000"/>
              </a:lnSpc>
              <a:buFont typeface="Wingdings" charset="0"/>
              <a:buNone/>
              <a:defRPr/>
            </a:pPr>
            <a:r>
              <a:rPr lang="en-US" sz="1600">
                <a:solidFill>
                  <a:schemeClr val="tx1"/>
                </a:solidFill>
                <a:effectLst>
                  <a:outerShdw blurRad="38100" dist="38100" dir="2700000" algn="tl">
                    <a:srgbClr val="DDDDDD"/>
                  </a:outerShdw>
                </a:effectLst>
                <a:latin typeface="Calibri" charset="0"/>
                <a:ea typeface="ＭＳ Ｐゴシック" charset="0"/>
                <a:cs typeface="Calibri" charset="0"/>
              </a:rPr>
              <a:t>BOOKS</a:t>
            </a:r>
            <a:endParaRPr lang="en-US" sz="160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M. P. Papazoglou “Web Services: Principles and Technology”,  </a:t>
            </a:r>
          </a:p>
          <a:p>
            <a:pPr eaLnBrk="1" hangingPunct="1">
              <a:lnSpc>
                <a:spcPct val="90000"/>
              </a:lnSpc>
              <a:buFont typeface="Times New Roman" charset="0"/>
              <a:buNone/>
              <a:defRPr/>
            </a:pP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       Prentice Hall</a:t>
            </a:r>
            <a:r>
              <a:rPr lang="en-US" sz="1600">
                <a:effectLst>
                  <a:outerShdw blurRad="38100" dist="38100" dir="2700000" algn="tl">
                    <a:srgbClr val="DDDDDD"/>
                  </a:outerShdw>
                </a:effectLst>
                <a:latin typeface="Calibri" charset="0"/>
                <a:ea typeface="ＭＳ Ｐゴシック" charset="0"/>
                <a:cs typeface="Calibri" charset="0"/>
              </a:rPr>
              <a:t>, 852 pages, Sept. 2007. (2</a:t>
            </a:r>
            <a:r>
              <a:rPr lang="en-US" sz="1600" baseline="30000">
                <a:effectLst>
                  <a:outerShdw blurRad="38100" dist="38100" dir="2700000" algn="tl">
                    <a:srgbClr val="DDDDDD"/>
                  </a:outerShdw>
                </a:effectLst>
                <a:latin typeface="Calibri" charset="0"/>
                <a:ea typeface="ＭＳ Ｐゴシック" charset="0"/>
                <a:cs typeface="Calibri" charset="0"/>
              </a:rPr>
              <a:t>nd</a:t>
            </a:r>
            <a:r>
              <a:rPr lang="en-US" sz="1600">
                <a:effectLst>
                  <a:outerShdw blurRad="38100" dist="38100" dir="2700000" algn="tl">
                    <a:srgbClr val="DDDDDD"/>
                  </a:outerShdw>
                </a:effectLst>
                <a:latin typeface="Calibri" charset="0"/>
                <a:ea typeface="ＭＳ Ｐゴシック" charset="0"/>
                <a:cs typeface="Calibri" charset="0"/>
              </a:rPr>
              <a:t> edition January 2012)</a:t>
            </a: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M. P. Papazoglou, P.M.A. Ribbers “e-Business: Organizational &amp; </a:t>
            </a:r>
          </a:p>
          <a:p>
            <a:pPr eaLnBrk="1" hangingPunct="1">
              <a:lnSpc>
                <a:spcPct val="90000"/>
              </a:lnSpc>
              <a:buFont typeface="Times New Roman" charset="0"/>
              <a:buNone/>
              <a:defRPr/>
            </a:pPr>
            <a:r>
              <a:rPr lang="en-US" sz="1600">
                <a:effectLst>
                  <a:outerShdw blurRad="38100" dist="38100" dir="2700000" algn="tl">
                    <a:srgbClr val="DDDDDD"/>
                  </a:outerShdw>
                </a:effectLst>
                <a:latin typeface="Calibri" charset="0"/>
                <a:ea typeface="ＭＳ Ｐゴシック" charset="0"/>
                <a:cs typeface="Calibri" charset="0"/>
              </a:rPr>
              <a:t>       Technical Foundations”, </a:t>
            </a: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J. Wiley &amp; Sons</a:t>
            </a:r>
            <a:r>
              <a:rPr lang="en-US" sz="1600">
                <a:effectLst>
                  <a:outerShdw blurRad="38100" dist="38100" dir="2700000" algn="tl">
                    <a:srgbClr val="DDDDDD"/>
                  </a:outerShdw>
                </a:effectLst>
                <a:latin typeface="Calibri" charset="0"/>
                <a:ea typeface="ＭＳ Ｐゴシック" charset="0"/>
                <a:cs typeface="Calibri" charset="0"/>
              </a:rPr>
              <a:t>, 722 pages, March 2006.</a:t>
            </a: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W. J. van den Heuvel “Aligning Modern Business Processes and Legacy Systems”, </a:t>
            </a: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MIT Press</a:t>
            </a:r>
            <a:r>
              <a:rPr lang="en-US" sz="1600">
                <a:effectLst>
                  <a:outerShdw blurRad="38100" dist="38100" dir="2700000" algn="tl">
                    <a:srgbClr val="DDDDDD"/>
                  </a:outerShdw>
                </a:effectLst>
                <a:latin typeface="Calibri" charset="0"/>
                <a:ea typeface="ＭＳ Ｐゴシック" charset="0"/>
                <a:cs typeface="Calibri" charset="0"/>
              </a:rPr>
              <a:t>, 208 pages, Feb. 2007.</a:t>
            </a: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D. Georgakopoulos, M.P. Papazoglou “Readings in Service Oriented Computing”, </a:t>
            </a: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MIT Press</a:t>
            </a:r>
            <a:r>
              <a:rPr lang="en-US" sz="1600">
                <a:effectLst>
                  <a:outerShdw blurRad="38100" dist="38100" dir="2700000" algn="tl">
                    <a:srgbClr val="DDDDDD"/>
                  </a:outerShdw>
                </a:effectLst>
                <a:latin typeface="Calibri" charset="0"/>
                <a:ea typeface="ＭＳ Ｐゴシック" charset="0"/>
                <a:cs typeface="Calibri" charset="0"/>
              </a:rPr>
              <a:t>, 658 pages  Dec 2008.</a:t>
            </a:r>
          </a:p>
          <a:p>
            <a:pPr eaLnBrk="1" hangingPunct="1">
              <a:lnSpc>
                <a:spcPct val="90000"/>
              </a:lnSpc>
              <a:buFont typeface="Wingdings" charset="0"/>
              <a:buChar char="§"/>
              <a:defRPr/>
            </a:pPr>
            <a:endParaRPr lang="en-US" sz="160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buFont typeface="Wingdings" charset="0"/>
              <a:buNone/>
              <a:defRPr/>
            </a:pPr>
            <a:r>
              <a:rPr lang="en-US" sz="1600">
                <a:solidFill>
                  <a:schemeClr val="tx1"/>
                </a:solidFill>
                <a:effectLst>
                  <a:outerShdw blurRad="38100" dist="38100" dir="2700000" algn="tl">
                    <a:srgbClr val="DDDDDD"/>
                  </a:outerShdw>
                </a:effectLst>
                <a:latin typeface="Calibri" charset="0"/>
                <a:ea typeface="ＭＳ Ｐゴシック" charset="0"/>
                <a:cs typeface="Calibri" charset="0"/>
              </a:rPr>
              <a:t>RESEARCH PAPERS:</a:t>
            </a:r>
            <a:endParaRPr lang="en-US" sz="160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M. P. Papazoglou, W.J. van den Heuvel "Service Oriented Architectures: Approaches,Technologies and Research Issues", </a:t>
            </a: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VLDB Journal</a:t>
            </a:r>
            <a:r>
              <a:rPr lang="en-US" sz="1600">
                <a:effectLst>
                  <a:outerShdw blurRad="38100" dist="38100" dir="2700000" algn="tl">
                    <a:srgbClr val="DDDDDD"/>
                  </a:outerShdw>
                </a:effectLst>
                <a:latin typeface="Calibri" charset="0"/>
                <a:ea typeface="ＭＳ Ｐゴシック" charset="0"/>
                <a:cs typeface="Calibri" charset="0"/>
              </a:rPr>
              <a:t>, </a:t>
            </a:r>
          </a:p>
          <a:p>
            <a:pPr eaLnBrk="1" hangingPunct="1">
              <a:lnSpc>
                <a:spcPct val="90000"/>
              </a:lnSpc>
              <a:buFont typeface="Times New Roman" charset="0"/>
              <a:buNone/>
              <a:defRPr/>
            </a:pPr>
            <a:r>
              <a:rPr lang="en-US" sz="1600">
                <a:effectLst>
                  <a:outerShdw blurRad="38100" dist="38100" dir="2700000" algn="tl">
                    <a:srgbClr val="DDDDDD"/>
                  </a:outerShdw>
                </a:effectLst>
                <a:latin typeface="Calibri" charset="0"/>
                <a:ea typeface="ＭＳ Ｐゴシック" charset="0"/>
                <a:cs typeface="Calibri" charset="0"/>
              </a:rPr>
              <a:t>       vol. 16, July 2007, pp. 389-415.</a:t>
            </a:r>
            <a:endParaRPr lang="en-US" sz="2000">
              <a:effectLst>
                <a:outerShdw blurRad="38100" dist="38100" dir="2700000" algn="tl">
                  <a:srgbClr val="DDDDDD"/>
                </a:outerShdw>
              </a:effectLst>
              <a:latin typeface="Calibri" charset="0"/>
              <a:ea typeface="ＭＳ Ｐゴシック" charset="0"/>
              <a:cs typeface="Calibri" charset="0"/>
            </a:endParaRP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M. P. Papazoglou, P. Traverso, S. Dustdar, F. Leymann “Service-Oriented Computing: State of the Art and Research Directions”, </a:t>
            </a: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IEEE Computer</a:t>
            </a:r>
            <a:r>
              <a:rPr lang="en-US" sz="1600">
                <a:effectLst>
                  <a:outerShdw blurRad="38100" dist="38100" dir="2700000" algn="tl">
                    <a:srgbClr val="DDDDDD"/>
                  </a:outerShdw>
                </a:effectLst>
                <a:latin typeface="Calibri" charset="0"/>
                <a:ea typeface="ＭＳ Ｐゴシック" charset="0"/>
                <a:cs typeface="Calibri" charset="0"/>
              </a:rPr>
              <a:t>, Oct. 2007.</a:t>
            </a:r>
          </a:p>
          <a:p>
            <a:pPr eaLnBrk="1" hangingPunct="1">
              <a:lnSpc>
                <a:spcPct val="90000"/>
              </a:lnSpc>
              <a:buFont typeface="Wingdings" charset="0"/>
              <a:buChar char="§"/>
              <a:defRPr/>
            </a:pPr>
            <a:r>
              <a:rPr lang="en-US" sz="1600">
                <a:effectLst>
                  <a:outerShdw blurRad="38100" dist="38100" dir="2700000" algn="tl">
                    <a:srgbClr val="DDDDDD"/>
                  </a:outerShdw>
                </a:effectLst>
                <a:latin typeface="Calibri" charset="0"/>
                <a:ea typeface="ＭＳ Ｐゴシック" charset="0"/>
                <a:cs typeface="Calibri" charset="0"/>
              </a:rPr>
              <a:t>M. P. Papazoglou, W.J. van den Heuvel “Blueprinting the Cloud”, </a:t>
            </a:r>
            <a:r>
              <a:rPr lang="en-US" sz="1600" i="1">
                <a:solidFill>
                  <a:srgbClr val="FF0000"/>
                </a:solidFill>
                <a:effectLst>
                  <a:outerShdw blurRad="38100" dist="38100" dir="2700000" algn="tl">
                    <a:srgbClr val="DDDDDD"/>
                  </a:outerShdw>
                </a:effectLst>
                <a:latin typeface="Calibri" charset="0"/>
                <a:ea typeface="ＭＳ Ｐゴシック" charset="0"/>
                <a:cs typeface="Calibri" charset="0"/>
              </a:rPr>
              <a:t>IEEE Internet</a:t>
            </a:r>
            <a:r>
              <a:rPr lang="en-US" sz="1600">
                <a:effectLst>
                  <a:outerShdw blurRad="38100" dist="38100" dir="2700000" algn="tl">
                    <a:srgbClr val="DDDDDD"/>
                  </a:outerShdw>
                </a:effectLst>
                <a:latin typeface="Calibri" charset="0"/>
                <a:ea typeface="ＭＳ Ｐゴシック" charset="0"/>
                <a:cs typeface="Calibri" charset="0"/>
              </a:rPr>
              <a:t>, Nov. 2011.</a:t>
            </a:r>
          </a:p>
          <a:p>
            <a:pPr eaLnBrk="1" hangingPunct="1">
              <a:lnSpc>
                <a:spcPct val="90000"/>
              </a:lnSpc>
              <a:buFont typeface="Wingdings" charset="0"/>
              <a:buChar char="§"/>
              <a:defRPr/>
            </a:pPr>
            <a:endParaRPr lang="en-GB" sz="1800">
              <a:effectLst>
                <a:outerShdw blurRad="38100" dist="38100" dir="2700000" algn="tl">
                  <a:srgbClr val="DDDDDD"/>
                </a:outerShdw>
              </a:effectLst>
              <a:latin typeface="Arial" charset="0"/>
              <a:ea typeface="ＭＳ Ｐゴシック" charset="0"/>
              <a:cs typeface="ＭＳ Ｐゴシック" charset="0"/>
            </a:endParaRPr>
          </a:p>
        </p:txBody>
      </p:sp>
      <p:sp>
        <p:nvSpPr>
          <p:cNvPr id="12902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512239A-ECE2-DE44-B476-BD208B4387C0}" type="slidenum">
              <a:rPr lang="en-GB">
                <a:solidFill>
                  <a:srgbClr val="0D0D0D"/>
                </a:solidFill>
                <a:cs typeface="ＭＳ Ｐゴシック" charset="0"/>
              </a:rPr>
              <a:pPr/>
              <a:t>39</a:t>
            </a:fld>
            <a:endParaRPr lang="en-GB" sz="1200">
              <a:solidFill>
                <a:srgbClr val="0D0D0D"/>
              </a:solidFill>
              <a:cs typeface="ＭＳ Ｐゴシック" charset="0"/>
            </a:endParaRPr>
          </a:p>
        </p:txBody>
      </p:sp>
      <p:pic>
        <p:nvPicPr>
          <p:cNvPr id="1290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1206500"/>
            <a:ext cx="259873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ea typeface="ＭＳ Ｐゴシック" charset="0"/>
                <a:cs typeface="Arial" charset="0"/>
              </a:rPr>
              <a:t>Overview, Vision &amp; Aim</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34925" y="-26988"/>
            <a:ext cx="9101138" cy="871538"/>
          </a:xfrm>
        </p:spPr>
        <p:txBody>
          <a:bodyPr/>
          <a:lstStyle/>
          <a:p>
            <a:pPr algn="ctr" eaLnBrk="1" hangingPunct="1">
              <a:defRPr/>
            </a:pPr>
            <a:r>
              <a:rPr lang="en-US" sz="2800" dirty="0">
                <a:effectLst>
                  <a:outerShdw blurRad="38100" dist="38100" dir="2700000" algn="tl">
                    <a:srgbClr val="DDDDDD"/>
                  </a:outerShdw>
                </a:effectLst>
                <a:latin typeface="+mj-lt"/>
                <a:ea typeface="ＭＳ Ｐゴシック" charset="0"/>
                <a:cs typeface="Calibri"/>
              </a:rPr>
              <a:t>S</a:t>
            </a:r>
            <a:r>
              <a:rPr lang="en-US" sz="2800" dirty="0" smtClean="0">
                <a:effectLst>
                  <a:outerShdw blurRad="38100" dist="38100" dir="2700000" algn="tl">
                    <a:srgbClr val="DDDDDD"/>
                  </a:outerShdw>
                </a:effectLst>
                <a:latin typeface="+mj-lt"/>
                <a:ea typeface="ＭＳ Ｐゴシック" charset="0"/>
                <a:cs typeface="Calibri"/>
              </a:rPr>
              <a:t>-CUBE:</a:t>
            </a:r>
            <a:br>
              <a:rPr lang="en-US" sz="2800" dirty="0" smtClean="0">
                <a:effectLst>
                  <a:outerShdw blurRad="38100" dist="38100" dir="2700000" algn="tl">
                    <a:srgbClr val="DDDDDD"/>
                  </a:outerShdw>
                </a:effectLst>
                <a:latin typeface="+mj-lt"/>
                <a:ea typeface="ＭＳ Ｐゴシック" charset="0"/>
                <a:cs typeface="Calibri"/>
              </a:rPr>
            </a:br>
            <a:r>
              <a:rPr lang="en-US" sz="2800" dirty="0" smtClean="0">
                <a:effectLst>
                  <a:outerShdw blurRad="38100" dist="38100" dir="2700000" algn="tl">
                    <a:srgbClr val="DDDDDD"/>
                  </a:outerShdw>
                </a:effectLst>
                <a:latin typeface="+mj-lt"/>
                <a:ea typeface="ＭＳ Ｐゴシック" charset="0"/>
                <a:cs typeface="Calibri"/>
              </a:rPr>
              <a:t>Software Services &amp; Systems Network </a:t>
            </a:r>
            <a:endParaRPr lang="en-US" sz="2800" dirty="0">
              <a:effectLst>
                <a:outerShdw blurRad="38100" dist="38100" dir="2700000" algn="tl">
                  <a:srgbClr val="DDDDDD"/>
                </a:outerShdw>
              </a:effectLst>
              <a:latin typeface="+mj-lt"/>
              <a:ea typeface="ＭＳ Ｐゴシック" charset="0"/>
              <a:cs typeface="Calibri"/>
            </a:endParaRPr>
          </a:p>
        </p:txBody>
      </p:sp>
      <p:grpSp>
        <p:nvGrpSpPr>
          <p:cNvPr id="131074" name="Group 4"/>
          <p:cNvGrpSpPr>
            <a:grpSpLocks/>
          </p:cNvGrpSpPr>
          <p:nvPr/>
        </p:nvGrpSpPr>
        <p:grpSpPr bwMode="auto">
          <a:xfrm>
            <a:off x="2978150" y="1533525"/>
            <a:ext cx="3475038" cy="3600450"/>
            <a:chOff x="1238" y="663"/>
            <a:chExt cx="3283" cy="3402"/>
          </a:xfrm>
        </p:grpSpPr>
        <p:sp>
          <p:nvSpPr>
            <p:cNvPr id="131110" name="Oval 5" descr="Diagonal weit nach oben"/>
            <p:cNvSpPr>
              <a:spLocks noChangeArrowheads="1"/>
            </p:cNvSpPr>
            <p:nvPr/>
          </p:nvSpPr>
          <p:spPr bwMode="auto">
            <a:xfrm>
              <a:off x="2798" y="2500"/>
              <a:ext cx="129" cy="111"/>
            </a:xfrm>
            <a:prstGeom prst="ellipse">
              <a:avLst/>
            </a:prstGeom>
            <a:pattFill prst="wdUpDiag">
              <a:fgClr>
                <a:srgbClr val="FF3300"/>
              </a:fgClr>
              <a:bgClr>
                <a:srgbClr val="FF3300"/>
              </a:bgClr>
            </a:pattFill>
            <a:ln w="12700">
              <a:solidFill>
                <a:schemeClr val="tx1"/>
              </a:solidFill>
              <a:round/>
              <a:headEnd type="none" w="sm" len="sm"/>
              <a:tailEnd type="none" w="sm" len="sm"/>
            </a:ln>
          </p:spPr>
          <p:txBody>
            <a:bodyPr wrap="none" anchor="ctr"/>
            <a:lstStyle/>
            <a:p>
              <a:endParaRPr lang="en-US">
                <a:latin typeface="Arial" charset="0"/>
              </a:endParaRPr>
            </a:p>
          </p:txBody>
        </p:sp>
        <p:sp>
          <p:nvSpPr>
            <p:cNvPr id="131111" name="Freeform 6"/>
            <p:cNvSpPr>
              <a:spLocks/>
            </p:cNvSpPr>
            <p:nvPr/>
          </p:nvSpPr>
          <p:spPr bwMode="auto">
            <a:xfrm>
              <a:off x="3632" y="1863"/>
              <a:ext cx="45" cy="22"/>
            </a:xfrm>
            <a:custGeom>
              <a:avLst/>
              <a:gdLst>
                <a:gd name="T0" fmla="*/ 671 w 33"/>
                <a:gd name="T1" fmla="*/ 52 h 20"/>
                <a:gd name="T2" fmla="*/ 725 w 33"/>
                <a:gd name="T3" fmla="*/ 45 h 20"/>
                <a:gd name="T4" fmla="*/ 599 w 33"/>
                <a:gd name="T5" fmla="*/ 25 h 20"/>
                <a:gd name="T6" fmla="*/ 368 w 33"/>
                <a:gd name="T7" fmla="*/ 3 h 20"/>
                <a:gd name="T8" fmla="*/ 165 w 33"/>
                <a:gd name="T9" fmla="*/ 3 h 20"/>
                <a:gd name="T10" fmla="*/ 0 w 33"/>
                <a:gd name="T11" fmla="*/ 0 h 20"/>
                <a:gd name="T12" fmla="*/ 89 w 33"/>
                <a:gd name="T13" fmla="*/ 3 h 20"/>
                <a:gd name="T14" fmla="*/ 165 w 33"/>
                <a:gd name="T15" fmla="*/ 19 h 20"/>
                <a:gd name="T16" fmla="*/ 368 w 33"/>
                <a:gd name="T17" fmla="*/ 25 h 20"/>
                <a:gd name="T18" fmla="*/ 599 w 33"/>
                <a:gd name="T19" fmla="*/ 34 h 20"/>
                <a:gd name="T20" fmla="*/ 671 w 33"/>
                <a:gd name="T21" fmla="*/ 45 h 20"/>
                <a:gd name="T22" fmla="*/ 671 w 33"/>
                <a:gd name="T23" fmla="*/ 45 h 20"/>
                <a:gd name="T24" fmla="*/ 671 w 33"/>
                <a:gd name="T25" fmla="*/ 52 h 20"/>
                <a:gd name="T26" fmla="*/ 725 w 33"/>
                <a:gd name="T27" fmla="*/ 52 h 20"/>
                <a:gd name="T28" fmla="*/ 725 w 33"/>
                <a:gd name="T29" fmla="*/ 45 h 20"/>
                <a:gd name="T30" fmla="*/ 671 w 33"/>
                <a:gd name="T31" fmla="*/ 52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0"/>
                <a:gd name="T50" fmla="*/ 33 w 33"/>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0">
                  <a:moveTo>
                    <a:pt x="30" y="20"/>
                  </a:moveTo>
                  <a:lnTo>
                    <a:pt x="33" y="17"/>
                  </a:lnTo>
                  <a:lnTo>
                    <a:pt x="27" y="10"/>
                  </a:lnTo>
                  <a:lnTo>
                    <a:pt x="17" y="3"/>
                  </a:lnTo>
                  <a:lnTo>
                    <a:pt x="7" y="3"/>
                  </a:lnTo>
                  <a:lnTo>
                    <a:pt x="0" y="0"/>
                  </a:lnTo>
                  <a:lnTo>
                    <a:pt x="4" y="3"/>
                  </a:lnTo>
                  <a:lnTo>
                    <a:pt x="7" y="7"/>
                  </a:lnTo>
                  <a:lnTo>
                    <a:pt x="17" y="10"/>
                  </a:lnTo>
                  <a:lnTo>
                    <a:pt x="27" y="13"/>
                  </a:lnTo>
                  <a:lnTo>
                    <a:pt x="30" y="17"/>
                  </a:lnTo>
                  <a:lnTo>
                    <a:pt x="30" y="20"/>
                  </a:lnTo>
                  <a:lnTo>
                    <a:pt x="33" y="20"/>
                  </a:lnTo>
                  <a:lnTo>
                    <a:pt x="33" y="17"/>
                  </a:lnTo>
                  <a:lnTo>
                    <a:pt x="30" y="20"/>
                  </a:lnTo>
                  <a:close/>
                </a:path>
              </a:pathLst>
            </a:custGeom>
            <a:solidFill>
              <a:srgbClr val="FFFF66"/>
            </a:solidFill>
            <a:ln w="3175">
              <a:solidFill>
                <a:schemeClr val="tx1"/>
              </a:solidFill>
              <a:round/>
              <a:headEnd/>
              <a:tailEnd/>
            </a:ln>
          </p:spPr>
          <p:txBody>
            <a:bodyPr/>
            <a:lstStyle/>
            <a:p>
              <a:endParaRPr lang="en-US"/>
            </a:p>
          </p:txBody>
        </p:sp>
        <p:sp>
          <p:nvSpPr>
            <p:cNvPr id="131112" name="Freeform 7"/>
            <p:cNvSpPr>
              <a:spLocks/>
            </p:cNvSpPr>
            <p:nvPr/>
          </p:nvSpPr>
          <p:spPr bwMode="auto">
            <a:xfrm>
              <a:off x="3630" y="1883"/>
              <a:ext cx="45" cy="13"/>
            </a:xfrm>
            <a:custGeom>
              <a:avLst/>
              <a:gdLst>
                <a:gd name="T0" fmla="*/ 0 w 33"/>
                <a:gd name="T1" fmla="*/ 140 h 10"/>
                <a:gd name="T2" fmla="*/ 0 w 33"/>
                <a:gd name="T3" fmla="*/ 140 h 10"/>
                <a:gd name="T4" fmla="*/ 439 w 33"/>
                <a:gd name="T5" fmla="*/ 83 h 10"/>
                <a:gd name="T6" fmla="*/ 725 w 33"/>
                <a:gd name="T7" fmla="*/ 46 h 10"/>
                <a:gd name="T8" fmla="*/ 725 w 33"/>
                <a:gd name="T9" fmla="*/ 0 h 10"/>
                <a:gd name="T10" fmla="*/ 368 w 33"/>
                <a:gd name="T11" fmla="*/ 46 h 10"/>
                <a:gd name="T12" fmla="*/ 0 w 33"/>
                <a:gd name="T13" fmla="*/ 83 h 10"/>
                <a:gd name="T14" fmla="*/ 65 w 33"/>
                <a:gd name="T15" fmla="*/ 83 h 10"/>
                <a:gd name="T16" fmla="*/ 0 w 33"/>
                <a:gd name="T17" fmla="*/ 140 h 10"/>
                <a:gd name="T18" fmla="*/ 0 w 33"/>
                <a:gd name="T19" fmla="*/ 140 h 10"/>
                <a:gd name="T20" fmla="*/ 0 w 33"/>
                <a:gd name="T21" fmla="*/ 14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10"/>
                  </a:moveTo>
                  <a:lnTo>
                    <a:pt x="0" y="10"/>
                  </a:lnTo>
                  <a:lnTo>
                    <a:pt x="20" y="6"/>
                  </a:lnTo>
                  <a:lnTo>
                    <a:pt x="33" y="3"/>
                  </a:lnTo>
                  <a:lnTo>
                    <a:pt x="33" y="0"/>
                  </a:lnTo>
                  <a:lnTo>
                    <a:pt x="17" y="3"/>
                  </a:lnTo>
                  <a:lnTo>
                    <a:pt x="0" y="6"/>
                  </a:lnTo>
                  <a:lnTo>
                    <a:pt x="3" y="6"/>
                  </a:lnTo>
                  <a:lnTo>
                    <a:pt x="0" y="10"/>
                  </a:lnTo>
                  <a:close/>
                </a:path>
              </a:pathLst>
            </a:custGeom>
            <a:solidFill>
              <a:srgbClr val="FFFF66"/>
            </a:solidFill>
            <a:ln w="3175">
              <a:solidFill>
                <a:schemeClr val="tx1"/>
              </a:solidFill>
              <a:round/>
              <a:headEnd/>
              <a:tailEnd/>
            </a:ln>
          </p:spPr>
          <p:txBody>
            <a:bodyPr/>
            <a:lstStyle/>
            <a:p>
              <a:endParaRPr lang="en-US"/>
            </a:p>
          </p:txBody>
        </p:sp>
        <p:sp>
          <p:nvSpPr>
            <p:cNvPr id="131113" name="Freeform 8"/>
            <p:cNvSpPr>
              <a:spLocks/>
            </p:cNvSpPr>
            <p:nvPr/>
          </p:nvSpPr>
          <p:spPr bwMode="auto">
            <a:xfrm>
              <a:off x="3615" y="1863"/>
              <a:ext cx="23" cy="33"/>
            </a:xfrm>
            <a:custGeom>
              <a:avLst/>
              <a:gdLst>
                <a:gd name="T0" fmla="*/ 261 w 17"/>
                <a:gd name="T1" fmla="*/ 0 h 27"/>
                <a:gd name="T2" fmla="*/ 261 w 17"/>
                <a:gd name="T3" fmla="*/ 0 h 27"/>
                <a:gd name="T4" fmla="*/ 55 w 17"/>
                <a:gd name="T5" fmla="*/ 53 h 27"/>
                <a:gd name="T6" fmla="*/ 0 w 17"/>
                <a:gd name="T7" fmla="*/ 97 h 27"/>
                <a:gd name="T8" fmla="*/ 55 w 17"/>
                <a:gd name="T9" fmla="*/ 145 h 27"/>
                <a:gd name="T10" fmla="*/ 216 w 17"/>
                <a:gd name="T11" fmla="*/ 199 h 27"/>
                <a:gd name="T12" fmla="*/ 261 w 17"/>
                <a:gd name="T13" fmla="*/ 170 h 27"/>
                <a:gd name="T14" fmla="*/ 135 w 17"/>
                <a:gd name="T15" fmla="*/ 132 h 27"/>
                <a:gd name="T16" fmla="*/ 55 w 17"/>
                <a:gd name="T17" fmla="*/ 97 h 27"/>
                <a:gd name="T18" fmla="*/ 135 w 17"/>
                <a:gd name="T19" fmla="*/ 73 h 27"/>
                <a:gd name="T20" fmla="*/ 349 w 17"/>
                <a:gd name="T21" fmla="*/ 24 h 27"/>
                <a:gd name="T22" fmla="*/ 349 w 17"/>
                <a:gd name="T23" fmla="*/ 24 h 27"/>
                <a:gd name="T24" fmla="*/ 261 w 17"/>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7"/>
                <a:gd name="T41" fmla="*/ 17 w 1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7">
                  <a:moveTo>
                    <a:pt x="13" y="0"/>
                  </a:moveTo>
                  <a:lnTo>
                    <a:pt x="13" y="0"/>
                  </a:lnTo>
                  <a:lnTo>
                    <a:pt x="3" y="7"/>
                  </a:lnTo>
                  <a:lnTo>
                    <a:pt x="0" y="13"/>
                  </a:lnTo>
                  <a:lnTo>
                    <a:pt x="3" y="20"/>
                  </a:lnTo>
                  <a:lnTo>
                    <a:pt x="10" y="27"/>
                  </a:lnTo>
                  <a:lnTo>
                    <a:pt x="13" y="23"/>
                  </a:lnTo>
                  <a:lnTo>
                    <a:pt x="7" y="17"/>
                  </a:lnTo>
                  <a:lnTo>
                    <a:pt x="3" y="13"/>
                  </a:lnTo>
                  <a:lnTo>
                    <a:pt x="7" y="10"/>
                  </a:lnTo>
                  <a:lnTo>
                    <a:pt x="17" y="3"/>
                  </a:lnTo>
                  <a:lnTo>
                    <a:pt x="13" y="0"/>
                  </a:lnTo>
                  <a:close/>
                </a:path>
              </a:pathLst>
            </a:custGeom>
            <a:solidFill>
              <a:srgbClr val="FFFF66"/>
            </a:solidFill>
            <a:ln w="3175">
              <a:solidFill>
                <a:schemeClr val="tx1"/>
              </a:solidFill>
              <a:round/>
              <a:headEnd/>
              <a:tailEnd/>
            </a:ln>
          </p:spPr>
          <p:txBody>
            <a:bodyPr/>
            <a:lstStyle/>
            <a:p>
              <a:endParaRPr lang="en-US"/>
            </a:p>
          </p:txBody>
        </p:sp>
        <p:sp>
          <p:nvSpPr>
            <p:cNvPr id="131114" name="Freeform 9"/>
            <p:cNvSpPr>
              <a:spLocks/>
            </p:cNvSpPr>
            <p:nvPr/>
          </p:nvSpPr>
          <p:spPr bwMode="auto">
            <a:xfrm>
              <a:off x="3632" y="1903"/>
              <a:ext cx="55" cy="62"/>
            </a:xfrm>
            <a:custGeom>
              <a:avLst/>
              <a:gdLst>
                <a:gd name="T0" fmla="*/ 105 w 40"/>
                <a:gd name="T1" fmla="*/ 255 h 53"/>
                <a:gd name="T2" fmla="*/ 105 w 40"/>
                <a:gd name="T3" fmla="*/ 255 h 53"/>
                <a:gd name="T4" fmla="*/ 573 w 40"/>
                <a:gd name="T5" fmla="*/ 144 h 53"/>
                <a:gd name="T6" fmla="*/ 972 w 40"/>
                <a:gd name="T7" fmla="*/ 21 h 53"/>
                <a:gd name="T8" fmla="*/ 894 w 40"/>
                <a:gd name="T9" fmla="*/ 0 h 53"/>
                <a:gd name="T10" fmla="*/ 501 w 40"/>
                <a:gd name="T11" fmla="*/ 144 h 53"/>
                <a:gd name="T12" fmla="*/ 0 w 40"/>
                <a:gd name="T13" fmla="*/ 242 h 53"/>
                <a:gd name="T14" fmla="*/ 105 w 40"/>
                <a:gd name="T15" fmla="*/ 242 h 53"/>
                <a:gd name="T16" fmla="*/ 105 w 40"/>
                <a:gd name="T17" fmla="*/ 255 h 53"/>
                <a:gd name="T18" fmla="*/ 105 w 40"/>
                <a:gd name="T19" fmla="*/ 255 h 53"/>
                <a:gd name="T20" fmla="*/ 105 w 40"/>
                <a:gd name="T21" fmla="*/ 255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53"/>
                <a:gd name="T35" fmla="*/ 40 w 40"/>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53">
                  <a:moveTo>
                    <a:pt x="4" y="53"/>
                  </a:moveTo>
                  <a:lnTo>
                    <a:pt x="4" y="53"/>
                  </a:lnTo>
                  <a:lnTo>
                    <a:pt x="23" y="30"/>
                  </a:lnTo>
                  <a:lnTo>
                    <a:pt x="40" y="4"/>
                  </a:lnTo>
                  <a:lnTo>
                    <a:pt x="37" y="0"/>
                  </a:lnTo>
                  <a:lnTo>
                    <a:pt x="20" y="30"/>
                  </a:lnTo>
                  <a:lnTo>
                    <a:pt x="0" y="50"/>
                  </a:lnTo>
                  <a:lnTo>
                    <a:pt x="4" y="50"/>
                  </a:lnTo>
                  <a:lnTo>
                    <a:pt x="4" y="53"/>
                  </a:lnTo>
                  <a:close/>
                </a:path>
              </a:pathLst>
            </a:custGeom>
            <a:solidFill>
              <a:srgbClr val="FFFF66"/>
            </a:solidFill>
            <a:ln w="3175">
              <a:solidFill>
                <a:schemeClr val="tx1"/>
              </a:solidFill>
              <a:round/>
              <a:headEnd/>
              <a:tailEnd/>
            </a:ln>
          </p:spPr>
          <p:txBody>
            <a:bodyPr/>
            <a:lstStyle/>
            <a:p>
              <a:endParaRPr lang="en-US"/>
            </a:p>
          </p:txBody>
        </p:sp>
        <p:sp>
          <p:nvSpPr>
            <p:cNvPr id="131115" name="Freeform 10"/>
            <p:cNvSpPr>
              <a:spLocks/>
            </p:cNvSpPr>
            <p:nvPr/>
          </p:nvSpPr>
          <p:spPr bwMode="auto">
            <a:xfrm>
              <a:off x="3608" y="1939"/>
              <a:ext cx="30" cy="26"/>
            </a:xfrm>
            <a:custGeom>
              <a:avLst/>
              <a:gdLst>
                <a:gd name="T0" fmla="*/ 46 w 23"/>
                <a:gd name="T1" fmla="*/ 0 h 23"/>
                <a:gd name="T2" fmla="*/ 46 w 23"/>
                <a:gd name="T3" fmla="*/ 0 h 23"/>
                <a:gd name="T4" fmla="*/ 0 w 23"/>
                <a:gd name="T5" fmla="*/ 16 h 23"/>
                <a:gd name="T6" fmla="*/ 0 w 23"/>
                <a:gd name="T7" fmla="*/ 33 h 23"/>
                <a:gd name="T8" fmla="*/ 46 w 23"/>
                <a:gd name="T9" fmla="*/ 45 h 23"/>
                <a:gd name="T10" fmla="*/ 85 w 23"/>
                <a:gd name="T11" fmla="*/ 58 h 23"/>
                <a:gd name="T12" fmla="*/ 226 w 23"/>
                <a:gd name="T13" fmla="*/ 77 h 23"/>
                <a:gd name="T14" fmla="*/ 326 w 23"/>
                <a:gd name="T15" fmla="*/ 77 h 23"/>
                <a:gd name="T16" fmla="*/ 326 w 23"/>
                <a:gd name="T17" fmla="*/ 68 h 23"/>
                <a:gd name="T18" fmla="*/ 226 w 23"/>
                <a:gd name="T19" fmla="*/ 68 h 23"/>
                <a:gd name="T20" fmla="*/ 133 w 23"/>
                <a:gd name="T21" fmla="*/ 45 h 23"/>
                <a:gd name="T22" fmla="*/ 85 w 23"/>
                <a:gd name="T23" fmla="*/ 33 h 23"/>
                <a:gd name="T24" fmla="*/ 46 w 23"/>
                <a:gd name="T25" fmla="*/ 33 h 23"/>
                <a:gd name="T26" fmla="*/ 46 w 23"/>
                <a:gd name="T27" fmla="*/ 23 h 23"/>
                <a:gd name="T28" fmla="*/ 85 w 23"/>
                <a:gd name="T29" fmla="*/ 16 h 23"/>
                <a:gd name="T30" fmla="*/ 85 w 23"/>
                <a:gd name="T31" fmla="*/ 0 h 23"/>
                <a:gd name="T32" fmla="*/ 85 w 23"/>
                <a:gd name="T33" fmla="*/ 16 h 23"/>
                <a:gd name="T34" fmla="*/ 85 w 23"/>
                <a:gd name="T35" fmla="*/ 16 h 23"/>
                <a:gd name="T36" fmla="*/ 85 w 23"/>
                <a:gd name="T37" fmla="*/ 0 h 23"/>
                <a:gd name="T38" fmla="*/ 46 w 23"/>
                <a:gd name="T39" fmla="*/ 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3"/>
                <a:gd name="T62" fmla="*/ 23 w 23"/>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3">
                  <a:moveTo>
                    <a:pt x="3" y="0"/>
                  </a:moveTo>
                  <a:lnTo>
                    <a:pt x="3" y="0"/>
                  </a:lnTo>
                  <a:lnTo>
                    <a:pt x="0" y="4"/>
                  </a:lnTo>
                  <a:lnTo>
                    <a:pt x="0" y="10"/>
                  </a:lnTo>
                  <a:lnTo>
                    <a:pt x="3" y="13"/>
                  </a:lnTo>
                  <a:lnTo>
                    <a:pt x="6" y="17"/>
                  </a:lnTo>
                  <a:lnTo>
                    <a:pt x="16" y="23"/>
                  </a:lnTo>
                  <a:lnTo>
                    <a:pt x="23" y="23"/>
                  </a:lnTo>
                  <a:lnTo>
                    <a:pt x="23" y="20"/>
                  </a:lnTo>
                  <a:lnTo>
                    <a:pt x="16" y="20"/>
                  </a:lnTo>
                  <a:lnTo>
                    <a:pt x="9" y="13"/>
                  </a:lnTo>
                  <a:lnTo>
                    <a:pt x="6" y="10"/>
                  </a:lnTo>
                  <a:lnTo>
                    <a:pt x="3" y="10"/>
                  </a:lnTo>
                  <a:lnTo>
                    <a:pt x="3" y="7"/>
                  </a:lnTo>
                  <a:lnTo>
                    <a:pt x="6" y="4"/>
                  </a:lnTo>
                  <a:lnTo>
                    <a:pt x="6" y="0"/>
                  </a:lnTo>
                  <a:lnTo>
                    <a:pt x="6" y="4"/>
                  </a:lnTo>
                  <a:lnTo>
                    <a:pt x="6" y="0"/>
                  </a:lnTo>
                  <a:lnTo>
                    <a:pt x="3" y="0"/>
                  </a:lnTo>
                  <a:close/>
                </a:path>
              </a:pathLst>
            </a:custGeom>
            <a:solidFill>
              <a:srgbClr val="FFFF66"/>
            </a:solidFill>
            <a:ln w="3175">
              <a:solidFill>
                <a:schemeClr val="tx1"/>
              </a:solidFill>
              <a:round/>
              <a:headEnd/>
              <a:tailEnd/>
            </a:ln>
          </p:spPr>
          <p:txBody>
            <a:bodyPr/>
            <a:lstStyle/>
            <a:p>
              <a:endParaRPr lang="en-US"/>
            </a:p>
          </p:txBody>
        </p:sp>
        <p:sp>
          <p:nvSpPr>
            <p:cNvPr id="131116" name="Freeform 11"/>
            <p:cNvSpPr>
              <a:spLocks/>
            </p:cNvSpPr>
            <p:nvPr/>
          </p:nvSpPr>
          <p:spPr bwMode="auto">
            <a:xfrm>
              <a:off x="3610" y="1903"/>
              <a:ext cx="79" cy="36"/>
            </a:xfrm>
            <a:custGeom>
              <a:avLst/>
              <a:gdLst>
                <a:gd name="T0" fmla="*/ 1032 w 59"/>
                <a:gd name="T1" fmla="*/ 24 h 30"/>
                <a:gd name="T2" fmla="*/ 979 w 59"/>
                <a:gd name="T3" fmla="*/ 0 h 30"/>
                <a:gd name="T4" fmla="*/ 663 w 59"/>
                <a:gd name="T5" fmla="*/ 24 h 30"/>
                <a:gd name="T6" fmla="*/ 370 w 59"/>
                <a:gd name="T7" fmla="*/ 42 h 30"/>
                <a:gd name="T8" fmla="*/ 179 w 59"/>
                <a:gd name="T9" fmla="*/ 60 h 30"/>
                <a:gd name="T10" fmla="*/ 115 w 59"/>
                <a:gd name="T11" fmla="*/ 103 h 30"/>
                <a:gd name="T12" fmla="*/ 0 w 59"/>
                <a:gd name="T13" fmla="*/ 149 h 30"/>
                <a:gd name="T14" fmla="*/ 0 w 59"/>
                <a:gd name="T15" fmla="*/ 185 h 30"/>
                <a:gd name="T16" fmla="*/ 50 w 59"/>
                <a:gd name="T17" fmla="*/ 185 h 30"/>
                <a:gd name="T18" fmla="*/ 50 w 59"/>
                <a:gd name="T19" fmla="*/ 149 h 30"/>
                <a:gd name="T20" fmla="*/ 115 w 59"/>
                <a:gd name="T21" fmla="*/ 103 h 30"/>
                <a:gd name="T22" fmla="*/ 240 w 59"/>
                <a:gd name="T23" fmla="*/ 86 h 30"/>
                <a:gd name="T24" fmla="*/ 370 w 59"/>
                <a:gd name="T25" fmla="*/ 60 h 30"/>
                <a:gd name="T26" fmla="*/ 663 w 59"/>
                <a:gd name="T27" fmla="*/ 42 h 30"/>
                <a:gd name="T28" fmla="*/ 1032 w 59"/>
                <a:gd name="T29" fmla="*/ 24 h 30"/>
                <a:gd name="T30" fmla="*/ 979 w 59"/>
                <a:gd name="T31" fmla="*/ 0 h 30"/>
                <a:gd name="T32" fmla="*/ 1032 w 59"/>
                <a:gd name="T33" fmla="*/ 24 h 30"/>
                <a:gd name="T34" fmla="*/ 1091 w 59"/>
                <a:gd name="T35" fmla="*/ 0 h 30"/>
                <a:gd name="T36" fmla="*/ 979 w 59"/>
                <a:gd name="T37" fmla="*/ 0 h 30"/>
                <a:gd name="T38" fmla="*/ 1032 w 59"/>
                <a:gd name="T39" fmla="*/ 24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30"/>
                <a:gd name="T62" fmla="*/ 59 w 59"/>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30">
                  <a:moveTo>
                    <a:pt x="56" y="4"/>
                  </a:moveTo>
                  <a:lnTo>
                    <a:pt x="53" y="0"/>
                  </a:lnTo>
                  <a:lnTo>
                    <a:pt x="36" y="4"/>
                  </a:lnTo>
                  <a:lnTo>
                    <a:pt x="20" y="7"/>
                  </a:lnTo>
                  <a:lnTo>
                    <a:pt x="10" y="10"/>
                  </a:lnTo>
                  <a:lnTo>
                    <a:pt x="6" y="17"/>
                  </a:lnTo>
                  <a:lnTo>
                    <a:pt x="0" y="24"/>
                  </a:lnTo>
                  <a:lnTo>
                    <a:pt x="0" y="30"/>
                  </a:lnTo>
                  <a:lnTo>
                    <a:pt x="3" y="30"/>
                  </a:lnTo>
                  <a:lnTo>
                    <a:pt x="3" y="24"/>
                  </a:lnTo>
                  <a:lnTo>
                    <a:pt x="6" y="17"/>
                  </a:lnTo>
                  <a:lnTo>
                    <a:pt x="13" y="14"/>
                  </a:lnTo>
                  <a:lnTo>
                    <a:pt x="20" y="10"/>
                  </a:lnTo>
                  <a:lnTo>
                    <a:pt x="36" y="7"/>
                  </a:lnTo>
                  <a:lnTo>
                    <a:pt x="56" y="4"/>
                  </a:lnTo>
                  <a:lnTo>
                    <a:pt x="53" y="0"/>
                  </a:lnTo>
                  <a:lnTo>
                    <a:pt x="56" y="4"/>
                  </a:lnTo>
                  <a:lnTo>
                    <a:pt x="59" y="0"/>
                  </a:lnTo>
                  <a:lnTo>
                    <a:pt x="53" y="0"/>
                  </a:lnTo>
                  <a:lnTo>
                    <a:pt x="56" y="4"/>
                  </a:lnTo>
                  <a:close/>
                </a:path>
              </a:pathLst>
            </a:custGeom>
            <a:solidFill>
              <a:srgbClr val="FFFF66"/>
            </a:solidFill>
            <a:ln w="3175">
              <a:solidFill>
                <a:schemeClr val="tx1"/>
              </a:solidFill>
              <a:round/>
              <a:headEnd/>
              <a:tailEnd/>
            </a:ln>
          </p:spPr>
          <p:txBody>
            <a:bodyPr/>
            <a:lstStyle/>
            <a:p>
              <a:endParaRPr lang="en-US"/>
            </a:p>
          </p:txBody>
        </p:sp>
        <p:sp>
          <p:nvSpPr>
            <p:cNvPr id="131117" name="Freeform 12"/>
            <p:cNvSpPr>
              <a:spLocks/>
            </p:cNvSpPr>
            <p:nvPr/>
          </p:nvSpPr>
          <p:spPr bwMode="auto">
            <a:xfrm>
              <a:off x="3941" y="1302"/>
              <a:ext cx="28" cy="24"/>
            </a:xfrm>
            <a:custGeom>
              <a:avLst/>
              <a:gdLst>
                <a:gd name="T0" fmla="*/ 508 w 20"/>
                <a:gd name="T1" fmla="*/ 0 h 19"/>
                <a:gd name="T2" fmla="*/ 413 w 20"/>
                <a:gd name="T3" fmla="*/ 0 h 19"/>
                <a:gd name="T4" fmla="*/ 0 w 20"/>
                <a:gd name="T5" fmla="*/ 196 h 19"/>
                <a:gd name="T6" fmla="*/ 112 w 20"/>
                <a:gd name="T7" fmla="*/ 196 h 19"/>
                <a:gd name="T8" fmla="*/ 508 w 20"/>
                <a:gd name="T9" fmla="*/ 32 h 19"/>
                <a:gd name="T10" fmla="*/ 508 w 20"/>
                <a:gd name="T11" fmla="*/ 0 h 19"/>
                <a:gd name="T12" fmla="*/ 508 w 20"/>
                <a:gd name="T13" fmla="*/ 32 h 19"/>
                <a:gd name="T14" fmla="*/ 578 w 20"/>
                <a:gd name="T15" fmla="*/ 0 h 19"/>
                <a:gd name="T16" fmla="*/ 508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7" y="0"/>
                  </a:moveTo>
                  <a:lnTo>
                    <a:pt x="14" y="0"/>
                  </a:lnTo>
                  <a:lnTo>
                    <a:pt x="0" y="19"/>
                  </a:lnTo>
                  <a:lnTo>
                    <a:pt x="4" y="19"/>
                  </a:lnTo>
                  <a:lnTo>
                    <a:pt x="17" y="3"/>
                  </a:lnTo>
                  <a:lnTo>
                    <a:pt x="17" y="0"/>
                  </a:lnTo>
                  <a:lnTo>
                    <a:pt x="17" y="3"/>
                  </a:lnTo>
                  <a:lnTo>
                    <a:pt x="20" y="0"/>
                  </a:lnTo>
                  <a:lnTo>
                    <a:pt x="17" y="0"/>
                  </a:lnTo>
                  <a:close/>
                </a:path>
              </a:pathLst>
            </a:custGeom>
            <a:solidFill>
              <a:srgbClr val="FFFF66"/>
            </a:solidFill>
            <a:ln w="3175">
              <a:solidFill>
                <a:schemeClr val="tx1"/>
              </a:solidFill>
              <a:round/>
              <a:headEnd/>
              <a:tailEnd/>
            </a:ln>
          </p:spPr>
          <p:txBody>
            <a:bodyPr/>
            <a:lstStyle/>
            <a:p>
              <a:endParaRPr lang="en-US"/>
            </a:p>
          </p:txBody>
        </p:sp>
        <p:sp>
          <p:nvSpPr>
            <p:cNvPr id="131118" name="Freeform 13"/>
            <p:cNvSpPr>
              <a:spLocks/>
            </p:cNvSpPr>
            <p:nvPr/>
          </p:nvSpPr>
          <p:spPr bwMode="auto">
            <a:xfrm>
              <a:off x="3906" y="1298"/>
              <a:ext cx="59" cy="10"/>
            </a:xfrm>
            <a:custGeom>
              <a:avLst/>
              <a:gdLst>
                <a:gd name="T0" fmla="*/ 0 w 43"/>
                <a:gd name="T1" fmla="*/ 163 h 7"/>
                <a:gd name="T2" fmla="*/ 0 w 43"/>
                <a:gd name="T3" fmla="*/ 163 h 7"/>
                <a:gd name="T4" fmla="*/ 1018 w 43"/>
                <a:gd name="T5" fmla="*/ 244 h 7"/>
                <a:gd name="T6" fmla="*/ 1018 w 43"/>
                <a:gd name="T7" fmla="*/ 163 h 7"/>
                <a:gd name="T8" fmla="*/ 0 w 43"/>
                <a:gd name="T9" fmla="*/ 0 h 7"/>
                <a:gd name="T10" fmla="*/ 0 w 43"/>
                <a:gd name="T11" fmla="*/ 163 h 7"/>
                <a:gd name="T12" fmla="*/ 0 w 43"/>
                <a:gd name="T13" fmla="*/ 163 h 7"/>
                <a:gd name="T14" fmla="*/ 0 w 43"/>
                <a:gd name="T15" fmla="*/ 163 h 7"/>
                <a:gd name="T16" fmla="*/ 0 w 43"/>
                <a:gd name="T17" fmla="*/ 16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7"/>
                <a:gd name="T29" fmla="*/ 43 w 4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7">
                  <a:moveTo>
                    <a:pt x="0" y="4"/>
                  </a:moveTo>
                  <a:lnTo>
                    <a:pt x="0" y="4"/>
                  </a:lnTo>
                  <a:lnTo>
                    <a:pt x="43" y="7"/>
                  </a:lnTo>
                  <a:lnTo>
                    <a:pt x="43" y="4"/>
                  </a:lnTo>
                  <a:lnTo>
                    <a:pt x="0" y="0"/>
                  </a:lnTo>
                  <a:lnTo>
                    <a:pt x="0" y="4"/>
                  </a:lnTo>
                  <a:close/>
                </a:path>
              </a:pathLst>
            </a:custGeom>
            <a:solidFill>
              <a:srgbClr val="FFFF66"/>
            </a:solidFill>
            <a:ln w="3175">
              <a:solidFill>
                <a:schemeClr val="tx1"/>
              </a:solidFill>
              <a:round/>
              <a:headEnd/>
              <a:tailEnd/>
            </a:ln>
          </p:spPr>
          <p:txBody>
            <a:bodyPr/>
            <a:lstStyle/>
            <a:p>
              <a:endParaRPr lang="en-US"/>
            </a:p>
          </p:txBody>
        </p:sp>
        <p:sp>
          <p:nvSpPr>
            <p:cNvPr id="131119" name="Freeform 14"/>
            <p:cNvSpPr>
              <a:spLocks/>
            </p:cNvSpPr>
            <p:nvPr/>
          </p:nvSpPr>
          <p:spPr bwMode="auto">
            <a:xfrm>
              <a:off x="3894" y="1265"/>
              <a:ext cx="17" cy="37"/>
            </a:xfrm>
            <a:custGeom>
              <a:avLst/>
              <a:gdLst>
                <a:gd name="T0" fmla="*/ 46 w 13"/>
                <a:gd name="T1" fmla="*/ 0 h 34"/>
                <a:gd name="T2" fmla="*/ 0 w 13"/>
                <a:gd name="T3" fmla="*/ 0 h 34"/>
                <a:gd name="T4" fmla="*/ 145 w 13"/>
                <a:gd name="T5" fmla="*/ 79 h 34"/>
                <a:gd name="T6" fmla="*/ 190 w 13"/>
                <a:gd name="T7" fmla="*/ 70 h 34"/>
                <a:gd name="T8" fmla="*/ 46 w 13"/>
                <a:gd name="T9" fmla="*/ 0 h 34"/>
                <a:gd name="T10" fmla="*/ 46 w 13"/>
                <a:gd name="T11" fmla="*/ 0 h 34"/>
                <a:gd name="T12" fmla="*/ 46 w 13"/>
                <a:gd name="T13" fmla="*/ 0 h 34"/>
                <a:gd name="T14" fmla="*/ 46 w 13"/>
                <a:gd name="T15" fmla="*/ 0 h 34"/>
                <a:gd name="T16" fmla="*/ 46 w 1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4"/>
                <a:gd name="T29" fmla="*/ 13 w 1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4">
                  <a:moveTo>
                    <a:pt x="3" y="0"/>
                  </a:moveTo>
                  <a:lnTo>
                    <a:pt x="0" y="0"/>
                  </a:lnTo>
                  <a:lnTo>
                    <a:pt x="10" y="34"/>
                  </a:lnTo>
                  <a:lnTo>
                    <a:pt x="13" y="30"/>
                  </a:lnTo>
                  <a:lnTo>
                    <a:pt x="3" y="0"/>
                  </a:lnTo>
                  <a:close/>
                </a:path>
              </a:pathLst>
            </a:custGeom>
            <a:solidFill>
              <a:srgbClr val="FFFF66"/>
            </a:solidFill>
            <a:ln w="3175">
              <a:solidFill>
                <a:schemeClr val="tx1"/>
              </a:solidFill>
              <a:round/>
              <a:headEnd/>
              <a:tailEnd/>
            </a:ln>
          </p:spPr>
          <p:txBody>
            <a:bodyPr/>
            <a:lstStyle/>
            <a:p>
              <a:endParaRPr lang="en-US"/>
            </a:p>
          </p:txBody>
        </p:sp>
        <p:sp>
          <p:nvSpPr>
            <p:cNvPr id="131120" name="Freeform 15"/>
            <p:cNvSpPr>
              <a:spLocks/>
            </p:cNvSpPr>
            <p:nvPr/>
          </p:nvSpPr>
          <p:spPr bwMode="auto">
            <a:xfrm>
              <a:off x="3858" y="1233"/>
              <a:ext cx="41" cy="36"/>
            </a:xfrm>
            <a:custGeom>
              <a:avLst/>
              <a:gdLst>
                <a:gd name="T0" fmla="*/ 0 w 29"/>
                <a:gd name="T1" fmla="*/ 0 h 30"/>
                <a:gd name="T2" fmla="*/ 0 w 29"/>
                <a:gd name="T3" fmla="*/ 0 h 30"/>
                <a:gd name="T4" fmla="*/ 185 w 29"/>
                <a:gd name="T5" fmla="*/ 85 h 30"/>
                <a:gd name="T6" fmla="*/ 325 w 29"/>
                <a:gd name="T7" fmla="*/ 124 h 30"/>
                <a:gd name="T8" fmla="*/ 523 w 29"/>
                <a:gd name="T9" fmla="*/ 146 h 30"/>
                <a:gd name="T10" fmla="*/ 834 w 29"/>
                <a:gd name="T11" fmla="*/ 185 h 30"/>
                <a:gd name="T12" fmla="*/ 927 w 29"/>
                <a:gd name="T13" fmla="*/ 158 h 30"/>
                <a:gd name="T14" fmla="*/ 523 w 29"/>
                <a:gd name="T15" fmla="*/ 124 h 30"/>
                <a:gd name="T16" fmla="*/ 394 w 29"/>
                <a:gd name="T17" fmla="*/ 103 h 30"/>
                <a:gd name="T18" fmla="*/ 325 w 29"/>
                <a:gd name="T19" fmla="*/ 60 h 30"/>
                <a:gd name="T20" fmla="*/ 93 w 29"/>
                <a:gd name="T21" fmla="*/ 0 h 30"/>
                <a:gd name="T22" fmla="*/ 93 w 29"/>
                <a:gd name="T23" fmla="*/ 0 h 30"/>
                <a:gd name="T24" fmla="*/ 0 w 29"/>
                <a:gd name="T25" fmla="*/ 0 h 30"/>
                <a:gd name="T26" fmla="*/ 0 w 29"/>
                <a:gd name="T27" fmla="*/ 0 h 30"/>
                <a:gd name="T28" fmla="*/ 0 w 29"/>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0"/>
                <a:gd name="T47" fmla="*/ 29 w 29"/>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0">
                  <a:moveTo>
                    <a:pt x="0" y="0"/>
                  </a:moveTo>
                  <a:lnTo>
                    <a:pt x="0" y="0"/>
                  </a:lnTo>
                  <a:lnTo>
                    <a:pt x="6" y="13"/>
                  </a:lnTo>
                  <a:lnTo>
                    <a:pt x="10" y="20"/>
                  </a:lnTo>
                  <a:lnTo>
                    <a:pt x="16" y="23"/>
                  </a:lnTo>
                  <a:lnTo>
                    <a:pt x="26" y="30"/>
                  </a:lnTo>
                  <a:lnTo>
                    <a:pt x="29" y="26"/>
                  </a:lnTo>
                  <a:lnTo>
                    <a:pt x="16" y="20"/>
                  </a:lnTo>
                  <a:lnTo>
                    <a:pt x="13" y="17"/>
                  </a:lnTo>
                  <a:lnTo>
                    <a:pt x="10" y="10"/>
                  </a:lnTo>
                  <a:lnTo>
                    <a:pt x="3" y="0"/>
                  </a:lnTo>
                  <a:lnTo>
                    <a:pt x="0" y="0"/>
                  </a:lnTo>
                  <a:close/>
                </a:path>
              </a:pathLst>
            </a:custGeom>
            <a:solidFill>
              <a:schemeClr val="accent1"/>
            </a:solidFill>
            <a:ln w="3175">
              <a:solidFill>
                <a:schemeClr val="tx1"/>
              </a:solidFill>
              <a:round/>
              <a:headEnd/>
              <a:tailEnd/>
            </a:ln>
          </p:spPr>
          <p:txBody>
            <a:bodyPr/>
            <a:lstStyle/>
            <a:p>
              <a:endParaRPr lang="en-US"/>
            </a:p>
          </p:txBody>
        </p:sp>
        <p:sp>
          <p:nvSpPr>
            <p:cNvPr id="131121" name="Freeform 16"/>
            <p:cNvSpPr>
              <a:spLocks/>
            </p:cNvSpPr>
            <p:nvPr/>
          </p:nvSpPr>
          <p:spPr bwMode="auto">
            <a:xfrm>
              <a:off x="3858" y="1148"/>
              <a:ext cx="28" cy="85"/>
            </a:xfrm>
            <a:custGeom>
              <a:avLst/>
              <a:gdLst>
                <a:gd name="T0" fmla="*/ 578 w 20"/>
                <a:gd name="T1" fmla="*/ 0 h 76"/>
                <a:gd name="T2" fmla="*/ 452 w 20"/>
                <a:gd name="T3" fmla="*/ 0 h 76"/>
                <a:gd name="T4" fmla="*/ 0 w 20"/>
                <a:gd name="T5" fmla="*/ 234 h 76"/>
                <a:gd name="T6" fmla="*/ 80 w 20"/>
                <a:gd name="T7" fmla="*/ 234 h 76"/>
                <a:gd name="T8" fmla="*/ 578 w 20"/>
                <a:gd name="T9" fmla="*/ 3 h 76"/>
                <a:gd name="T10" fmla="*/ 578 w 20"/>
                <a:gd name="T11" fmla="*/ 0 h 76"/>
                <a:gd name="T12" fmla="*/ 578 w 20"/>
                <a:gd name="T13" fmla="*/ 3 h 76"/>
                <a:gd name="T14" fmla="*/ 578 w 20"/>
                <a:gd name="T15" fmla="*/ 0 h 76"/>
                <a:gd name="T16" fmla="*/ 578 w 20"/>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76"/>
                <a:gd name="T29" fmla="*/ 20 w 20"/>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76">
                  <a:moveTo>
                    <a:pt x="20" y="0"/>
                  </a:moveTo>
                  <a:lnTo>
                    <a:pt x="16" y="0"/>
                  </a:lnTo>
                  <a:lnTo>
                    <a:pt x="0" y="76"/>
                  </a:lnTo>
                  <a:lnTo>
                    <a:pt x="3" y="76"/>
                  </a:lnTo>
                  <a:lnTo>
                    <a:pt x="20" y="3"/>
                  </a:lnTo>
                  <a:lnTo>
                    <a:pt x="20" y="0"/>
                  </a:lnTo>
                  <a:lnTo>
                    <a:pt x="20" y="3"/>
                  </a:lnTo>
                  <a:lnTo>
                    <a:pt x="20" y="0"/>
                  </a:lnTo>
                  <a:close/>
                </a:path>
              </a:pathLst>
            </a:custGeom>
            <a:solidFill>
              <a:schemeClr val="accent1"/>
            </a:solidFill>
            <a:ln w="3175">
              <a:solidFill>
                <a:schemeClr val="tx1"/>
              </a:solidFill>
              <a:round/>
              <a:headEnd/>
              <a:tailEnd/>
            </a:ln>
          </p:spPr>
          <p:txBody>
            <a:bodyPr/>
            <a:lstStyle/>
            <a:p>
              <a:endParaRPr lang="en-US"/>
            </a:p>
          </p:txBody>
        </p:sp>
        <p:sp>
          <p:nvSpPr>
            <p:cNvPr id="131122" name="Freeform 17"/>
            <p:cNvSpPr>
              <a:spLocks/>
            </p:cNvSpPr>
            <p:nvPr/>
          </p:nvSpPr>
          <p:spPr bwMode="auto">
            <a:xfrm>
              <a:off x="3814" y="1069"/>
              <a:ext cx="72" cy="82"/>
            </a:xfrm>
            <a:custGeom>
              <a:avLst/>
              <a:gdLst>
                <a:gd name="T0" fmla="*/ 0 w 53"/>
                <a:gd name="T1" fmla="*/ 3 h 72"/>
                <a:gd name="T2" fmla="*/ 0 w 53"/>
                <a:gd name="T3" fmla="*/ 3 h 72"/>
                <a:gd name="T4" fmla="*/ 1056 w 53"/>
                <a:gd name="T5" fmla="*/ 264 h 72"/>
                <a:gd name="T6" fmla="*/ 1138 w 53"/>
                <a:gd name="T7" fmla="*/ 254 h 72"/>
                <a:gd name="T8" fmla="*/ 65 w 53"/>
                <a:gd name="T9" fmla="*/ 0 h 72"/>
                <a:gd name="T10" fmla="*/ 0 w 53"/>
                <a:gd name="T11" fmla="*/ 3 h 72"/>
                <a:gd name="T12" fmla="*/ 0 w 53"/>
                <a:gd name="T13" fmla="*/ 3 h 72"/>
                <a:gd name="T14" fmla="*/ 0 w 53"/>
                <a:gd name="T15" fmla="*/ 3 h 72"/>
                <a:gd name="T16" fmla="*/ 0 w 53"/>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72"/>
                <a:gd name="T29" fmla="*/ 53 w 5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72">
                  <a:moveTo>
                    <a:pt x="0" y="3"/>
                  </a:moveTo>
                  <a:lnTo>
                    <a:pt x="0" y="3"/>
                  </a:lnTo>
                  <a:lnTo>
                    <a:pt x="49" y="72"/>
                  </a:lnTo>
                  <a:lnTo>
                    <a:pt x="53" y="69"/>
                  </a:lnTo>
                  <a:lnTo>
                    <a:pt x="3" y="0"/>
                  </a:lnTo>
                  <a:lnTo>
                    <a:pt x="0" y="3"/>
                  </a:lnTo>
                  <a:close/>
                </a:path>
              </a:pathLst>
            </a:custGeom>
            <a:solidFill>
              <a:schemeClr val="accent1"/>
            </a:solidFill>
            <a:ln w="3175">
              <a:solidFill>
                <a:schemeClr val="tx1"/>
              </a:solidFill>
              <a:round/>
              <a:headEnd/>
              <a:tailEnd/>
            </a:ln>
          </p:spPr>
          <p:txBody>
            <a:bodyPr/>
            <a:lstStyle/>
            <a:p>
              <a:endParaRPr lang="en-US"/>
            </a:p>
          </p:txBody>
        </p:sp>
        <p:sp>
          <p:nvSpPr>
            <p:cNvPr id="131123" name="Freeform 18"/>
            <p:cNvSpPr>
              <a:spLocks/>
            </p:cNvSpPr>
            <p:nvPr/>
          </p:nvSpPr>
          <p:spPr bwMode="auto">
            <a:xfrm>
              <a:off x="3801" y="992"/>
              <a:ext cx="18" cy="81"/>
            </a:xfrm>
            <a:custGeom>
              <a:avLst/>
              <a:gdLst>
                <a:gd name="T0" fmla="*/ 76 w 13"/>
                <a:gd name="T1" fmla="*/ 18 h 69"/>
                <a:gd name="T2" fmla="*/ 76 w 13"/>
                <a:gd name="T3" fmla="*/ 0 h 69"/>
                <a:gd name="T4" fmla="*/ 76 w 13"/>
                <a:gd name="T5" fmla="*/ 80 h 69"/>
                <a:gd name="T6" fmla="*/ 0 w 13"/>
                <a:gd name="T7" fmla="*/ 166 h 69"/>
                <a:gd name="T8" fmla="*/ 76 w 13"/>
                <a:gd name="T9" fmla="*/ 244 h 69"/>
                <a:gd name="T10" fmla="*/ 255 w 13"/>
                <a:gd name="T11" fmla="*/ 343 h 69"/>
                <a:gd name="T12" fmla="*/ 334 w 13"/>
                <a:gd name="T13" fmla="*/ 343 h 69"/>
                <a:gd name="T14" fmla="*/ 145 w 13"/>
                <a:gd name="T15" fmla="*/ 244 h 69"/>
                <a:gd name="T16" fmla="*/ 145 w 13"/>
                <a:gd name="T17" fmla="*/ 166 h 69"/>
                <a:gd name="T18" fmla="*/ 145 w 13"/>
                <a:gd name="T19" fmla="*/ 80 h 69"/>
                <a:gd name="T20" fmla="*/ 255 w 13"/>
                <a:gd name="T21" fmla="*/ 0 h 69"/>
                <a:gd name="T22" fmla="*/ 145 w 13"/>
                <a:gd name="T23" fmla="*/ 0 h 69"/>
                <a:gd name="T24" fmla="*/ 255 w 13"/>
                <a:gd name="T25" fmla="*/ 0 h 69"/>
                <a:gd name="T26" fmla="*/ 255 w 13"/>
                <a:gd name="T27" fmla="*/ 0 h 69"/>
                <a:gd name="T28" fmla="*/ 145 w 13"/>
                <a:gd name="T29" fmla="*/ 0 h 69"/>
                <a:gd name="T30" fmla="*/ 76 w 13"/>
                <a:gd name="T31" fmla="*/ 1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69"/>
                <a:gd name="T50" fmla="*/ 13 w 13"/>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69">
                  <a:moveTo>
                    <a:pt x="3" y="3"/>
                  </a:moveTo>
                  <a:lnTo>
                    <a:pt x="3" y="0"/>
                  </a:lnTo>
                  <a:lnTo>
                    <a:pt x="3" y="16"/>
                  </a:lnTo>
                  <a:lnTo>
                    <a:pt x="0" y="33"/>
                  </a:lnTo>
                  <a:lnTo>
                    <a:pt x="3" y="49"/>
                  </a:lnTo>
                  <a:lnTo>
                    <a:pt x="10" y="69"/>
                  </a:lnTo>
                  <a:lnTo>
                    <a:pt x="13" y="69"/>
                  </a:lnTo>
                  <a:lnTo>
                    <a:pt x="6" y="49"/>
                  </a:lnTo>
                  <a:lnTo>
                    <a:pt x="6" y="33"/>
                  </a:lnTo>
                  <a:lnTo>
                    <a:pt x="6" y="16"/>
                  </a:lnTo>
                  <a:lnTo>
                    <a:pt x="10" y="0"/>
                  </a:lnTo>
                  <a:lnTo>
                    <a:pt x="6" y="0"/>
                  </a:lnTo>
                  <a:lnTo>
                    <a:pt x="10" y="0"/>
                  </a:lnTo>
                  <a:lnTo>
                    <a:pt x="6" y="0"/>
                  </a:lnTo>
                  <a:lnTo>
                    <a:pt x="3" y="3"/>
                  </a:lnTo>
                  <a:close/>
                </a:path>
              </a:pathLst>
            </a:custGeom>
            <a:solidFill>
              <a:schemeClr val="accent1"/>
            </a:solidFill>
            <a:ln w="3175">
              <a:solidFill>
                <a:schemeClr val="tx1"/>
              </a:solidFill>
              <a:round/>
              <a:headEnd/>
              <a:tailEnd/>
            </a:ln>
          </p:spPr>
          <p:txBody>
            <a:bodyPr/>
            <a:lstStyle/>
            <a:p>
              <a:endParaRPr lang="en-US"/>
            </a:p>
          </p:txBody>
        </p:sp>
        <p:sp>
          <p:nvSpPr>
            <p:cNvPr id="131124" name="Freeform 19"/>
            <p:cNvSpPr>
              <a:spLocks/>
            </p:cNvSpPr>
            <p:nvPr/>
          </p:nvSpPr>
          <p:spPr bwMode="auto">
            <a:xfrm>
              <a:off x="3770" y="946"/>
              <a:ext cx="39" cy="49"/>
            </a:xfrm>
            <a:custGeom>
              <a:avLst/>
              <a:gdLst>
                <a:gd name="T0" fmla="*/ 0 w 29"/>
                <a:gd name="T1" fmla="*/ 3 h 43"/>
                <a:gd name="T2" fmla="*/ 0 w 29"/>
                <a:gd name="T3" fmla="*/ 3 h 43"/>
                <a:gd name="T4" fmla="*/ 382 w 29"/>
                <a:gd name="T5" fmla="*/ 99 h 43"/>
                <a:gd name="T6" fmla="*/ 502 w 29"/>
                <a:gd name="T7" fmla="*/ 160 h 43"/>
                <a:gd name="T8" fmla="*/ 551 w 29"/>
                <a:gd name="T9" fmla="*/ 147 h 43"/>
                <a:gd name="T10" fmla="*/ 445 w 29"/>
                <a:gd name="T11" fmla="*/ 84 h 43"/>
                <a:gd name="T12" fmla="*/ 54 w 29"/>
                <a:gd name="T13" fmla="*/ 0 h 43"/>
                <a:gd name="T14" fmla="*/ 0 w 29"/>
                <a:gd name="T15" fmla="*/ 0 h 43"/>
                <a:gd name="T16" fmla="*/ 0 w 29"/>
                <a:gd name="T17" fmla="*/ 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3"/>
                <a:gd name="T29" fmla="*/ 29 w 29"/>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3">
                  <a:moveTo>
                    <a:pt x="0" y="3"/>
                  </a:moveTo>
                  <a:lnTo>
                    <a:pt x="0" y="3"/>
                  </a:lnTo>
                  <a:lnTo>
                    <a:pt x="20" y="27"/>
                  </a:lnTo>
                  <a:lnTo>
                    <a:pt x="26" y="43"/>
                  </a:lnTo>
                  <a:lnTo>
                    <a:pt x="29" y="40"/>
                  </a:lnTo>
                  <a:lnTo>
                    <a:pt x="23" y="23"/>
                  </a:lnTo>
                  <a:lnTo>
                    <a:pt x="3" y="0"/>
                  </a:lnTo>
                  <a:lnTo>
                    <a:pt x="0" y="0"/>
                  </a:lnTo>
                  <a:lnTo>
                    <a:pt x="0" y="3"/>
                  </a:lnTo>
                  <a:close/>
                </a:path>
              </a:pathLst>
            </a:custGeom>
            <a:solidFill>
              <a:schemeClr val="accent1"/>
            </a:solidFill>
            <a:ln w="3175">
              <a:solidFill>
                <a:schemeClr val="tx1"/>
              </a:solidFill>
              <a:round/>
              <a:headEnd/>
              <a:tailEnd/>
            </a:ln>
          </p:spPr>
          <p:txBody>
            <a:bodyPr/>
            <a:lstStyle/>
            <a:p>
              <a:endParaRPr lang="en-US"/>
            </a:p>
          </p:txBody>
        </p:sp>
        <p:sp>
          <p:nvSpPr>
            <p:cNvPr id="131125" name="Freeform 20"/>
            <p:cNvSpPr>
              <a:spLocks/>
            </p:cNvSpPr>
            <p:nvPr/>
          </p:nvSpPr>
          <p:spPr bwMode="auto">
            <a:xfrm>
              <a:off x="3734" y="935"/>
              <a:ext cx="36" cy="13"/>
            </a:xfrm>
            <a:custGeom>
              <a:avLst/>
              <a:gdLst>
                <a:gd name="T0" fmla="*/ 0 w 27"/>
                <a:gd name="T1" fmla="*/ 4 h 13"/>
                <a:gd name="T2" fmla="*/ 0 w 27"/>
                <a:gd name="T3" fmla="*/ 4 h 13"/>
                <a:gd name="T4" fmla="*/ 116 w 27"/>
                <a:gd name="T5" fmla="*/ 7 h 13"/>
                <a:gd name="T6" fmla="*/ 476 w 27"/>
                <a:gd name="T7" fmla="*/ 13 h 13"/>
                <a:gd name="T8" fmla="*/ 476 w 27"/>
                <a:gd name="T9" fmla="*/ 10 h 13"/>
                <a:gd name="T10" fmla="*/ 116 w 27"/>
                <a:gd name="T11" fmla="*/ 4 h 13"/>
                <a:gd name="T12" fmla="*/ 65 w 27"/>
                <a:gd name="T13" fmla="*/ 0 h 13"/>
                <a:gd name="T14" fmla="*/ 65 w 27"/>
                <a:gd name="T15" fmla="*/ 4 h 13"/>
                <a:gd name="T16" fmla="*/ 0 w 27"/>
                <a:gd name="T17" fmla="*/ 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3"/>
                <a:gd name="T29" fmla="*/ 27 w 2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3">
                  <a:moveTo>
                    <a:pt x="0" y="4"/>
                  </a:moveTo>
                  <a:lnTo>
                    <a:pt x="0" y="4"/>
                  </a:lnTo>
                  <a:lnTo>
                    <a:pt x="7" y="7"/>
                  </a:lnTo>
                  <a:lnTo>
                    <a:pt x="27" y="13"/>
                  </a:lnTo>
                  <a:lnTo>
                    <a:pt x="27" y="10"/>
                  </a:lnTo>
                  <a:lnTo>
                    <a:pt x="7" y="4"/>
                  </a:lnTo>
                  <a:lnTo>
                    <a:pt x="4" y="0"/>
                  </a:lnTo>
                  <a:lnTo>
                    <a:pt x="4" y="4"/>
                  </a:lnTo>
                  <a:lnTo>
                    <a:pt x="0" y="4"/>
                  </a:lnTo>
                  <a:close/>
                </a:path>
              </a:pathLst>
            </a:custGeom>
            <a:solidFill>
              <a:schemeClr val="accent1"/>
            </a:solidFill>
            <a:ln w="3175">
              <a:solidFill>
                <a:schemeClr val="tx1"/>
              </a:solidFill>
              <a:round/>
              <a:headEnd/>
              <a:tailEnd/>
            </a:ln>
          </p:spPr>
          <p:txBody>
            <a:bodyPr/>
            <a:lstStyle/>
            <a:p>
              <a:endParaRPr lang="en-US"/>
            </a:p>
          </p:txBody>
        </p:sp>
        <p:sp>
          <p:nvSpPr>
            <p:cNvPr id="131126" name="Freeform 21"/>
            <p:cNvSpPr>
              <a:spLocks/>
            </p:cNvSpPr>
            <p:nvPr/>
          </p:nvSpPr>
          <p:spPr bwMode="auto">
            <a:xfrm>
              <a:off x="3712" y="857"/>
              <a:ext cx="29" cy="84"/>
            </a:xfrm>
            <a:custGeom>
              <a:avLst/>
              <a:gdLst>
                <a:gd name="T0" fmla="*/ 0 w 20"/>
                <a:gd name="T1" fmla="*/ 0 h 73"/>
                <a:gd name="T2" fmla="*/ 0 w 20"/>
                <a:gd name="T3" fmla="*/ 0 h 73"/>
                <a:gd name="T4" fmla="*/ 655 w 20"/>
                <a:gd name="T5" fmla="*/ 299 h 73"/>
                <a:gd name="T6" fmla="*/ 824 w 20"/>
                <a:gd name="T7" fmla="*/ 299 h 73"/>
                <a:gd name="T8" fmla="*/ 125 w 20"/>
                <a:gd name="T9" fmla="*/ 0 h 73"/>
                <a:gd name="T10" fmla="*/ 0 w 20"/>
                <a:gd name="T11" fmla="*/ 0 h 73"/>
                <a:gd name="T12" fmla="*/ 0 w 20"/>
                <a:gd name="T13" fmla="*/ 0 h 73"/>
                <a:gd name="T14" fmla="*/ 0 w 20"/>
                <a:gd name="T15" fmla="*/ 0 h 73"/>
                <a:gd name="T16" fmla="*/ 0 w 20"/>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73"/>
                <a:gd name="T29" fmla="*/ 20 w 2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73">
                  <a:moveTo>
                    <a:pt x="0" y="0"/>
                  </a:moveTo>
                  <a:lnTo>
                    <a:pt x="0" y="0"/>
                  </a:lnTo>
                  <a:lnTo>
                    <a:pt x="16" y="73"/>
                  </a:lnTo>
                  <a:lnTo>
                    <a:pt x="20" y="73"/>
                  </a:lnTo>
                  <a:lnTo>
                    <a:pt x="3" y="0"/>
                  </a:lnTo>
                  <a:lnTo>
                    <a:pt x="0" y="0"/>
                  </a:lnTo>
                  <a:close/>
                </a:path>
              </a:pathLst>
            </a:custGeom>
            <a:solidFill>
              <a:schemeClr val="accent1"/>
            </a:solidFill>
            <a:ln w="3175">
              <a:solidFill>
                <a:schemeClr val="tx1"/>
              </a:solidFill>
              <a:round/>
              <a:headEnd/>
              <a:tailEnd/>
            </a:ln>
          </p:spPr>
          <p:txBody>
            <a:bodyPr/>
            <a:lstStyle/>
            <a:p>
              <a:endParaRPr lang="en-US"/>
            </a:p>
          </p:txBody>
        </p:sp>
        <p:sp>
          <p:nvSpPr>
            <p:cNvPr id="131127" name="Freeform 22"/>
            <p:cNvSpPr>
              <a:spLocks/>
            </p:cNvSpPr>
            <p:nvPr/>
          </p:nvSpPr>
          <p:spPr bwMode="auto">
            <a:xfrm>
              <a:off x="3712" y="831"/>
              <a:ext cx="5" cy="26"/>
            </a:xfrm>
            <a:custGeom>
              <a:avLst/>
              <a:gdLst>
                <a:gd name="T0" fmla="*/ 0 w 3"/>
                <a:gd name="T1" fmla="*/ 0 h 23"/>
                <a:gd name="T2" fmla="*/ 0 w 3"/>
                <a:gd name="T3" fmla="*/ 0 h 23"/>
                <a:gd name="T4" fmla="*/ 0 w 3"/>
                <a:gd name="T5" fmla="*/ 77 h 23"/>
                <a:gd name="T6" fmla="*/ 478 w 3"/>
                <a:gd name="T7" fmla="*/ 77 h 23"/>
                <a:gd name="T8" fmla="*/ 478 w 3"/>
                <a:gd name="T9" fmla="*/ 0 h 23"/>
                <a:gd name="T10" fmla="*/ 0 w 3"/>
                <a:gd name="T11" fmla="*/ 0 h 23"/>
                <a:gd name="T12" fmla="*/ 0 w 3"/>
                <a:gd name="T13" fmla="*/ 0 h 23"/>
                <a:gd name="T14" fmla="*/ 0 w 3"/>
                <a:gd name="T15" fmla="*/ 0 h 23"/>
                <a:gd name="T16" fmla="*/ 0 w 3"/>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3"/>
                <a:gd name="T29" fmla="*/ 3 w 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3">
                  <a:moveTo>
                    <a:pt x="0" y="0"/>
                  </a:moveTo>
                  <a:lnTo>
                    <a:pt x="0" y="0"/>
                  </a:lnTo>
                  <a:lnTo>
                    <a:pt x="0" y="23"/>
                  </a:lnTo>
                  <a:lnTo>
                    <a:pt x="3" y="23"/>
                  </a:lnTo>
                  <a:lnTo>
                    <a:pt x="3" y="0"/>
                  </a:lnTo>
                  <a:lnTo>
                    <a:pt x="0" y="0"/>
                  </a:lnTo>
                  <a:close/>
                </a:path>
              </a:pathLst>
            </a:custGeom>
            <a:solidFill>
              <a:schemeClr val="accent1"/>
            </a:solidFill>
            <a:ln w="3175">
              <a:solidFill>
                <a:schemeClr val="tx1"/>
              </a:solidFill>
              <a:round/>
              <a:headEnd/>
              <a:tailEnd/>
            </a:ln>
          </p:spPr>
          <p:txBody>
            <a:bodyPr/>
            <a:lstStyle/>
            <a:p>
              <a:endParaRPr lang="en-US"/>
            </a:p>
          </p:txBody>
        </p:sp>
        <p:sp>
          <p:nvSpPr>
            <p:cNvPr id="131128" name="Freeform 23"/>
            <p:cNvSpPr>
              <a:spLocks/>
            </p:cNvSpPr>
            <p:nvPr/>
          </p:nvSpPr>
          <p:spPr bwMode="auto">
            <a:xfrm>
              <a:off x="3712" y="817"/>
              <a:ext cx="37" cy="17"/>
            </a:xfrm>
            <a:custGeom>
              <a:avLst/>
              <a:gdLst>
                <a:gd name="T0" fmla="*/ 885 w 26"/>
                <a:gd name="T1" fmla="*/ 46 h 13"/>
                <a:gd name="T2" fmla="*/ 788 w 26"/>
                <a:gd name="T3" fmla="*/ 0 h 13"/>
                <a:gd name="T4" fmla="*/ 0 w 26"/>
                <a:gd name="T5" fmla="*/ 145 h 13"/>
                <a:gd name="T6" fmla="*/ 110 w 26"/>
                <a:gd name="T7" fmla="*/ 190 h 13"/>
                <a:gd name="T8" fmla="*/ 788 w 26"/>
                <a:gd name="T9" fmla="*/ 46 h 13"/>
                <a:gd name="T10" fmla="*/ 885 w 26"/>
                <a:gd name="T11" fmla="*/ 46 h 13"/>
                <a:gd name="T12" fmla="*/ 788 w 26"/>
                <a:gd name="T13" fmla="*/ 46 h 13"/>
                <a:gd name="T14" fmla="*/ 885 w 26"/>
                <a:gd name="T15" fmla="*/ 46 h 13"/>
                <a:gd name="T16" fmla="*/ 885 w 26"/>
                <a:gd name="T17" fmla="*/ 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3"/>
                <a:gd name="T29" fmla="*/ 26 w 2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3">
                  <a:moveTo>
                    <a:pt x="26" y="3"/>
                  </a:moveTo>
                  <a:lnTo>
                    <a:pt x="23" y="0"/>
                  </a:lnTo>
                  <a:lnTo>
                    <a:pt x="0" y="10"/>
                  </a:lnTo>
                  <a:lnTo>
                    <a:pt x="3" y="13"/>
                  </a:lnTo>
                  <a:lnTo>
                    <a:pt x="23" y="3"/>
                  </a:lnTo>
                  <a:lnTo>
                    <a:pt x="26" y="3"/>
                  </a:lnTo>
                  <a:lnTo>
                    <a:pt x="23" y="3"/>
                  </a:lnTo>
                  <a:lnTo>
                    <a:pt x="26" y="3"/>
                  </a:lnTo>
                  <a:close/>
                </a:path>
              </a:pathLst>
            </a:custGeom>
            <a:solidFill>
              <a:schemeClr val="accent1"/>
            </a:solidFill>
            <a:ln w="3175">
              <a:solidFill>
                <a:schemeClr val="tx1"/>
              </a:solidFill>
              <a:round/>
              <a:headEnd/>
              <a:tailEnd/>
            </a:ln>
          </p:spPr>
          <p:txBody>
            <a:bodyPr/>
            <a:lstStyle/>
            <a:p>
              <a:endParaRPr lang="en-US"/>
            </a:p>
          </p:txBody>
        </p:sp>
        <p:sp>
          <p:nvSpPr>
            <p:cNvPr id="131129" name="Freeform 24"/>
            <p:cNvSpPr>
              <a:spLocks/>
            </p:cNvSpPr>
            <p:nvPr/>
          </p:nvSpPr>
          <p:spPr bwMode="auto">
            <a:xfrm>
              <a:off x="3742" y="781"/>
              <a:ext cx="40" cy="40"/>
            </a:xfrm>
            <a:custGeom>
              <a:avLst/>
              <a:gdLst>
                <a:gd name="T0" fmla="*/ 471 w 30"/>
                <a:gd name="T1" fmla="*/ 0 h 36"/>
                <a:gd name="T2" fmla="*/ 471 w 30"/>
                <a:gd name="T3" fmla="*/ 0 h 36"/>
                <a:gd name="T4" fmla="*/ 0 w 30"/>
                <a:gd name="T5" fmla="*/ 97 h 36"/>
                <a:gd name="T6" fmla="*/ 49 w 30"/>
                <a:gd name="T7" fmla="*/ 101 h 36"/>
                <a:gd name="T8" fmla="*/ 533 w 30"/>
                <a:gd name="T9" fmla="*/ 3 h 36"/>
                <a:gd name="T10" fmla="*/ 471 w 30"/>
                <a:gd name="T11" fmla="*/ 0 h 36"/>
                <a:gd name="T12" fmla="*/ 471 w 30"/>
                <a:gd name="T13" fmla="*/ 0 h 36"/>
                <a:gd name="T14" fmla="*/ 471 w 30"/>
                <a:gd name="T15" fmla="*/ 0 h 36"/>
                <a:gd name="T16" fmla="*/ 471 w 30"/>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6"/>
                <a:gd name="T29" fmla="*/ 30 w 30"/>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6">
                  <a:moveTo>
                    <a:pt x="26" y="0"/>
                  </a:moveTo>
                  <a:lnTo>
                    <a:pt x="26" y="0"/>
                  </a:lnTo>
                  <a:lnTo>
                    <a:pt x="0" y="33"/>
                  </a:lnTo>
                  <a:lnTo>
                    <a:pt x="3" y="36"/>
                  </a:lnTo>
                  <a:lnTo>
                    <a:pt x="30" y="3"/>
                  </a:lnTo>
                  <a:lnTo>
                    <a:pt x="26" y="0"/>
                  </a:lnTo>
                  <a:close/>
                </a:path>
              </a:pathLst>
            </a:custGeom>
            <a:solidFill>
              <a:schemeClr val="accent1"/>
            </a:solidFill>
            <a:ln w="3175">
              <a:solidFill>
                <a:schemeClr val="tx1"/>
              </a:solidFill>
              <a:round/>
              <a:headEnd/>
              <a:tailEnd/>
            </a:ln>
          </p:spPr>
          <p:txBody>
            <a:bodyPr/>
            <a:lstStyle/>
            <a:p>
              <a:endParaRPr lang="en-US"/>
            </a:p>
          </p:txBody>
        </p:sp>
        <p:sp>
          <p:nvSpPr>
            <p:cNvPr id="131130" name="Freeform 25"/>
            <p:cNvSpPr>
              <a:spLocks/>
            </p:cNvSpPr>
            <p:nvPr/>
          </p:nvSpPr>
          <p:spPr bwMode="auto">
            <a:xfrm>
              <a:off x="3778" y="754"/>
              <a:ext cx="45" cy="31"/>
            </a:xfrm>
            <a:custGeom>
              <a:avLst/>
              <a:gdLst>
                <a:gd name="T0" fmla="*/ 725 w 33"/>
                <a:gd name="T1" fmla="*/ 20 h 26"/>
                <a:gd name="T2" fmla="*/ 671 w 33"/>
                <a:gd name="T3" fmla="*/ 0 h 26"/>
                <a:gd name="T4" fmla="*/ 0 w 33"/>
                <a:gd name="T5" fmla="*/ 130 h 26"/>
                <a:gd name="T6" fmla="*/ 89 w 33"/>
                <a:gd name="T7" fmla="*/ 149 h 26"/>
                <a:gd name="T8" fmla="*/ 725 w 33"/>
                <a:gd name="T9" fmla="*/ 20 h 26"/>
                <a:gd name="T10" fmla="*/ 725 w 33"/>
                <a:gd name="T11" fmla="*/ 20 h 26"/>
                <a:gd name="T12" fmla="*/ 725 w 33"/>
                <a:gd name="T13" fmla="*/ 20 h 26"/>
                <a:gd name="T14" fmla="*/ 725 w 33"/>
                <a:gd name="T15" fmla="*/ 20 h 26"/>
                <a:gd name="T16" fmla="*/ 725 w 33"/>
                <a:gd name="T17" fmla="*/ 2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6"/>
                <a:gd name="T29" fmla="*/ 33 w 3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6">
                  <a:moveTo>
                    <a:pt x="33" y="3"/>
                  </a:moveTo>
                  <a:lnTo>
                    <a:pt x="30" y="0"/>
                  </a:lnTo>
                  <a:lnTo>
                    <a:pt x="0" y="23"/>
                  </a:lnTo>
                  <a:lnTo>
                    <a:pt x="4" y="26"/>
                  </a:lnTo>
                  <a:lnTo>
                    <a:pt x="33" y="3"/>
                  </a:lnTo>
                  <a:close/>
                </a:path>
              </a:pathLst>
            </a:custGeom>
            <a:solidFill>
              <a:schemeClr val="accent1"/>
            </a:solidFill>
            <a:ln w="3175">
              <a:solidFill>
                <a:schemeClr val="tx1"/>
              </a:solidFill>
              <a:round/>
              <a:headEnd/>
              <a:tailEnd/>
            </a:ln>
          </p:spPr>
          <p:txBody>
            <a:bodyPr/>
            <a:lstStyle/>
            <a:p>
              <a:endParaRPr lang="en-US"/>
            </a:p>
          </p:txBody>
        </p:sp>
        <p:sp>
          <p:nvSpPr>
            <p:cNvPr id="131131" name="Freeform 26"/>
            <p:cNvSpPr>
              <a:spLocks/>
            </p:cNvSpPr>
            <p:nvPr/>
          </p:nvSpPr>
          <p:spPr bwMode="auto">
            <a:xfrm>
              <a:off x="3778" y="2853"/>
              <a:ext cx="74" cy="38"/>
            </a:xfrm>
            <a:custGeom>
              <a:avLst/>
              <a:gdLst>
                <a:gd name="T0" fmla="*/ 0 w 56"/>
                <a:gd name="T1" fmla="*/ 3 h 33"/>
                <a:gd name="T2" fmla="*/ 0 w 56"/>
                <a:gd name="T3" fmla="*/ 3 h 33"/>
                <a:gd name="T4" fmla="*/ 913 w 56"/>
                <a:gd name="T5" fmla="*/ 138 h 33"/>
                <a:gd name="T6" fmla="*/ 913 w 56"/>
                <a:gd name="T7" fmla="*/ 123 h 33"/>
                <a:gd name="T8" fmla="*/ 65 w 56"/>
                <a:gd name="T9" fmla="*/ 0 h 33"/>
                <a:gd name="T10" fmla="*/ 0 w 56"/>
                <a:gd name="T11" fmla="*/ 3 h 33"/>
                <a:gd name="T12" fmla="*/ 0 w 56"/>
                <a:gd name="T13" fmla="*/ 3 h 33"/>
                <a:gd name="T14" fmla="*/ 0 w 56"/>
                <a:gd name="T15" fmla="*/ 3 h 33"/>
                <a:gd name="T16" fmla="*/ 0 w 56"/>
                <a:gd name="T17" fmla="*/ 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3"/>
                <a:gd name="T29" fmla="*/ 56 w 56"/>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3">
                  <a:moveTo>
                    <a:pt x="0" y="3"/>
                  </a:moveTo>
                  <a:lnTo>
                    <a:pt x="0" y="3"/>
                  </a:lnTo>
                  <a:lnTo>
                    <a:pt x="56" y="33"/>
                  </a:lnTo>
                  <a:lnTo>
                    <a:pt x="56" y="30"/>
                  </a:lnTo>
                  <a:lnTo>
                    <a:pt x="4" y="0"/>
                  </a:lnTo>
                  <a:lnTo>
                    <a:pt x="0" y="3"/>
                  </a:lnTo>
                  <a:close/>
                </a:path>
              </a:pathLst>
            </a:custGeom>
            <a:solidFill>
              <a:srgbClr val="FFFF66"/>
            </a:solidFill>
            <a:ln w="3175">
              <a:solidFill>
                <a:schemeClr val="tx1"/>
              </a:solidFill>
              <a:round/>
              <a:headEnd/>
              <a:tailEnd/>
            </a:ln>
          </p:spPr>
          <p:txBody>
            <a:bodyPr/>
            <a:lstStyle/>
            <a:p>
              <a:endParaRPr lang="en-US"/>
            </a:p>
          </p:txBody>
        </p:sp>
        <p:sp>
          <p:nvSpPr>
            <p:cNvPr id="131132" name="Freeform 27"/>
            <p:cNvSpPr>
              <a:spLocks/>
            </p:cNvSpPr>
            <p:nvPr/>
          </p:nvSpPr>
          <p:spPr bwMode="auto">
            <a:xfrm>
              <a:off x="3778" y="2769"/>
              <a:ext cx="45" cy="88"/>
            </a:xfrm>
            <a:custGeom>
              <a:avLst/>
              <a:gdLst>
                <a:gd name="T0" fmla="*/ 725 w 33"/>
                <a:gd name="T1" fmla="*/ 0 h 76"/>
                <a:gd name="T2" fmla="*/ 671 w 33"/>
                <a:gd name="T3" fmla="*/ 0 h 76"/>
                <a:gd name="T4" fmla="*/ 0 w 33"/>
                <a:gd name="T5" fmla="*/ 331 h 76"/>
                <a:gd name="T6" fmla="*/ 89 w 33"/>
                <a:gd name="T7" fmla="*/ 331 h 76"/>
                <a:gd name="T8" fmla="*/ 725 w 33"/>
                <a:gd name="T9" fmla="*/ 19 h 76"/>
                <a:gd name="T10" fmla="*/ 725 w 33"/>
                <a:gd name="T11" fmla="*/ 0 h 76"/>
                <a:gd name="T12" fmla="*/ 725 w 33"/>
                <a:gd name="T13" fmla="*/ 19 h 76"/>
                <a:gd name="T14" fmla="*/ 725 w 33"/>
                <a:gd name="T15" fmla="*/ 0 h 76"/>
                <a:gd name="T16" fmla="*/ 725 w 33"/>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76"/>
                <a:gd name="T29" fmla="*/ 33 w 3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76">
                  <a:moveTo>
                    <a:pt x="33" y="0"/>
                  </a:moveTo>
                  <a:lnTo>
                    <a:pt x="30" y="0"/>
                  </a:lnTo>
                  <a:lnTo>
                    <a:pt x="0" y="76"/>
                  </a:lnTo>
                  <a:lnTo>
                    <a:pt x="4" y="76"/>
                  </a:lnTo>
                  <a:lnTo>
                    <a:pt x="33" y="4"/>
                  </a:lnTo>
                  <a:lnTo>
                    <a:pt x="33" y="0"/>
                  </a:lnTo>
                  <a:lnTo>
                    <a:pt x="33" y="4"/>
                  </a:lnTo>
                  <a:lnTo>
                    <a:pt x="33" y="0"/>
                  </a:lnTo>
                  <a:close/>
                </a:path>
              </a:pathLst>
            </a:custGeom>
            <a:solidFill>
              <a:srgbClr val="FFFF66"/>
            </a:solidFill>
            <a:ln w="3175">
              <a:solidFill>
                <a:schemeClr val="tx1"/>
              </a:solidFill>
              <a:round/>
              <a:headEnd/>
              <a:tailEnd/>
            </a:ln>
          </p:spPr>
          <p:txBody>
            <a:bodyPr/>
            <a:lstStyle/>
            <a:p>
              <a:endParaRPr lang="en-US"/>
            </a:p>
          </p:txBody>
        </p:sp>
        <p:sp>
          <p:nvSpPr>
            <p:cNvPr id="131133" name="Freeform 28"/>
            <p:cNvSpPr>
              <a:spLocks/>
            </p:cNvSpPr>
            <p:nvPr/>
          </p:nvSpPr>
          <p:spPr bwMode="auto">
            <a:xfrm>
              <a:off x="3814" y="2736"/>
              <a:ext cx="9" cy="33"/>
            </a:xfrm>
            <a:custGeom>
              <a:avLst/>
              <a:gdLst>
                <a:gd name="T0" fmla="*/ 0 w 6"/>
                <a:gd name="T1" fmla="*/ 0 h 29"/>
                <a:gd name="T2" fmla="*/ 0 w 6"/>
                <a:gd name="T3" fmla="*/ 3 h 29"/>
                <a:gd name="T4" fmla="*/ 0 w 6"/>
                <a:gd name="T5" fmla="*/ 47 h 29"/>
                <a:gd name="T6" fmla="*/ 210 w 6"/>
                <a:gd name="T7" fmla="*/ 107 h 29"/>
                <a:gd name="T8" fmla="*/ 365 w 6"/>
                <a:gd name="T9" fmla="*/ 107 h 29"/>
                <a:gd name="T10" fmla="*/ 365 w 6"/>
                <a:gd name="T11" fmla="*/ 47 h 29"/>
                <a:gd name="T12" fmla="*/ 210 w 6"/>
                <a:gd name="T13" fmla="*/ 3 h 29"/>
                <a:gd name="T14" fmla="*/ 210 w 6"/>
                <a:gd name="T15" fmla="*/ 3 h 29"/>
                <a:gd name="T16" fmla="*/ 0 w 6"/>
                <a:gd name="T17" fmla="*/ 0 h 29"/>
                <a:gd name="T18" fmla="*/ 0 w 6"/>
                <a:gd name="T19" fmla="*/ 0 h 29"/>
                <a:gd name="T20" fmla="*/ 0 w 6"/>
                <a:gd name="T21" fmla="*/ 3 h 29"/>
                <a:gd name="T22" fmla="*/ 0 w 6"/>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9"/>
                <a:gd name="T38" fmla="*/ 6 w 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9">
                  <a:moveTo>
                    <a:pt x="0" y="0"/>
                  </a:moveTo>
                  <a:lnTo>
                    <a:pt x="0" y="3"/>
                  </a:lnTo>
                  <a:lnTo>
                    <a:pt x="0" y="13"/>
                  </a:lnTo>
                  <a:lnTo>
                    <a:pt x="3" y="29"/>
                  </a:lnTo>
                  <a:lnTo>
                    <a:pt x="6" y="29"/>
                  </a:lnTo>
                  <a:lnTo>
                    <a:pt x="6" y="13"/>
                  </a:lnTo>
                  <a:lnTo>
                    <a:pt x="3" y="3"/>
                  </a:lnTo>
                  <a:lnTo>
                    <a:pt x="0" y="0"/>
                  </a:lnTo>
                  <a:lnTo>
                    <a:pt x="0" y="3"/>
                  </a:lnTo>
                  <a:lnTo>
                    <a:pt x="0" y="0"/>
                  </a:lnTo>
                  <a:close/>
                </a:path>
              </a:pathLst>
            </a:custGeom>
            <a:solidFill>
              <a:srgbClr val="FFFF66"/>
            </a:solidFill>
            <a:ln w="3175">
              <a:solidFill>
                <a:schemeClr val="tx1"/>
              </a:solidFill>
              <a:round/>
              <a:headEnd/>
              <a:tailEnd/>
            </a:ln>
          </p:spPr>
          <p:txBody>
            <a:bodyPr/>
            <a:lstStyle/>
            <a:p>
              <a:endParaRPr lang="en-US"/>
            </a:p>
          </p:txBody>
        </p:sp>
        <p:sp>
          <p:nvSpPr>
            <p:cNvPr id="131134" name="Freeform 29"/>
            <p:cNvSpPr>
              <a:spLocks/>
            </p:cNvSpPr>
            <p:nvPr/>
          </p:nvSpPr>
          <p:spPr bwMode="auto">
            <a:xfrm>
              <a:off x="3814" y="2625"/>
              <a:ext cx="85" cy="115"/>
            </a:xfrm>
            <a:custGeom>
              <a:avLst/>
              <a:gdLst>
                <a:gd name="T0" fmla="*/ 1450 w 62"/>
                <a:gd name="T1" fmla="*/ 0 h 99"/>
                <a:gd name="T2" fmla="*/ 1382 w 62"/>
                <a:gd name="T3" fmla="*/ 0 h 99"/>
                <a:gd name="T4" fmla="*/ 0 w 62"/>
                <a:gd name="T5" fmla="*/ 429 h 99"/>
                <a:gd name="T6" fmla="*/ 67 w 62"/>
                <a:gd name="T7" fmla="*/ 444 h 99"/>
                <a:gd name="T8" fmla="*/ 1450 w 62"/>
                <a:gd name="T9" fmla="*/ 0 h 99"/>
                <a:gd name="T10" fmla="*/ 1450 w 62"/>
                <a:gd name="T11" fmla="*/ 0 h 99"/>
                <a:gd name="T12" fmla="*/ 1450 w 62"/>
                <a:gd name="T13" fmla="*/ 0 h 99"/>
                <a:gd name="T14" fmla="*/ 1450 w 62"/>
                <a:gd name="T15" fmla="*/ 0 h 99"/>
                <a:gd name="T16" fmla="*/ 1450 w 62"/>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99"/>
                <a:gd name="T29" fmla="*/ 62 w 62"/>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99">
                  <a:moveTo>
                    <a:pt x="62" y="0"/>
                  </a:moveTo>
                  <a:lnTo>
                    <a:pt x="59" y="0"/>
                  </a:lnTo>
                  <a:lnTo>
                    <a:pt x="0" y="96"/>
                  </a:lnTo>
                  <a:lnTo>
                    <a:pt x="3" y="99"/>
                  </a:lnTo>
                  <a:lnTo>
                    <a:pt x="62" y="0"/>
                  </a:lnTo>
                  <a:close/>
                </a:path>
              </a:pathLst>
            </a:custGeom>
            <a:solidFill>
              <a:srgbClr val="FFFF66"/>
            </a:solidFill>
            <a:ln w="3175">
              <a:solidFill>
                <a:schemeClr val="tx1"/>
              </a:solidFill>
              <a:round/>
              <a:headEnd/>
              <a:tailEnd/>
            </a:ln>
          </p:spPr>
          <p:txBody>
            <a:bodyPr/>
            <a:lstStyle/>
            <a:p>
              <a:endParaRPr lang="en-US"/>
            </a:p>
          </p:txBody>
        </p:sp>
        <p:sp>
          <p:nvSpPr>
            <p:cNvPr id="131135" name="Freeform 30"/>
            <p:cNvSpPr>
              <a:spLocks/>
            </p:cNvSpPr>
            <p:nvPr/>
          </p:nvSpPr>
          <p:spPr bwMode="auto">
            <a:xfrm>
              <a:off x="3849" y="2549"/>
              <a:ext cx="50" cy="76"/>
            </a:xfrm>
            <a:custGeom>
              <a:avLst/>
              <a:gdLst>
                <a:gd name="T0" fmla="*/ 0 w 36"/>
                <a:gd name="T1" fmla="*/ 3 h 66"/>
                <a:gd name="T2" fmla="*/ 0 w 36"/>
                <a:gd name="T3" fmla="*/ 0 h 66"/>
                <a:gd name="T4" fmla="*/ 536 w 36"/>
                <a:gd name="T5" fmla="*/ 143 h 66"/>
                <a:gd name="T6" fmla="*/ 889 w 36"/>
                <a:gd name="T7" fmla="*/ 271 h 66"/>
                <a:gd name="T8" fmla="*/ 957 w 36"/>
                <a:gd name="T9" fmla="*/ 271 h 66"/>
                <a:gd name="T10" fmla="*/ 611 w 36"/>
                <a:gd name="T11" fmla="*/ 138 h 66"/>
                <a:gd name="T12" fmla="*/ 78 w 36"/>
                <a:gd name="T13" fmla="*/ 0 h 66"/>
                <a:gd name="T14" fmla="*/ 78 w 36"/>
                <a:gd name="T15" fmla="*/ 0 h 66"/>
                <a:gd name="T16" fmla="*/ 0 w 36"/>
                <a:gd name="T17" fmla="*/ 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66"/>
                <a:gd name="T29" fmla="*/ 36 w 3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66">
                  <a:moveTo>
                    <a:pt x="0" y="3"/>
                  </a:moveTo>
                  <a:lnTo>
                    <a:pt x="0" y="0"/>
                  </a:lnTo>
                  <a:lnTo>
                    <a:pt x="20" y="36"/>
                  </a:lnTo>
                  <a:lnTo>
                    <a:pt x="33" y="66"/>
                  </a:lnTo>
                  <a:lnTo>
                    <a:pt x="36" y="66"/>
                  </a:lnTo>
                  <a:lnTo>
                    <a:pt x="23" y="33"/>
                  </a:lnTo>
                  <a:lnTo>
                    <a:pt x="3" y="0"/>
                  </a:lnTo>
                  <a:lnTo>
                    <a:pt x="0" y="3"/>
                  </a:lnTo>
                  <a:close/>
                </a:path>
              </a:pathLst>
            </a:custGeom>
            <a:solidFill>
              <a:srgbClr val="FFFF66"/>
            </a:solidFill>
            <a:ln w="3175">
              <a:solidFill>
                <a:schemeClr val="tx1"/>
              </a:solidFill>
              <a:round/>
              <a:headEnd/>
              <a:tailEnd/>
            </a:ln>
          </p:spPr>
          <p:txBody>
            <a:bodyPr/>
            <a:lstStyle/>
            <a:p>
              <a:endParaRPr lang="en-US"/>
            </a:p>
          </p:txBody>
        </p:sp>
        <p:sp>
          <p:nvSpPr>
            <p:cNvPr id="131136" name="Freeform 31"/>
            <p:cNvSpPr>
              <a:spLocks/>
            </p:cNvSpPr>
            <p:nvPr/>
          </p:nvSpPr>
          <p:spPr bwMode="auto">
            <a:xfrm>
              <a:off x="3823" y="2526"/>
              <a:ext cx="29" cy="30"/>
            </a:xfrm>
            <a:custGeom>
              <a:avLst/>
              <a:gdLst>
                <a:gd name="T0" fmla="*/ 0 w 23"/>
                <a:gd name="T1" fmla="*/ 0 h 23"/>
                <a:gd name="T2" fmla="*/ 0 w 23"/>
                <a:gd name="T3" fmla="*/ 46 h 23"/>
                <a:gd name="T4" fmla="*/ 200 w 23"/>
                <a:gd name="T5" fmla="*/ 326 h 23"/>
                <a:gd name="T6" fmla="*/ 236 w 23"/>
                <a:gd name="T7" fmla="*/ 283 h 23"/>
                <a:gd name="T8" fmla="*/ 40 w 23"/>
                <a:gd name="T9" fmla="*/ 0 h 23"/>
                <a:gd name="T10" fmla="*/ 0 w 23"/>
                <a:gd name="T11" fmla="*/ 0 h 23"/>
                <a:gd name="T12" fmla="*/ 0 w 23"/>
                <a:gd name="T13" fmla="*/ 0 h 23"/>
                <a:gd name="T14" fmla="*/ 0 w 23"/>
                <a:gd name="T15" fmla="*/ 46 h 23"/>
                <a:gd name="T16" fmla="*/ 0 w 23"/>
                <a:gd name="T17" fmla="*/ 46 h 23"/>
                <a:gd name="T18" fmla="*/ 0 w 2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3"/>
                <a:gd name="T32" fmla="*/ 23 w 23"/>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3">
                  <a:moveTo>
                    <a:pt x="0" y="0"/>
                  </a:moveTo>
                  <a:lnTo>
                    <a:pt x="0" y="3"/>
                  </a:lnTo>
                  <a:lnTo>
                    <a:pt x="20" y="23"/>
                  </a:lnTo>
                  <a:lnTo>
                    <a:pt x="23" y="20"/>
                  </a:lnTo>
                  <a:lnTo>
                    <a:pt x="4" y="0"/>
                  </a:lnTo>
                  <a:lnTo>
                    <a:pt x="0" y="0"/>
                  </a:lnTo>
                  <a:lnTo>
                    <a:pt x="0" y="3"/>
                  </a:lnTo>
                  <a:lnTo>
                    <a:pt x="0" y="0"/>
                  </a:lnTo>
                  <a:close/>
                </a:path>
              </a:pathLst>
            </a:custGeom>
            <a:solidFill>
              <a:srgbClr val="FFFF66"/>
            </a:solidFill>
            <a:ln w="3175">
              <a:solidFill>
                <a:schemeClr val="tx1"/>
              </a:solidFill>
              <a:round/>
              <a:headEnd/>
              <a:tailEnd/>
            </a:ln>
          </p:spPr>
          <p:txBody>
            <a:bodyPr/>
            <a:lstStyle/>
            <a:p>
              <a:endParaRPr lang="en-US"/>
            </a:p>
          </p:txBody>
        </p:sp>
        <p:sp>
          <p:nvSpPr>
            <p:cNvPr id="131137" name="Freeform 32"/>
            <p:cNvSpPr>
              <a:spLocks/>
            </p:cNvSpPr>
            <p:nvPr/>
          </p:nvSpPr>
          <p:spPr bwMode="auto">
            <a:xfrm>
              <a:off x="3792" y="2487"/>
              <a:ext cx="39" cy="44"/>
            </a:xfrm>
            <a:custGeom>
              <a:avLst/>
              <a:gdLst>
                <a:gd name="T0" fmla="*/ 0 w 30"/>
                <a:gd name="T1" fmla="*/ 0 h 39"/>
                <a:gd name="T2" fmla="*/ 0 w 30"/>
                <a:gd name="T3" fmla="*/ 3 h 39"/>
                <a:gd name="T4" fmla="*/ 140 w 30"/>
                <a:gd name="T5" fmla="*/ 33 h 39"/>
                <a:gd name="T6" fmla="*/ 321 w 30"/>
                <a:gd name="T7" fmla="*/ 53 h 39"/>
                <a:gd name="T8" fmla="*/ 321 w 30"/>
                <a:gd name="T9" fmla="*/ 62 h 39"/>
                <a:gd name="T10" fmla="*/ 373 w 30"/>
                <a:gd name="T11" fmla="*/ 77 h 39"/>
                <a:gd name="T12" fmla="*/ 373 w 30"/>
                <a:gd name="T13" fmla="*/ 98 h 39"/>
                <a:gd name="T14" fmla="*/ 321 w 30"/>
                <a:gd name="T15" fmla="*/ 123 h 39"/>
                <a:gd name="T16" fmla="*/ 373 w 30"/>
                <a:gd name="T17" fmla="*/ 130 h 39"/>
                <a:gd name="T18" fmla="*/ 417 w 30"/>
                <a:gd name="T19" fmla="*/ 98 h 39"/>
                <a:gd name="T20" fmla="*/ 417 w 30"/>
                <a:gd name="T21" fmla="*/ 77 h 39"/>
                <a:gd name="T22" fmla="*/ 373 w 30"/>
                <a:gd name="T23" fmla="*/ 53 h 39"/>
                <a:gd name="T24" fmla="*/ 321 w 30"/>
                <a:gd name="T25" fmla="*/ 43 h 39"/>
                <a:gd name="T26" fmla="*/ 182 w 30"/>
                <a:gd name="T27" fmla="*/ 20 h 39"/>
                <a:gd name="T28" fmla="*/ 60 w 30"/>
                <a:gd name="T29" fmla="*/ 0 h 39"/>
                <a:gd name="T30" fmla="*/ 60 w 30"/>
                <a:gd name="T31" fmla="*/ 3 h 39"/>
                <a:gd name="T32" fmla="*/ 0 w 30"/>
                <a:gd name="T33" fmla="*/ 0 h 39"/>
                <a:gd name="T34" fmla="*/ 0 w 30"/>
                <a:gd name="T35" fmla="*/ 3 h 39"/>
                <a:gd name="T36" fmla="*/ 0 w 30"/>
                <a:gd name="T37" fmla="*/ 3 h 39"/>
                <a:gd name="T38" fmla="*/ 0 w 30"/>
                <a:gd name="T39" fmla="*/ 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39"/>
                <a:gd name="T62" fmla="*/ 30 w 30"/>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39">
                  <a:moveTo>
                    <a:pt x="0" y="0"/>
                  </a:moveTo>
                  <a:lnTo>
                    <a:pt x="0" y="3"/>
                  </a:lnTo>
                  <a:lnTo>
                    <a:pt x="10" y="10"/>
                  </a:lnTo>
                  <a:lnTo>
                    <a:pt x="23" y="16"/>
                  </a:lnTo>
                  <a:lnTo>
                    <a:pt x="23" y="19"/>
                  </a:lnTo>
                  <a:lnTo>
                    <a:pt x="27" y="23"/>
                  </a:lnTo>
                  <a:lnTo>
                    <a:pt x="27" y="29"/>
                  </a:lnTo>
                  <a:lnTo>
                    <a:pt x="23" y="36"/>
                  </a:lnTo>
                  <a:lnTo>
                    <a:pt x="27" y="39"/>
                  </a:lnTo>
                  <a:lnTo>
                    <a:pt x="30" y="29"/>
                  </a:lnTo>
                  <a:lnTo>
                    <a:pt x="30" y="23"/>
                  </a:lnTo>
                  <a:lnTo>
                    <a:pt x="27" y="16"/>
                  </a:lnTo>
                  <a:lnTo>
                    <a:pt x="23" y="13"/>
                  </a:lnTo>
                  <a:lnTo>
                    <a:pt x="13" y="6"/>
                  </a:lnTo>
                  <a:lnTo>
                    <a:pt x="4" y="0"/>
                  </a:lnTo>
                  <a:lnTo>
                    <a:pt x="4" y="3"/>
                  </a:lnTo>
                  <a:lnTo>
                    <a:pt x="0" y="0"/>
                  </a:lnTo>
                  <a:lnTo>
                    <a:pt x="0" y="3"/>
                  </a:lnTo>
                  <a:lnTo>
                    <a:pt x="0" y="0"/>
                  </a:lnTo>
                  <a:close/>
                </a:path>
              </a:pathLst>
            </a:custGeom>
            <a:solidFill>
              <a:srgbClr val="FFFF66"/>
            </a:solidFill>
            <a:ln w="3175">
              <a:solidFill>
                <a:schemeClr val="tx1"/>
              </a:solidFill>
              <a:round/>
              <a:headEnd/>
              <a:tailEnd/>
            </a:ln>
          </p:spPr>
          <p:txBody>
            <a:bodyPr/>
            <a:lstStyle/>
            <a:p>
              <a:endParaRPr lang="en-US"/>
            </a:p>
          </p:txBody>
        </p:sp>
        <p:sp>
          <p:nvSpPr>
            <p:cNvPr id="131138" name="Freeform 33"/>
            <p:cNvSpPr>
              <a:spLocks/>
            </p:cNvSpPr>
            <p:nvPr/>
          </p:nvSpPr>
          <p:spPr bwMode="auto">
            <a:xfrm>
              <a:off x="3792" y="2440"/>
              <a:ext cx="35" cy="49"/>
            </a:xfrm>
            <a:custGeom>
              <a:avLst/>
              <a:gdLst>
                <a:gd name="T0" fmla="*/ 314 w 27"/>
                <a:gd name="T1" fmla="*/ 0 h 43"/>
                <a:gd name="T2" fmla="*/ 314 w 27"/>
                <a:gd name="T3" fmla="*/ 0 h 43"/>
                <a:gd name="T4" fmla="*/ 140 w 27"/>
                <a:gd name="T5" fmla="*/ 74 h 43"/>
                <a:gd name="T6" fmla="*/ 0 w 27"/>
                <a:gd name="T7" fmla="*/ 147 h 43"/>
                <a:gd name="T8" fmla="*/ 49 w 27"/>
                <a:gd name="T9" fmla="*/ 160 h 43"/>
                <a:gd name="T10" fmla="*/ 235 w 27"/>
                <a:gd name="T11" fmla="*/ 84 h 43"/>
                <a:gd name="T12" fmla="*/ 355 w 27"/>
                <a:gd name="T13" fmla="*/ 0 h 43"/>
                <a:gd name="T14" fmla="*/ 355 w 27"/>
                <a:gd name="T15" fmla="*/ 0 h 43"/>
                <a:gd name="T16" fmla="*/ 314 w 2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3"/>
                <a:gd name="T29" fmla="*/ 27 w 2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3">
                  <a:moveTo>
                    <a:pt x="23" y="0"/>
                  </a:moveTo>
                  <a:lnTo>
                    <a:pt x="23" y="0"/>
                  </a:lnTo>
                  <a:lnTo>
                    <a:pt x="10" y="20"/>
                  </a:lnTo>
                  <a:lnTo>
                    <a:pt x="0" y="40"/>
                  </a:lnTo>
                  <a:lnTo>
                    <a:pt x="4" y="43"/>
                  </a:lnTo>
                  <a:lnTo>
                    <a:pt x="17" y="23"/>
                  </a:lnTo>
                  <a:lnTo>
                    <a:pt x="27" y="0"/>
                  </a:lnTo>
                  <a:lnTo>
                    <a:pt x="23" y="0"/>
                  </a:lnTo>
                  <a:close/>
                </a:path>
              </a:pathLst>
            </a:custGeom>
            <a:solidFill>
              <a:srgbClr val="FFFF66"/>
            </a:solidFill>
            <a:ln w="3175">
              <a:solidFill>
                <a:schemeClr val="tx1"/>
              </a:solidFill>
              <a:round/>
              <a:headEnd/>
              <a:tailEnd/>
            </a:ln>
          </p:spPr>
          <p:txBody>
            <a:bodyPr/>
            <a:lstStyle/>
            <a:p>
              <a:endParaRPr lang="en-US"/>
            </a:p>
          </p:txBody>
        </p:sp>
        <p:sp>
          <p:nvSpPr>
            <p:cNvPr id="131139" name="Freeform 34"/>
            <p:cNvSpPr>
              <a:spLocks/>
            </p:cNvSpPr>
            <p:nvPr/>
          </p:nvSpPr>
          <p:spPr bwMode="auto">
            <a:xfrm>
              <a:off x="3774" y="2296"/>
              <a:ext cx="53" cy="144"/>
            </a:xfrm>
            <a:custGeom>
              <a:avLst/>
              <a:gdLst>
                <a:gd name="T0" fmla="*/ 0 w 40"/>
                <a:gd name="T1" fmla="*/ 3 h 125"/>
                <a:gd name="T2" fmla="*/ 0 w 40"/>
                <a:gd name="T3" fmla="*/ 3 h 125"/>
                <a:gd name="T4" fmla="*/ 114 w 40"/>
                <a:gd name="T5" fmla="*/ 37 h 125"/>
                <a:gd name="T6" fmla="*/ 216 w 40"/>
                <a:gd name="T7" fmla="*/ 78 h 125"/>
                <a:gd name="T8" fmla="*/ 350 w 40"/>
                <a:gd name="T9" fmla="*/ 143 h 125"/>
                <a:gd name="T10" fmla="*/ 432 w 40"/>
                <a:gd name="T11" fmla="*/ 230 h 125"/>
                <a:gd name="T12" fmla="*/ 551 w 40"/>
                <a:gd name="T13" fmla="*/ 312 h 125"/>
                <a:gd name="T14" fmla="*/ 615 w 40"/>
                <a:gd name="T15" fmla="*/ 379 h 125"/>
                <a:gd name="T16" fmla="*/ 615 w 40"/>
                <a:gd name="T17" fmla="*/ 463 h 125"/>
                <a:gd name="T18" fmla="*/ 615 w 40"/>
                <a:gd name="T19" fmla="*/ 513 h 125"/>
                <a:gd name="T20" fmla="*/ 665 w 40"/>
                <a:gd name="T21" fmla="*/ 513 h 125"/>
                <a:gd name="T22" fmla="*/ 665 w 40"/>
                <a:gd name="T23" fmla="*/ 463 h 125"/>
                <a:gd name="T24" fmla="*/ 665 w 40"/>
                <a:gd name="T25" fmla="*/ 379 h 125"/>
                <a:gd name="T26" fmla="*/ 615 w 40"/>
                <a:gd name="T27" fmla="*/ 298 h 125"/>
                <a:gd name="T28" fmla="*/ 502 w 40"/>
                <a:gd name="T29" fmla="*/ 212 h 125"/>
                <a:gd name="T30" fmla="*/ 379 w 40"/>
                <a:gd name="T31" fmla="*/ 143 h 125"/>
                <a:gd name="T32" fmla="*/ 286 w 40"/>
                <a:gd name="T33" fmla="*/ 78 h 125"/>
                <a:gd name="T34" fmla="*/ 163 w 40"/>
                <a:gd name="T35" fmla="*/ 24 h 125"/>
                <a:gd name="T36" fmla="*/ 0 w 40"/>
                <a:gd name="T37" fmla="*/ 0 h 125"/>
                <a:gd name="T38" fmla="*/ 0 w 40"/>
                <a:gd name="T39" fmla="*/ 0 h 125"/>
                <a:gd name="T40" fmla="*/ 0 w 40"/>
                <a:gd name="T41" fmla="*/ 0 h 125"/>
                <a:gd name="T42" fmla="*/ 0 w 40"/>
                <a:gd name="T43" fmla="*/ 0 h 125"/>
                <a:gd name="T44" fmla="*/ 0 w 40"/>
                <a:gd name="T45" fmla="*/ 0 h 125"/>
                <a:gd name="T46" fmla="*/ 0 w 40"/>
                <a:gd name="T47" fmla="*/ 3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125"/>
                <a:gd name="T74" fmla="*/ 40 w 40"/>
                <a:gd name="T75" fmla="*/ 125 h 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125">
                  <a:moveTo>
                    <a:pt x="0" y="3"/>
                  </a:moveTo>
                  <a:lnTo>
                    <a:pt x="0" y="3"/>
                  </a:lnTo>
                  <a:lnTo>
                    <a:pt x="7" y="9"/>
                  </a:lnTo>
                  <a:lnTo>
                    <a:pt x="13" y="19"/>
                  </a:lnTo>
                  <a:lnTo>
                    <a:pt x="20" y="36"/>
                  </a:lnTo>
                  <a:lnTo>
                    <a:pt x="26" y="56"/>
                  </a:lnTo>
                  <a:lnTo>
                    <a:pt x="33" y="76"/>
                  </a:lnTo>
                  <a:lnTo>
                    <a:pt x="36" y="92"/>
                  </a:lnTo>
                  <a:lnTo>
                    <a:pt x="36" y="112"/>
                  </a:lnTo>
                  <a:lnTo>
                    <a:pt x="36" y="125"/>
                  </a:lnTo>
                  <a:lnTo>
                    <a:pt x="40" y="125"/>
                  </a:lnTo>
                  <a:lnTo>
                    <a:pt x="40" y="112"/>
                  </a:lnTo>
                  <a:lnTo>
                    <a:pt x="40" y="92"/>
                  </a:lnTo>
                  <a:lnTo>
                    <a:pt x="36" y="72"/>
                  </a:lnTo>
                  <a:lnTo>
                    <a:pt x="30" y="52"/>
                  </a:lnTo>
                  <a:lnTo>
                    <a:pt x="23" y="36"/>
                  </a:lnTo>
                  <a:lnTo>
                    <a:pt x="17" y="19"/>
                  </a:lnTo>
                  <a:lnTo>
                    <a:pt x="10" y="6"/>
                  </a:lnTo>
                  <a:lnTo>
                    <a:pt x="0" y="0"/>
                  </a:lnTo>
                  <a:lnTo>
                    <a:pt x="0" y="3"/>
                  </a:lnTo>
                  <a:close/>
                </a:path>
              </a:pathLst>
            </a:custGeom>
            <a:solidFill>
              <a:srgbClr val="FFFF66"/>
            </a:solidFill>
            <a:ln w="3175">
              <a:solidFill>
                <a:schemeClr val="tx1"/>
              </a:solidFill>
              <a:round/>
              <a:headEnd/>
              <a:tailEnd/>
            </a:ln>
          </p:spPr>
          <p:txBody>
            <a:bodyPr/>
            <a:lstStyle/>
            <a:p>
              <a:endParaRPr lang="en-US"/>
            </a:p>
          </p:txBody>
        </p:sp>
        <p:sp>
          <p:nvSpPr>
            <p:cNvPr id="131140" name="Freeform 35"/>
            <p:cNvSpPr>
              <a:spLocks/>
            </p:cNvSpPr>
            <p:nvPr/>
          </p:nvSpPr>
          <p:spPr bwMode="auto">
            <a:xfrm>
              <a:off x="3651" y="2296"/>
              <a:ext cx="123" cy="34"/>
            </a:xfrm>
            <a:custGeom>
              <a:avLst/>
              <a:gdLst>
                <a:gd name="T0" fmla="*/ 0 w 92"/>
                <a:gd name="T1" fmla="*/ 142 h 29"/>
                <a:gd name="T2" fmla="*/ 0 w 92"/>
                <a:gd name="T3" fmla="*/ 142 h 29"/>
                <a:gd name="T4" fmla="*/ 1675 w 92"/>
                <a:gd name="T5" fmla="*/ 18 h 29"/>
                <a:gd name="T6" fmla="*/ 1675 w 92"/>
                <a:gd name="T7" fmla="*/ 0 h 29"/>
                <a:gd name="T8" fmla="*/ 0 w 92"/>
                <a:gd name="T9" fmla="*/ 124 h 29"/>
                <a:gd name="T10" fmla="*/ 0 w 92"/>
                <a:gd name="T11" fmla="*/ 142 h 29"/>
                <a:gd name="T12" fmla="*/ 0 w 92"/>
                <a:gd name="T13" fmla="*/ 142 h 29"/>
                <a:gd name="T14" fmla="*/ 0 w 92"/>
                <a:gd name="T15" fmla="*/ 142 h 29"/>
                <a:gd name="T16" fmla="*/ 0 w 92"/>
                <a:gd name="T17" fmla="*/ 14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9"/>
                <a:gd name="T29" fmla="*/ 92 w 9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9">
                  <a:moveTo>
                    <a:pt x="0" y="29"/>
                  </a:moveTo>
                  <a:lnTo>
                    <a:pt x="0" y="29"/>
                  </a:lnTo>
                  <a:lnTo>
                    <a:pt x="92" y="3"/>
                  </a:lnTo>
                  <a:lnTo>
                    <a:pt x="92" y="0"/>
                  </a:lnTo>
                  <a:lnTo>
                    <a:pt x="0" y="26"/>
                  </a:lnTo>
                  <a:lnTo>
                    <a:pt x="0" y="29"/>
                  </a:lnTo>
                  <a:close/>
                </a:path>
              </a:pathLst>
            </a:custGeom>
            <a:solidFill>
              <a:srgbClr val="FFFF66"/>
            </a:solidFill>
            <a:ln w="3175">
              <a:solidFill>
                <a:schemeClr val="tx1"/>
              </a:solidFill>
              <a:round/>
              <a:headEnd/>
              <a:tailEnd/>
            </a:ln>
          </p:spPr>
          <p:txBody>
            <a:bodyPr/>
            <a:lstStyle/>
            <a:p>
              <a:endParaRPr lang="en-US"/>
            </a:p>
          </p:txBody>
        </p:sp>
        <p:sp>
          <p:nvSpPr>
            <p:cNvPr id="131141" name="Freeform 36"/>
            <p:cNvSpPr>
              <a:spLocks/>
            </p:cNvSpPr>
            <p:nvPr/>
          </p:nvSpPr>
          <p:spPr bwMode="auto">
            <a:xfrm>
              <a:off x="3640" y="2306"/>
              <a:ext cx="16" cy="24"/>
            </a:xfrm>
            <a:custGeom>
              <a:avLst/>
              <a:gdLst>
                <a:gd name="T0" fmla="*/ 354 w 10"/>
                <a:gd name="T1" fmla="*/ 0 h 20"/>
                <a:gd name="T2" fmla="*/ 0 w 10"/>
                <a:gd name="T3" fmla="*/ 0 h 20"/>
                <a:gd name="T4" fmla="*/ 773 w 10"/>
                <a:gd name="T5" fmla="*/ 124 h 20"/>
                <a:gd name="T6" fmla="*/ 1122 w 10"/>
                <a:gd name="T7" fmla="*/ 103 h 20"/>
                <a:gd name="T8" fmla="*/ 354 w 10"/>
                <a:gd name="T9" fmla="*/ 0 h 20"/>
                <a:gd name="T10" fmla="*/ 354 w 10"/>
                <a:gd name="T11" fmla="*/ 0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3" y="0"/>
                  </a:moveTo>
                  <a:lnTo>
                    <a:pt x="0" y="0"/>
                  </a:lnTo>
                  <a:lnTo>
                    <a:pt x="7" y="20"/>
                  </a:lnTo>
                  <a:lnTo>
                    <a:pt x="10" y="17"/>
                  </a:lnTo>
                  <a:lnTo>
                    <a:pt x="3" y="0"/>
                  </a:lnTo>
                  <a:close/>
                </a:path>
              </a:pathLst>
            </a:custGeom>
            <a:solidFill>
              <a:srgbClr val="FFFF66"/>
            </a:solidFill>
            <a:ln w="3175">
              <a:solidFill>
                <a:schemeClr val="tx1"/>
              </a:solidFill>
              <a:round/>
              <a:headEnd/>
              <a:tailEnd/>
            </a:ln>
          </p:spPr>
          <p:txBody>
            <a:bodyPr/>
            <a:lstStyle/>
            <a:p>
              <a:endParaRPr lang="en-US"/>
            </a:p>
          </p:txBody>
        </p:sp>
        <p:sp>
          <p:nvSpPr>
            <p:cNvPr id="131142" name="Freeform 37"/>
            <p:cNvSpPr>
              <a:spLocks/>
            </p:cNvSpPr>
            <p:nvPr/>
          </p:nvSpPr>
          <p:spPr bwMode="auto">
            <a:xfrm>
              <a:off x="3575" y="2304"/>
              <a:ext cx="72" cy="10"/>
            </a:xfrm>
            <a:custGeom>
              <a:avLst/>
              <a:gdLst>
                <a:gd name="T0" fmla="*/ 0 w 53"/>
                <a:gd name="T1" fmla="*/ 7 h 10"/>
                <a:gd name="T2" fmla="*/ 88 w 53"/>
                <a:gd name="T3" fmla="*/ 10 h 10"/>
                <a:gd name="T4" fmla="*/ 645 w 53"/>
                <a:gd name="T5" fmla="*/ 7 h 10"/>
                <a:gd name="T6" fmla="*/ 1070 w 53"/>
                <a:gd name="T7" fmla="*/ 3 h 10"/>
                <a:gd name="T8" fmla="*/ 1138 w 53"/>
                <a:gd name="T9" fmla="*/ 3 h 10"/>
                <a:gd name="T10" fmla="*/ 645 w 53"/>
                <a:gd name="T11" fmla="*/ 0 h 10"/>
                <a:gd name="T12" fmla="*/ 88 w 53"/>
                <a:gd name="T13" fmla="*/ 7 h 10"/>
                <a:gd name="T14" fmla="*/ 88 w 53"/>
                <a:gd name="T15" fmla="*/ 10 h 10"/>
                <a:gd name="T16" fmla="*/ 0 w 53"/>
                <a:gd name="T17" fmla="*/ 7 h 10"/>
                <a:gd name="T18" fmla="*/ 0 w 53"/>
                <a:gd name="T19" fmla="*/ 10 h 10"/>
                <a:gd name="T20" fmla="*/ 88 w 53"/>
                <a:gd name="T21" fmla="*/ 10 h 10"/>
                <a:gd name="T22" fmla="*/ 0 w 53"/>
                <a:gd name="T23" fmla="*/ 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0"/>
                <a:gd name="T38" fmla="*/ 53 w 5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0">
                  <a:moveTo>
                    <a:pt x="0" y="7"/>
                  </a:moveTo>
                  <a:lnTo>
                    <a:pt x="4" y="10"/>
                  </a:lnTo>
                  <a:lnTo>
                    <a:pt x="30" y="7"/>
                  </a:lnTo>
                  <a:lnTo>
                    <a:pt x="50" y="3"/>
                  </a:lnTo>
                  <a:lnTo>
                    <a:pt x="53" y="3"/>
                  </a:lnTo>
                  <a:lnTo>
                    <a:pt x="30" y="0"/>
                  </a:lnTo>
                  <a:lnTo>
                    <a:pt x="4" y="7"/>
                  </a:lnTo>
                  <a:lnTo>
                    <a:pt x="4" y="10"/>
                  </a:lnTo>
                  <a:lnTo>
                    <a:pt x="0" y="7"/>
                  </a:lnTo>
                  <a:lnTo>
                    <a:pt x="0" y="10"/>
                  </a:lnTo>
                  <a:lnTo>
                    <a:pt x="4" y="10"/>
                  </a:lnTo>
                  <a:lnTo>
                    <a:pt x="0" y="7"/>
                  </a:lnTo>
                  <a:close/>
                </a:path>
              </a:pathLst>
            </a:custGeom>
            <a:solidFill>
              <a:srgbClr val="FFFF66"/>
            </a:solidFill>
            <a:ln w="3175">
              <a:solidFill>
                <a:schemeClr val="tx1"/>
              </a:solidFill>
              <a:round/>
              <a:headEnd/>
              <a:tailEnd/>
            </a:ln>
          </p:spPr>
          <p:txBody>
            <a:bodyPr/>
            <a:lstStyle/>
            <a:p>
              <a:endParaRPr lang="en-US"/>
            </a:p>
          </p:txBody>
        </p:sp>
        <p:sp>
          <p:nvSpPr>
            <p:cNvPr id="131143" name="Freeform 38"/>
            <p:cNvSpPr>
              <a:spLocks/>
            </p:cNvSpPr>
            <p:nvPr/>
          </p:nvSpPr>
          <p:spPr bwMode="auto">
            <a:xfrm>
              <a:off x="3575" y="2288"/>
              <a:ext cx="35" cy="26"/>
            </a:xfrm>
            <a:custGeom>
              <a:avLst/>
              <a:gdLst>
                <a:gd name="T0" fmla="*/ 235 w 27"/>
                <a:gd name="T1" fmla="*/ 3 h 23"/>
                <a:gd name="T2" fmla="*/ 235 w 27"/>
                <a:gd name="T3" fmla="*/ 0 h 23"/>
                <a:gd name="T4" fmla="*/ 97 w 27"/>
                <a:gd name="T5" fmla="*/ 33 h 23"/>
                <a:gd name="T6" fmla="*/ 0 w 27"/>
                <a:gd name="T7" fmla="*/ 68 h 23"/>
                <a:gd name="T8" fmla="*/ 49 w 27"/>
                <a:gd name="T9" fmla="*/ 77 h 23"/>
                <a:gd name="T10" fmla="*/ 140 w 27"/>
                <a:gd name="T11" fmla="*/ 45 h 23"/>
                <a:gd name="T12" fmla="*/ 235 w 27"/>
                <a:gd name="T13" fmla="*/ 3 h 23"/>
                <a:gd name="T14" fmla="*/ 235 w 27"/>
                <a:gd name="T15" fmla="*/ 0 h 23"/>
                <a:gd name="T16" fmla="*/ 235 w 27"/>
                <a:gd name="T17" fmla="*/ 3 h 23"/>
                <a:gd name="T18" fmla="*/ 355 w 27"/>
                <a:gd name="T19" fmla="*/ 3 h 23"/>
                <a:gd name="T20" fmla="*/ 235 w 27"/>
                <a:gd name="T21" fmla="*/ 0 h 23"/>
                <a:gd name="T22" fmla="*/ 235 w 27"/>
                <a:gd name="T23" fmla="*/ 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3"/>
                <a:gd name="T38" fmla="*/ 27 w 27"/>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3">
                  <a:moveTo>
                    <a:pt x="17" y="3"/>
                  </a:moveTo>
                  <a:lnTo>
                    <a:pt x="17" y="0"/>
                  </a:lnTo>
                  <a:lnTo>
                    <a:pt x="7" y="10"/>
                  </a:lnTo>
                  <a:lnTo>
                    <a:pt x="0" y="20"/>
                  </a:lnTo>
                  <a:lnTo>
                    <a:pt x="4" y="23"/>
                  </a:lnTo>
                  <a:lnTo>
                    <a:pt x="10" y="13"/>
                  </a:lnTo>
                  <a:lnTo>
                    <a:pt x="17" y="3"/>
                  </a:lnTo>
                  <a:lnTo>
                    <a:pt x="17" y="0"/>
                  </a:lnTo>
                  <a:lnTo>
                    <a:pt x="17" y="3"/>
                  </a:lnTo>
                  <a:lnTo>
                    <a:pt x="27" y="3"/>
                  </a:lnTo>
                  <a:lnTo>
                    <a:pt x="17" y="0"/>
                  </a:lnTo>
                  <a:lnTo>
                    <a:pt x="17" y="3"/>
                  </a:lnTo>
                  <a:close/>
                </a:path>
              </a:pathLst>
            </a:custGeom>
            <a:solidFill>
              <a:srgbClr val="FFFF66"/>
            </a:solidFill>
            <a:ln w="3175">
              <a:solidFill>
                <a:schemeClr val="tx1"/>
              </a:solidFill>
              <a:round/>
              <a:headEnd/>
              <a:tailEnd/>
            </a:ln>
          </p:spPr>
          <p:txBody>
            <a:bodyPr/>
            <a:lstStyle/>
            <a:p>
              <a:endParaRPr lang="en-US"/>
            </a:p>
          </p:txBody>
        </p:sp>
        <p:sp>
          <p:nvSpPr>
            <p:cNvPr id="131144" name="Freeform 39"/>
            <p:cNvSpPr>
              <a:spLocks/>
            </p:cNvSpPr>
            <p:nvPr/>
          </p:nvSpPr>
          <p:spPr bwMode="auto">
            <a:xfrm>
              <a:off x="3557" y="2262"/>
              <a:ext cx="41" cy="30"/>
            </a:xfrm>
            <a:custGeom>
              <a:avLst/>
              <a:gdLst>
                <a:gd name="T0" fmla="*/ 92 w 30"/>
                <a:gd name="T1" fmla="*/ 0 h 26"/>
                <a:gd name="T2" fmla="*/ 0 w 30"/>
                <a:gd name="T3" fmla="*/ 3 h 26"/>
                <a:gd name="T4" fmla="*/ 301 w 30"/>
                <a:gd name="T5" fmla="*/ 67 h 26"/>
                <a:gd name="T6" fmla="*/ 687 w 30"/>
                <a:gd name="T7" fmla="*/ 107 h 26"/>
                <a:gd name="T8" fmla="*/ 687 w 30"/>
                <a:gd name="T9" fmla="*/ 97 h 26"/>
                <a:gd name="T10" fmla="*/ 373 w 30"/>
                <a:gd name="T11" fmla="*/ 55 h 26"/>
                <a:gd name="T12" fmla="*/ 92 w 30"/>
                <a:gd name="T13" fmla="*/ 3 h 26"/>
                <a:gd name="T14" fmla="*/ 92 w 30"/>
                <a:gd name="T15" fmla="*/ 24 h 26"/>
                <a:gd name="T16" fmla="*/ 92 w 30"/>
                <a:gd name="T17" fmla="*/ 0 h 26"/>
                <a:gd name="T18" fmla="*/ 0 w 30"/>
                <a:gd name="T19" fmla="*/ 0 h 26"/>
                <a:gd name="T20" fmla="*/ 0 w 30"/>
                <a:gd name="T21" fmla="*/ 3 h 26"/>
                <a:gd name="T22" fmla="*/ 92 w 3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6"/>
                <a:gd name="T38" fmla="*/ 30 w 30"/>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6">
                  <a:moveTo>
                    <a:pt x="4" y="0"/>
                  </a:moveTo>
                  <a:lnTo>
                    <a:pt x="0" y="3"/>
                  </a:lnTo>
                  <a:lnTo>
                    <a:pt x="13" y="16"/>
                  </a:lnTo>
                  <a:lnTo>
                    <a:pt x="30" y="26"/>
                  </a:lnTo>
                  <a:lnTo>
                    <a:pt x="30" y="23"/>
                  </a:lnTo>
                  <a:lnTo>
                    <a:pt x="17" y="13"/>
                  </a:lnTo>
                  <a:lnTo>
                    <a:pt x="4" y="3"/>
                  </a:lnTo>
                  <a:lnTo>
                    <a:pt x="4" y="6"/>
                  </a:lnTo>
                  <a:lnTo>
                    <a:pt x="4" y="0"/>
                  </a:lnTo>
                  <a:lnTo>
                    <a:pt x="0" y="0"/>
                  </a:lnTo>
                  <a:lnTo>
                    <a:pt x="0" y="3"/>
                  </a:lnTo>
                  <a:lnTo>
                    <a:pt x="4" y="0"/>
                  </a:lnTo>
                  <a:close/>
                </a:path>
              </a:pathLst>
            </a:custGeom>
            <a:solidFill>
              <a:srgbClr val="FFFF66"/>
            </a:solidFill>
            <a:ln w="3175">
              <a:solidFill>
                <a:schemeClr val="tx1"/>
              </a:solidFill>
              <a:round/>
              <a:headEnd/>
              <a:tailEnd/>
            </a:ln>
          </p:spPr>
          <p:txBody>
            <a:bodyPr/>
            <a:lstStyle/>
            <a:p>
              <a:endParaRPr lang="en-US"/>
            </a:p>
          </p:txBody>
        </p:sp>
        <p:sp>
          <p:nvSpPr>
            <p:cNvPr id="131145" name="Freeform 40"/>
            <p:cNvSpPr>
              <a:spLocks/>
            </p:cNvSpPr>
            <p:nvPr/>
          </p:nvSpPr>
          <p:spPr bwMode="auto">
            <a:xfrm>
              <a:off x="3563" y="2247"/>
              <a:ext cx="67" cy="22"/>
            </a:xfrm>
            <a:custGeom>
              <a:avLst/>
              <a:gdLst>
                <a:gd name="T0" fmla="*/ 1053 w 49"/>
                <a:gd name="T1" fmla="*/ 0 h 19"/>
                <a:gd name="T2" fmla="*/ 1053 w 49"/>
                <a:gd name="T3" fmla="*/ 0 h 19"/>
                <a:gd name="T4" fmla="*/ 875 w 49"/>
                <a:gd name="T5" fmla="*/ 25 h 19"/>
                <a:gd name="T6" fmla="*/ 600 w 49"/>
                <a:gd name="T7" fmla="*/ 45 h 19"/>
                <a:gd name="T8" fmla="*/ 301 w 49"/>
                <a:gd name="T9" fmla="*/ 57 h 19"/>
                <a:gd name="T10" fmla="*/ 0 w 49"/>
                <a:gd name="T11" fmla="*/ 57 h 19"/>
                <a:gd name="T12" fmla="*/ 0 w 49"/>
                <a:gd name="T13" fmla="*/ 80 h 19"/>
                <a:gd name="T14" fmla="*/ 301 w 49"/>
                <a:gd name="T15" fmla="*/ 69 h 19"/>
                <a:gd name="T16" fmla="*/ 675 w 49"/>
                <a:gd name="T17" fmla="*/ 57 h 19"/>
                <a:gd name="T18" fmla="*/ 953 w 49"/>
                <a:gd name="T19" fmla="*/ 45 h 19"/>
                <a:gd name="T20" fmla="*/ 1121 w 49"/>
                <a:gd name="T21" fmla="*/ 0 h 19"/>
                <a:gd name="T22" fmla="*/ 1121 w 49"/>
                <a:gd name="T23" fmla="*/ 0 h 19"/>
                <a:gd name="T24" fmla="*/ 1121 w 49"/>
                <a:gd name="T25" fmla="*/ 0 h 19"/>
                <a:gd name="T26" fmla="*/ 1121 w 49"/>
                <a:gd name="T27" fmla="*/ 0 h 19"/>
                <a:gd name="T28" fmla="*/ 1121 w 49"/>
                <a:gd name="T29" fmla="*/ 0 h 19"/>
                <a:gd name="T30" fmla="*/ 1053 w 49"/>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9"/>
                <a:gd name="T50" fmla="*/ 49 w 4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9">
                  <a:moveTo>
                    <a:pt x="46" y="0"/>
                  </a:moveTo>
                  <a:lnTo>
                    <a:pt x="46" y="0"/>
                  </a:lnTo>
                  <a:lnTo>
                    <a:pt x="39" y="6"/>
                  </a:lnTo>
                  <a:lnTo>
                    <a:pt x="26" y="10"/>
                  </a:lnTo>
                  <a:lnTo>
                    <a:pt x="13" y="13"/>
                  </a:lnTo>
                  <a:lnTo>
                    <a:pt x="0" y="13"/>
                  </a:lnTo>
                  <a:lnTo>
                    <a:pt x="0" y="19"/>
                  </a:lnTo>
                  <a:lnTo>
                    <a:pt x="13" y="16"/>
                  </a:lnTo>
                  <a:lnTo>
                    <a:pt x="29" y="13"/>
                  </a:lnTo>
                  <a:lnTo>
                    <a:pt x="42" y="10"/>
                  </a:lnTo>
                  <a:lnTo>
                    <a:pt x="49" y="0"/>
                  </a:lnTo>
                  <a:lnTo>
                    <a:pt x="46" y="0"/>
                  </a:lnTo>
                  <a:close/>
                </a:path>
              </a:pathLst>
            </a:custGeom>
            <a:solidFill>
              <a:srgbClr val="FFFF66"/>
            </a:solidFill>
            <a:ln w="3175">
              <a:solidFill>
                <a:schemeClr val="tx1"/>
              </a:solidFill>
              <a:round/>
              <a:headEnd/>
              <a:tailEnd/>
            </a:ln>
          </p:spPr>
          <p:txBody>
            <a:bodyPr/>
            <a:lstStyle/>
            <a:p>
              <a:endParaRPr lang="en-US"/>
            </a:p>
          </p:txBody>
        </p:sp>
        <p:sp>
          <p:nvSpPr>
            <p:cNvPr id="131146" name="Freeform 41"/>
            <p:cNvSpPr>
              <a:spLocks/>
            </p:cNvSpPr>
            <p:nvPr/>
          </p:nvSpPr>
          <p:spPr bwMode="auto">
            <a:xfrm>
              <a:off x="3603" y="2166"/>
              <a:ext cx="27" cy="81"/>
            </a:xfrm>
            <a:custGeom>
              <a:avLst/>
              <a:gdLst>
                <a:gd name="T0" fmla="*/ 0 w 20"/>
                <a:gd name="T1" fmla="*/ 0 h 70"/>
                <a:gd name="T2" fmla="*/ 0 w 20"/>
                <a:gd name="T3" fmla="*/ 0 h 70"/>
                <a:gd name="T4" fmla="*/ 74 w 20"/>
                <a:gd name="T5" fmla="*/ 76 h 70"/>
                <a:gd name="T6" fmla="*/ 74 w 20"/>
                <a:gd name="T7" fmla="*/ 161 h 70"/>
                <a:gd name="T8" fmla="*/ 135 w 20"/>
                <a:gd name="T9" fmla="*/ 242 h 70"/>
                <a:gd name="T10" fmla="*/ 344 w 20"/>
                <a:gd name="T11" fmla="*/ 304 h 70"/>
                <a:gd name="T12" fmla="*/ 400 w 20"/>
                <a:gd name="T13" fmla="*/ 304 h 70"/>
                <a:gd name="T14" fmla="*/ 209 w 20"/>
                <a:gd name="T15" fmla="*/ 228 h 70"/>
                <a:gd name="T16" fmla="*/ 135 w 20"/>
                <a:gd name="T17" fmla="*/ 161 h 70"/>
                <a:gd name="T18" fmla="*/ 135 w 20"/>
                <a:gd name="T19" fmla="*/ 76 h 70"/>
                <a:gd name="T20" fmla="*/ 74 w 20"/>
                <a:gd name="T21" fmla="*/ 0 h 70"/>
                <a:gd name="T22" fmla="*/ 74 w 20"/>
                <a:gd name="T23" fmla="*/ 0 h 70"/>
                <a:gd name="T24" fmla="*/ 0 w 20"/>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70"/>
                <a:gd name="T41" fmla="*/ 20 w 20"/>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70">
                  <a:moveTo>
                    <a:pt x="0" y="0"/>
                  </a:moveTo>
                  <a:lnTo>
                    <a:pt x="0" y="0"/>
                  </a:lnTo>
                  <a:lnTo>
                    <a:pt x="4" y="17"/>
                  </a:lnTo>
                  <a:lnTo>
                    <a:pt x="4" y="37"/>
                  </a:lnTo>
                  <a:lnTo>
                    <a:pt x="7" y="56"/>
                  </a:lnTo>
                  <a:lnTo>
                    <a:pt x="17" y="70"/>
                  </a:lnTo>
                  <a:lnTo>
                    <a:pt x="20" y="70"/>
                  </a:lnTo>
                  <a:lnTo>
                    <a:pt x="10" y="53"/>
                  </a:lnTo>
                  <a:lnTo>
                    <a:pt x="7" y="37"/>
                  </a:lnTo>
                  <a:lnTo>
                    <a:pt x="7" y="17"/>
                  </a:lnTo>
                  <a:lnTo>
                    <a:pt x="4" y="0"/>
                  </a:lnTo>
                  <a:lnTo>
                    <a:pt x="0" y="0"/>
                  </a:lnTo>
                  <a:close/>
                </a:path>
              </a:pathLst>
            </a:custGeom>
            <a:solidFill>
              <a:srgbClr val="FFFF66"/>
            </a:solidFill>
            <a:ln w="3175">
              <a:solidFill>
                <a:schemeClr val="tx1"/>
              </a:solidFill>
              <a:round/>
              <a:headEnd/>
              <a:tailEnd/>
            </a:ln>
          </p:spPr>
          <p:txBody>
            <a:bodyPr/>
            <a:lstStyle/>
            <a:p>
              <a:endParaRPr lang="en-US"/>
            </a:p>
          </p:txBody>
        </p:sp>
        <p:sp>
          <p:nvSpPr>
            <p:cNvPr id="131147" name="Freeform 42"/>
            <p:cNvSpPr>
              <a:spLocks/>
            </p:cNvSpPr>
            <p:nvPr/>
          </p:nvSpPr>
          <p:spPr bwMode="auto">
            <a:xfrm>
              <a:off x="3580" y="2095"/>
              <a:ext cx="28" cy="71"/>
            </a:xfrm>
            <a:custGeom>
              <a:avLst/>
              <a:gdLst>
                <a:gd name="T0" fmla="*/ 0 w 20"/>
                <a:gd name="T1" fmla="*/ 0 h 62"/>
                <a:gd name="T2" fmla="*/ 0 w 20"/>
                <a:gd name="T3" fmla="*/ 0 h 62"/>
                <a:gd name="T4" fmla="*/ 157 w 20"/>
                <a:gd name="T5" fmla="*/ 127 h 62"/>
                <a:gd name="T6" fmla="*/ 452 w 20"/>
                <a:gd name="T7" fmla="*/ 242 h 62"/>
                <a:gd name="T8" fmla="*/ 578 w 20"/>
                <a:gd name="T9" fmla="*/ 242 h 62"/>
                <a:gd name="T10" fmla="*/ 295 w 20"/>
                <a:gd name="T11" fmla="*/ 111 h 62"/>
                <a:gd name="T12" fmla="*/ 80 w 20"/>
                <a:gd name="T13" fmla="*/ 0 h 62"/>
                <a:gd name="T14" fmla="*/ 80 w 20"/>
                <a:gd name="T15" fmla="*/ 3 h 62"/>
                <a:gd name="T16" fmla="*/ 0 w 2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62"/>
                <a:gd name="T29" fmla="*/ 20 w 2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62">
                  <a:moveTo>
                    <a:pt x="0" y="0"/>
                  </a:moveTo>
                  <a:lnTo>
                    <a:pt x="0" y="0"/>
                  </a:lnTo>
                  <a:lnTo>
                    <a:pt x="6" y="33"/>
                  </a:lnTo>
                  <a:lnTo>
                    <a:pt x="16" y="62"/>
                  </a:lnTo>
                  <a:lnTo>
                    <a:pt x="20" y="62"/>
                  </a:lnTo>
                  <a:lnTo>
                    <a:pt x="10" y="29"/>
                  </a:lnTo>
                  <a:lnTo>
                    <a:pt x="3" y="0"/>
                  </a:lnTo>
                  <a:lnTo>
                    <a:pt x="3" y="3"/>
                  </a:lnTo>
                  <a:lnTo>
                    <a:pt x="0" y="0"/>
                  </a:lnTo>
                  <a:close/>
                </a:path>
              </a:pathLst>
            </a:custGeom>
            <a:solidFill>
              <a:srgbClr val="FFFF66"/>
            </a:solidFill>
            <a:ln w="3175">
              <a:solidFill>
                <a:schemeClr val="tx1"/>
              </a:solidFill>
              <a:round/>
              <a:headEnd/>
              <a:tailEnd/>
            </a:ln>
          </p:spPr>
          <p:txBody>
            <a:bodyPr/>
            <a:lstStyle/>
            <a:p>
              <a:endParaRPr lang="en-US"/>
            </a:p>
          </p:txBody>
        </p:sp>
        <p:sp>
          <p:nvSpPr>
            <p:cNvPr id="131148" name="Freeform 43"/>
            <p:cNvSpPr>
              <a:spLocks/>
            </p:cNvSpPr>
            <p:nvPr/>
          </p:nvSpPr>
          <p:spPr bwMode="auto">
            <a:xfrm>
              <a:off x="3580" y="2077"/>
              <a:ext cx="84" cy="23"/>
            </a:xfrm>
            <a:custGeom>
              <a:avLst/>
              <a:gdLst>
                <a:gd name="T0" fmla="*/ 1290 w 62"/>
                <a:gd name="T1" fmla="*/ 3 h 20"/>
                <a:gd name="T2" fmla="*/ 1225 w 62"/>
                <a:gd name="T3" fmla="*/ 3 h 20"/>
                <a:gd name="T4" fmla="*/ 1114 w 62"/>
                <a:gd name="T5" fmla="*/ 28 h 20"/>
                <a:gd name="T6" fmla="*/ 896 w 62"/>
                <a:gd name="T7" fmla="*/ 43 h 20"/>
                <a:gd name="T8" fmla="*/ 749 w 62"/>
                <a:gd name="T9" fmla="*/ 28 h 20"/>
                <a:gd name="T10" fmla="*/ 607 w 62"/>
                <a:gd name="T11" fmla="*/ 28 h 20"/>
                <a:gd name="T12" fmla="*/ 420 w 62"/>
                <a:gd name="T13" fmla="*/ 3 h 20"/>
                <a:gd name="T14" fmla="*/ 279 w 62"/>
                <a:gd name="T15" fmla="*/ 3 h 20"/>
                <a:gd name="T16" fmla="*/ 125 w 62"/>
                <a:gd name="T17" fmla="*/ 28 h 20"/>
                <a:gd name="T18" fmla="*/ 0 w 62"/>
                <a:gd name="T19" fmla="*/ 70 h 20"/>
                <a:gd name="T20" fmla="*/ 56 w 62"/>
                <a:gd name="T21" fmla="*/ 81 h 20"/>
                <a:gd name="T22" fmla="*/ 217 w 62"/>
                <a:gd name="T23" fmla="*/ 43 h 20"/>
                <a:gd name="T24" fmla="*/ 279 w 62"/>
                <a:gd name="T25" fmla="*/ 28 h 20"/>
                <a:gd name="T26" fmla="*/ 420 w 62"/>
                <a:gd name="T27" fmla="*/ 28 h 20"/>
                <a:gd name="T28" fmla="*/ 539 w 62"/>
                <a:gd name="T29" fmla="*/ 43 h 20"/>
                <a:gd name="T30" fmla="*/ 749 w 62"/>
                <a:gd name="T31" fmla="*/ 53 h 20"/>
                <a:gd name="T32" fmla="*/ 896 w 62"/>
                <a:gd name="T33" fmla="*/ 53 h 20"/>
                <a:gd name="T34" fmla="*/ 1114 w 62"/>
                <a:gd name="T35" fmla="*/ 43 h 20"/>
                <a:gd name="T36" fmla="*/ 1290 w 62"/>
                <a:gd name="T37" fmla="*/ 28 h 20"/>
                <a:gd name="T38" fmla="*/ 1225 w 62"/>
                <a:gd name="T39" fmla="*/ 3 h 20"/>
                <a:gd name="T40" fmla="*/ 1290 w 62"/>
                <a:gd name="T41" fmla="*/ 3 h 20"/>
                <a:gd name="T42" fmla="*/ 1290 w 62"/>
                <a:gd name="T43" fmla="*/ 0 h 20"/>
                <a:gd name="T44" fmla="*/ 1225 w 62"/>
                <a:gd name="T45" fmla="*/ 3 h 20"/>
                <a:gd name="T46" fmla="*/ 1290 w 62"/>
                <a:gd name="T47" fmla="*/ 3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0"/>
                <a:gd name="T74" fmla="*/ 62 w 62"/>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0">
                  <a:moveTo>
                    <a:pt x="62" y="3"/>
                  </a:moveTo>
                  <a:lnTo>
                    <a:pt x="59" y="3"/>
                  </a:lnTo>
                  <a:lnTo>
                    <a:pt x="53" y="7"/>
                  </a:lnTo>
                  <a:lnTo>
                    <a:pt x="43" y="10"/>
                  </a:lnTo>
                  <a:lnTo>
                    <a:pt x="36" y="7"/>
                  </a:lnTo>
                  <a:lnTo>
                    <a:pt x="29" y="7"/>
                  </a:lnTo>
                  <a:lnTo>
                    <a:pt x="20" y="3"/>
                  </a:lnTo>
                  <a:lnTo>
                    <a:pt x="13" y="3"/>
                  </a:lnTo>
                  <a:lnTo>
                    <a:pt x="6" y="7"/>
                  </a:lnTo>
                  <a:lnTo>
                    <a:pt x="0" y="17"/>
                  </a:lnTo>
                  <a:lnTo>
                    <a:pt x="3" y="20"/>
                  </a:lnTo>
                  <a:lnTo>
                    <a:pt x="10" y="10"/>
                  </a:lnTo>
                  <a:lnTo>
                    <a:pt x="13" y="7"/>
                  </a:lnTo>
                  <a:lnTo>
                    <a:pt x="20" y="7"/>
                  </a:lnTo>
                  <a:lnTo>
                    <a:pt x="26" y="10"/>
                  </a:lnTo>
                  <a:lnTo>
                    <a:pt x="36" y="13"/>
                  </a:lnTo>
                  <a:lnTo>
                    <a:pt x="43" y="13"/>
                  </a:lnTo>
                  <a:lnTo>
                    <a:pt x="53" y="10"/>
                  </a:lnTo>
                  <a:lnTo>
                    <a:pt x="62" y="7"/>
                  </a:lnTo>
                  <a:lnTo>
                    <a:pt x="59" y="3"/>
                  </a:lnTo>
                  <a:lnTo>
                    <a:pt x="62" y="3"/>
                  </a:lnTo>
                  <a:lnTo>
                    <a:pt x="62" y="0"/>
                  </a:lnTo>
                  <a:lnTo>
                    <a:pt x="59" y="3"/>
                  </a:lnTo>
                  <a:lnTo>
                    <a:pt x="62" y="3"/>
                  </a:lnTo>
                  <a:close/>
                </a:path>
              </a:pathLst>
            </a:custGeom>
            <a:solidFill>
              <a:srgbClr val="FFFF66"/>
            </a:solidFill>
            <a:ln w="3175">
              <a:solidFill>
                <a:schemeClr val="tx1"/>
              </a:solidFill>
              <a:round/>
              <a:headEnd/>
              <a:tailEnd/>
            </a:ln>
          </p:spPr>
          <p:txBody>
            <a:bodyPr/>
            <a:lstStyle/>
            <a:p>
              <a:endParaRPr lang="en-US"/>
            </a:p>
          </p:txBody>
        </p:sp>
        <p:sp>
          <p:nvSpPr>
            <p:cNvPr id="131149" name="Freeform 44"/>
            <p:cNvSpPr>
              <a:spLocks/>
            </p:cNvSpPr>
            <p:nvPr/>
          </p:nvSpPr>
          <p:spPr bwMode="auto">
            <a:xfrm>
              <a:off x="3660" y="2078"/>
              <a:ext cx="52" cy="7"/>
            </a:xfrm>
            <a:custGeom>
              <a:avLst/>
              <a:gdLst>
                <a:gd name="T0" fmla="*/ 550 w 40"/>
                <a:gd name="T1" fmla="*/ 0 h 4"/>
                <a:gd name="T2" fmla="*/ 497 w 40"/>
                <a:gd name="T3" fmla="*/ 0 h 4"/>
                <a:gd name="T4" fmla="*/ 237 w 40"/>
                <a:gd name="T5" fmla="*/ 0 h 4"/>
                <a:gd name="T6" fmla="*/ 46 w 40"/>
                <a:gd name="T7" fmla="*/ 0 h 4"/>
                <a:gd name="T8" fmla="*/ 0 w 40"/>
                <a:gd name="T9" fmla="*/ 0 h 4"/>
                <a:gd name="T10" fmla="*/ 237 w 40"/>
                <a:gd name="T11" fmla="*/ 1073 h 4"/>
                <a:gd name="T12" fmla="*/ 497 w 40"/>
                <a:gd name="T13" fmla="*/ 1073 h 4"/>
                <a:gd name="T14" fmla="*/ 497 w 40"/>
                <a:gd name="T15" fmla="*/ 0 h 4"/>
                <a:gd name="T16" fmla="*/ 550 w 40"/>
                <a:gd name="T17" fmla="*/ 0 h 4"/>
                <a:gd name="T18" fmla="*/ 497 w 40"/>
                <a:gd name="T19" fmla="*/ 0 h 4"/>
                <a:gd name="T20" fmla="*/ 497 w 40"/>
                <a:gd name="T21" fmla="*/ 0 h 4"/>
                <a:gd name="T22" fmla="*/ 550 w 40"/>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
                <a:gd name="T38" fmla="*/ 40 w 4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
                  <a:moveTo>
                    <a:pt x="40" y="0"/>
                  </a:moveTo>
                  <a:lnTo>
                    <a:pt x="36" y="0"/>
                  </a:lnTo>
                  <a:lnTo>
                    <a:pt x="17" y="0"/>
                  </a:lnTo>
                  <a:lnTo>
                    <a:pt x="3" y="0"/>
                  </a:lnTo>
                  <a:lnTo>
                    <a:pt x="0" y="0"/>
                  </a:lnTo>
                  <a:lnTo>
                    <a:pt x="17" y="4"/>
                  </a:lnTo>
                  <a:lnTo>
                    <a:pt x="36" y="4"/>
                  </a:lnTo>
                  <a:lnTo>
                    <a:pt x="36" y="0"/>
                  </a:lnTo>
                  <a:lnTo>
                    <a:pt x="40" y="0"/>
                  </a:lnTo>
                  <a:lnTo>
                    <a:pt x="36" y="0"/>
                  </a:lnTo>
                  <a:lnTo>
                    <a:pt x="40" y="0"/>
                  </a:lnTo>
                  <a:close/>
                </a:path>
              </a:pathLst>
            </a:custGeom>
            <a:solidFill>
              <a:srgbClr val="FFFF66"/>
            </a:solidFill>
            <a:ln w="3175">
              <a:solidFill>
                <a:schemeClr val="tx1"/>
              </a:solidFill>
              <a:round/>
              <a:headEnd/>
              <a:tailEnd/>
            </a:ln>
          </p:spPr>
          <p:txBody>
            <a:bodyPr/>
            <a:lstStyle/>
            <a:p>
              <a:endParaRPr lang="en-US"/>
            </a:p>
          </p:txBody>
        </p:sp>
        <p:sp>
          <p:nvSpPr>
            <p:cNvPr id="131150" name="Freeform 45"/>
            <p:cNvSpPr>
              <a:spLocks/>
            </p:cNvSpPr>
            <p:nvPr/>
          </p:nvSpPr>
          <p:spPr bwMode="auto">
            <a:xfrm>
              <a:off x="3707" y="2078"/>
              <a:ext cx="67" cy="17"/>
            </a:xfrm>
            <a:custGeom>
              <a:avLst/>
              <a:gdLst>
                <a:gd name="T0" fmla="*/ 939 w 50"/>
                <a:gd name="T1" fmla="*/ 50 h 14"/>
                <a:gd name="T2" fmla="*/ 939 w 50"/>
                <a:gd name="T3" fmla="*/ 50 h 14"/>
                <a:gd name="T4" fmla="*/ 614 w 50"/>
                <a:gd name="T5" fmla="*/ 72 h 14"/>
                <a:gd name="T6" fmla="*/ 370 w 50"/>
                <a:gd name="T7" fmla="*/ 72 h 14"/>
                <a:gd name="T8" fmla="*/ 181 w 50"/>
                <a:gd name="T9" fmla="*/ 50 h 14"/>
                <a:gd name="T10" fmla="*/ 68 w 50"/>
                <a:gd name="T11" fmla="*/ 0 h 14"/>
                <a:gd name="T12" fmla="*/ 0 w 50"/>
                <a:gd name="T13" fmla="*/ 0 h 14"/>
                <a:gd name="T14" fmla="*/ 122 w 50"/>
                <a:gd name="T15" fmla="*/ 72 h 14"/>
                <a:gd name="T16" fmla="*/ 370 w 50"/>
                <a:gd name="T17" fmla="*/ 95 h 14"/>
                <a:gd name="T18" fmla="*/ 614 w 50"/>
                <a:gd name="T19" fmla="*/ 95 h 14"/>
                <a:gd name="T20" fmla="*/ 939 w 50"/>
                <a:gd name="T21" fmla="*/ 72 h 14"/>
                <a:gd name="T22" fmla="*/ 939 w 50"/>
                <a:gd name="T23" fmla="*/ 72 h 14"/>
                <a:gd name="T24" fmla="*/ 939 w 50"/>
                <a:gd name="T25" fmla="*/ 72 h 14"/>
                <a:gd name="T26" fmla="*/ 939 w 50"/>
                <a:gd name="T27" fmla="*/ 72 h 14"/>
                <a:gd name="T28" fmla="*/ 939 w 50"/>
                <a:gd name="T29" fmla="*/ 72 h 14"/>
                <a:gd name="T30" fmla="*/ 939 w 50"/>
                <a:gd name="T31" fmla="*/ 5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4"/>
                <a:gd name="T50" fmla="*/ 50 w 50"/>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4">
                  <a:moveTo>
                    <a:pt x="50" y="7"/>
                  </a:moveTo>
                  <a:lnTo>
                    <a:pt x="50" y="7"/>
                  </a:lnTo>
                  <a:lnTo>
                    <a:pt x="33" y="10"/>
                  </a:lnTo>
                  <a:lnTo>
                    <a:pt x="20" y="10"/>
                  </a:lnTo>
                  <a:lnTo>
                    <a:pt x="10" y="7"/>
                  </a:lnTo>
                  <a:lnTo>
                    <a:pt x="4" y="0"/>
                  </a:lnTo>
                  <a:lnTo>
                    <a:pt x="0" y="0"/>
                  </a:lnTo>
                  <a:lnTo>
                    <a:pt x="7" y="10"/>
                  </a:lnTo>
                  <a:lnTo>
                    <a:pt x="20" y="14"/>
                  </a:lnTo>
                  <a:lnTo>
                    <a:pt x="33" y="14"/>
                  </a:lnTo>
                  <a:lnTo>
                    <a:pt x="50" y="10"/>
                  </a:lnTo>
                  <a:lnTo>
                    <a:pt x="50" y="7"/>
                  </a:lnTo>
                  <a:close/>
                </a:path>
              </a:pathLst>
            </a:custGeom>
            <a:solidFill>
              <a:srgbClr val="FFFF66"/>
            </a:solidFill>
            <a:ln w="3175">
              <a:solidFill>
                <a:schemeClr val="tx1"/>
              </a:solidFill>
              <a:round/>
              <a:headEnd/>
              <a:tailEnd/>
            </a:ln>
          </p:spPr>
          <p:txBody>
            <a:bodyPr/>
            <a:lstStyle/>
            <a:p>
              <a:endParaRPr lang="en-US"/>
            </a:p>
          </p:txBody>
        </p:sp>
        <p:sp>
          <p:nvSpPr>
            <p:cNvPr id="131151" name="Freeform 46"/>
            <p:cNvSpPr>
              <a:spLocks/>
            </p:cNvSpPr>
            <p:nvPr/>
          </p:nvSpPr>
          <p:spPr bwMode="auto">
            <a:xfrm>
              <a:off x="3774" y="2087"/>
              <a:ext cx="167" cy="53"/>
            </a:xfrm>
            <a:custGeom>
              <a:avLst/>
              <a:gdLst>
                <a:gd name="T0" fmla="*/ 2215 w 125"/>
                <a:gd name="T1" fmla="*/ 164 h 46"/>
                <a:gd name="T2" fmla="*/ 2215 w 125"/>
                <a:gd name="T3" fmla="*/ 164 h 46"/>
                <a:gd name="T4" fmla="*/ 2151 w 125"/>
                <a:gd name="T5" fmla="*/ 182 h 46"/>
                <a:gd name="T6" fmla="*/ 2103 w 125"/>
                <a:gd name="T7" fmla="*/ 182 h 46"/>
                <a:gd name="T8" fmla="*/ 1985 w 125"/>
                <a:gd name="T9" fmla="*/ 182 h 46"/>
                <a:gd name="T10" fmla="*/ 1848 w 125"/>
                <a:gd name="T11" fmla="*/ 164 h 46"/>
                <a:gd name="T12" fmla="*/ 1562 w 125"/>
                <a:gd name="T13" fmla="*/ 138 h 46"/>
                <a:gd name="T14" fmla="*/ 1244 w 125"/>
                <a:gd name="T15" fmla="*/ 94 h 46"/>
                <a:gd name="T16" fmla="*/ 910 w 125"/>
                <a:gd name="T17" fmla="*/ 54 h 46"/>
                <a:gd name="T18" fmla="*/ 541 w 125"/>
                <a:gd name="T19" fmla="*/ 3 h 46"/>
                <a:gd name="T20" fmla="*/ 234 w 125"/>
                <a:gd name="T21" fmla="*/ 0 h 46"/>
                <a:gd name="T22" fmla="*/ 0 w 125"/>
                <a:gd name="T23" fmla="*/ 0 h 46"/>
                <a:gd name="T24" fmla="*/ 0 w 125"/>
                <a:gd name="T25" fmla="*/ 3 h 46"/>
                <a:gd name="T26" fmla="*/ 234 w 125"/>
                <a:gd name="T27" fmla="*/ 3 h 46"/>
                <a:gd name="T28" fmla="*/ 541 w 125"/>
                <a:gd name="T29" fmla="*/ 28 h 46"/>
                <a:gd name="T30" fmla="*/ 818 w 125"/>
                <a:gd name="T31" fmla="*/ 67 h 46"/>
                <a:gd name="T32" fmla="*/ 1201 w 125"/>
                <a:gd name="T33" fmla="*/ 107 h 46"/>
                <a:gd name="T34" fmla="*/ 1507 w 125"/>
                <a:gd name="T35" fmla="*/ 143 h 46"/>
                <a:gd name="T36" fmla="*/ 1786 w 125"/>
                <a:gd name="T37" fmla="*/ 182 h 46"/>
                <a:gd name="T38" fmla="*/ 1985 w 125"/>
                <a:gd name="T39" fmla="*/ 189 h 46"/>
                <a:gd name="T40" fmla="*/ 2103 w 125"/>
                <a:gd name="T41" fmla="*/ 189 h 46"/>
                <a:gd name="T42" fmla="*/ 2151 w 125"/>
                <a:gd name="T43" fmla="*/ 189 h 46"/>
                <a:gd name="T44" fmla="*/ 2265 w 125"/>
                <a:gd name="T45" fmla="*/ 182 h 46"/>
                <a:gd name="T46" fmla="*/ 2265 w 125"/>
                <a:gd name="T47" fmla="*/ 182 h 46"/>
                <a:gd name="T48" fmla="*/ 2215 w 125"/>
                <a:gd name="T49" fmla="*/ 164 h 46"/>
                <a:gd name="T50" fmla="*/ 2215 w 125"/>
                <a:gd name="T51" fmla="*/ 164 h 46"/>
                <a:gd name="T52" fmla="*/ 2215 w 125"/>
                <a:gd name="T53" fmla="*/ 164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5"/>
                <a:gd name="T82" fmla="*/ 0 h 46"/>
                <a:gd name="T83" fmla="*/ 125 w 125"/>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5" h="46">
                  <a:moveTo>
                    <a:pt x="122" y="40"/>
                  </a:moveTo>
                  <a:lnTo>
                    <a:pt x="122" y="40"/>
                  </a:lnTo>
                  <a:lnTo>
                    <a:pt x="119" y="43"/>
                  </a:lnTo>
                  <a:lnTo>
                    <a:pt x="116" y="43"/>
                  </a:lnTo>
                  <a:lnTo>
                    <a:pt x="109" y="43"/>
                  </a:lnTo>
                  <a:lnTo>
                    <a:pt x="102" y="40"/>
                  </a:lnTo>
                  <a:lnTo>
                    <a:pt x="86" y="33"/>
                  </a:lnTo>
                  <a:lnTo>
                    <a:pt x="69" y="23"/>
                  </a:lnTo>
                  <a:lnTo>
                    <a:pt x="50" y="13"/>
                  </a:lnTo>
                  <a:lnTo>
                    <a:pt x="30" y="3"/>
                  </a:lnTo>
                  <a:lnTo>
                    <a:pt x="13" y="0"/>
                  </a:lnTo>
                  <a:lnTo>
                    <a:pt x="0" y="0"/>
                  </a:lnTo>
                  <a:lnTo>
                    <a:pt x="0" y="3"/>
                  </a:lnTo>
                  <a:lnTo>
                    <a:pt x="13" y="3"/>
                  </a:lnTo>
                  <a:lnTo>
                    <a:pt x="30" y="7"/>
                  </a:lnTo>
                  <a:lnTo>
                    <a:pt x="46" y="16"/>
                  </a:lnTo>
                  <a:lnTo>
                    <a:pt x="66" y="26"/>
                  </a:lnTo>
                  <a:lnTo>
                    <a:pt x="83" y="36"/>
                  </a:lnTo>
                  <a:lnTo>
                    <a:pt x="99" y="43"/>
                  </a:lnTo>
                  <a:lnTo>
                    <a:pt x="109" y="46"/>
                  </a:lnTo>
                  <a:lnTo>
                    <a:pt x="116" y="46"/>
                  </a:lnTo>
                  <a:lnTo>
                    <a:pt x="119" y="46"/>
                  </a:lnTo>
                  <a:lnTo>
                    <a:pt x="125" y="43"/>
                  </a:lnTo>
                  <a:lnTo>
                    <a:pt x="122" y="40"/>
                  </a:lnTo>
                  <a:close/>
                </a:path>
              </a:pathLst>
            </a:custGeom>
            <a:solidFill>
              <a:srgbClr val="FFFF66"/>
            </a:solidFill>
            <a:ln w="3175">
              <a:solidFill>
                <a:schemeClr val="tx1"/>
              </a:solidFill>
              <a:round/>
              <a:headEnd/>
              <a:tailEnd/>
            </a:ln>
          </p:spPr>
          <p:txBody>
            <a:bodyPr/>
            <a:lstStyle/>
            <a:p>
              <a:endParaRPr lang="en-US"/>
            </a:p>
          </p:txBody>
        </p:sp>
        <p:sp>
          <p:nvSpPr>
            <p:cNvPr id="131152" name="Freeform 47"/>
            <p:cNvSpPr>
              <a:spLocks/>
            </p:cNvSpPr>
            <p:nvPr/>
          </p:nvSpPr>
          <p:spPr bwMode="auto">
            <a:xfrm>
              <a:off x="3937" y="2077"/>
              <a:ext cx="57" cy="60"/>
            </a:xfrm>
            <a:custGeom>
              <a:avLst/>
              <a:gdLst>
                <a:gd name="T0" fmla="*/ 665 w 43"/>
                <a:gd name="T1" fmla="*/ 3 h 53"/>
                <a:gd name="T2" fmla="*/ 729 w 43"/>
                <a:gd name="T3" fmla="*/ 0 h 53"/>
                <a:gd name="T4" fmla="*/ 551 w 43"/>
                <a:gd name="T5" fmla="*/ 46 h 53"/>
                <a:gd name="T6" fmla="*/ 464 w 43"/>
                <a:gd name="T7" fmla="*/ 88 h 53"/>
                <a:gd name="T8" fmla="*/ 286 w 43"/>
                <a:gd name="T9" fmla="*/ 139 h 53"/>
                <a:gd name="T10" fmla="*/ 0 w 43"/>
                <a:gd name="T11" fmla="*/ 177 h 53"/>
                <a:gd name="T12" fmla="*/ 49 w 43"/>
                <a:gd name="T13" fmla="*/ 183 h 53"/>
                <a:gd name="T14" fmla="*/ 286 w 43"/>
                <a:gd name="T15" fmla="*/ 146 h 53"/>
                <a:gd name="T16" fmla="*/ 502 w 43"/>
                <a:gd name="T17" fmla="*/ 101 h 53"/>
                <a:gd name="T18" fmla="*/ 615 w 43"/>
                <a:gd name="T19" fmla="*/ 59 h 53"/>
                <a:gd name="T20" fmla="*/ 729 w 43"/>
                <a:gd name="T21" fmla="*/ 3 h 53"/>
                <a:gd name="T22" fmla="*/ 729 w 43"/>
                <a:gd name="T23" fmla="*/ 3 h 53"/>
                <a:gd name="T24" fmla="*/ 729 w 43"/>
                <a:gd name="T25" fmla="*/ 3 h 53"/>
                <a:gd name="T26" fmla="*/ 729 w 43"/>
                <a:gd name="T27" fmla="*/ 3 h 53"/>
                <a:gd name="T28" fmla="*/ 729 w 43"/>
                <a:gd name="T29" fmla="*/ 3 h 53"/>
                <a:gd name="T30" fmla="*/ 665 w 43"/>
                <a:gd name="T31" fmla="*/ 3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3"/>
                <a:gd name="T50" fmla="*/ 43 w 43"/>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3">
                  <a:moveTo>
                    <a:pt x="40" y="3"/>
                  </a:moveTo>
                  <a:lnTo>
                    <a:pt x="43" y="0"/>
                  </a:lnTo>
                  <a:lnTo>
                    <a:pt x="33" y="13"/>
                  </a:lnTo>
                  <a:lnTo>
                    <a:pt x="27" y="26"/>
                  </a:lnTo>
                  <a:lnTo>
                    <a:pt x="17" y="40"/>
                  </a:lnTo>
                  <a:lnTo>
                    <a:pt x="0" y="50"/>
                  </a:lnTo>
                  <a:lnTo>
                    <a:pt x="3" y="53"/>
                  </a:lnTo>
                  <a:lnTo>
                    <a:pt x="17" y="43"/>
                  </a:lnTo>
                  <a:lnTo>
                    <a:pt x="30" y="30"/>
                  </a:lnTo>
                  <a:lnTo>
                    <a:pt x="36" y="17"/>
                  </a:lnTo>
                  <a:lnTo>
                    <a:pt x="43" y="3"/>
                  </a:lnTo>
                  <a:lnTo>
                    <a:pt x="40" y="3"/>
                  </a:lnTo>
                  <a:close/>
                </a:path>
              </a:pathLst>
            </a:custGeom>
            <a:solidFill>
              <a:srgbClr val="FFFF66"/>
            </a:solidFill>
            <a:ln w="3175">
              <a:solidFill>
                <a:schemeClr val="tx1"/>
              </a:solidFill>
              <a:round/>
              <a:headEnd/>
              <a:tailEnd/>
            </a:ln>
          </p:spPr>
          <p:txBody>
            <a:bodyPr/>
            <a:lstStyle/>
            <a:p>
              <a:endParaRPr lang="en-US"/>
            </a:p>
          </p:txBody>
        </p:sp>
        <p:sp>
          <p:nvSpPr>
            <p:cNvPr id="131153" name="Freeform 48"/>
            <p:cNvSpPr>
              <a:spLocks/>
            </p:cNvSpPr>
            <p:nvPr/>
          </p:nvSpPr>
          <p:spPr bwMode="auto">
            <a:xfrm>
              <a:off x="3989" y="1963"/>
              <a:ext cx="28" cy="115"/>
            </a:xfrm>
            <a:custGeom>
              <a:avLst/>
              <a:gdLst>
                <a:gd name="T0" fmla="*/ 295 w 20"/>
                <a:gd name="T1" fmla="*/ 3 h 102"/>
                <a:gd name="T2" fmla="*/ 295 w 20"/>
                <a:gd name="T3" fmla="*/ 3 h 102"/>
                <a:gd name="T4" fmla="*/ 372 w 20"/>
                <a:gd name="T5" fmla="*/ 33 h 102"/>
                <a:gd name="T6" fmla="*/ 452 w 20"/>
                <a:gd name="T7" fmla="*/ 68 h 102"/>
                <a:gd name="T8" fmla="*/ 452 w 20"/>
                <a:gd name="T9" fmla="*/ 110 h 102"/>
                <a:gd name="T10" fmla="*/ 452 w 20"/>
                <a:gd name="T11" fmla="*/ 157 h 102"/>
                <a:gd name="T12" fmla="*/ 295 w 20"/>
                <a:gd name="T13" fmla="*/ 254 h 102"/>
                <a:gd name="T14" fmla="*/ 0 w 20"/>
                <a:gd name="T15" fmla="*/ 340 h 102"/>
                <a:gd name="T16" fmla="*/ 80 w 20"/>
                <a:gd name="T17" fmla="*/ 340 h 102"/>
                <a:gd name="T18" fmla="*/ 372 w 20"/>
                <a:gd name="T19" fmla="*/ 254 h 102"/>
                <a:gd name="T20" fmla="*/ 578 w 20"/>
                <a:gd name="T21" fmla="*/ 157 h 102"/>
                <a:gd name="T22" fmla="*/ 578 w 20"/>
                <a:gd name="T23" fmla="*/ 110 h 102"/>
                <a:gd name="T24" fmla="*/ 578 w 20"/>
                <a:gd name="T25" fmla="*/ 68 h 102"/>
                <a:gd name="T26" fmla="*/ 452 w 20"/>
                <a:gd name="T27" fmla="*/ 23 h 102"/>
                <a:gd name="T28" fmla="*/ 295 w 20"/>
                <a:gd name="T29" fmla="*/ 0 h 102"/>
                <a:gd name="T30" fmla="*/ 295 w 20"/>
                <a:gd name="T31" fmla="*/ 0 h 102"/>
                <a:gd name="T32" fmla="*/ 295 w 20"/>
                <a:gd name="T33" fmla="*/ 0 h 102"/>
                <a:gd name="T34" fmla="*/ 295 w 20"/>
                <a:gd name="T35" fmla="*/ 0 h 102"/>
                <a:gd name="T36" fmla="*/ 295 w 20"/>
                <a:gd name="T37" fmla="*/ 0 h 102"/>
                <a:gd name="T38" fmla="*/ 295 w 20"/>
                <a:gd name="T39" fmla="*/ 3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2"/>
                <a:gd name="T62" fmla="*/ 20 w 20"/>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2">
                  <a:moveTo>
                    <a:pt x="10" y="3"/>
                  </a:moveTo>
                  <a:lnTo>
                    <a:pt x="10" y="3"/>
                  </a:lnTo>
                  <a:lnTo>
                    <a:pt x="13" y="10"/>
                  </a:lnTo>
                  <a:lnTo>
                    <a:pt x="16" y="20"/>
                  </a:lnTo>
                  <a:lnTo>
                    <a:pt x="16" y="33"/>
                  </a:lnTo>
                  <a:lnTo>
                    <a:pt x="16" y="46"/>
                  </a:lnTo>
                  <a:lnTo>
                    <a:pt x="10" y="76"/>
                  </a:lnTo>
                  <a:lnTo>
                    <a:pt x="0" y="102"/>
                  </a:lnTo>
                  <a:lnTo>
                    <a:pt x="3" y="102"/>
                  </a:lnTo>
                  <a:lnTo>
                    <a:pt x="13" y="76"/>
                  </a:lnTo>
                  <a:lnTo>
                    <a:pt x="20" y="46"/>
                  </a:lnTo>
                  <a:lnTo>
                    <a:pt x="20" y="33"/>
                  </a:lnTo>
                  <a:lnTo>
                    <a:pt x="20" y="20"/>
                  </a:lnTo>
                  <a:lnTo>
                    <a:pt x="16" y="7"/>
                  </a:lnTo>
                  <a:lnTo>
                    <a:pt x="10" y="0"/>
                  </a:lnTo>
                  <a:lnTo>
                    <a:pt x="10" y="3"/>
                  </a:lnTo>
                  <a:close/>
                </a:path>
              </a:pathLst>
            </a:custGeom>
            <a:solidFill>
              <a:srgbClr val="FFFF66"/>
            </a:solidFill>
            <a:ln w="3175">
              <a:solidFill>
                <a:schemeClr val="tx1"/>
              </a:solidFill>
              <a:round/>
              <a:headEnd/>
              <a:tailEnd/>
            </a:ln>
          </p:spPr>
          <p:txBody>
            <a:bodyPr/>
            <a:lstStyle/>
            <a:p>
              <a:endParaRPr lang="en-US"/>
            </a:p>
          </p:txBody>
        </p:sp>
        <p:sp>
          <p:nvSpPr>
            <p:cNvPr id="131154" name="Freeform 49"/>
            <p:cNvSpPr>
              <a:spLocks/>
            </p:cNvSpPr>
            <p:nvPr/>
          </p:nvSpPr>
          <p:spPr bwMode="auto">
            <a:xfrm>
              <a:off x="3880" y="1916"/>
              <a:ext cx="124" cy="49"/>
            </a:xfrm>
            <a:custGeom>
              <a:avLst/>
              <a:gdLst>
                <a:gd name="T0" fmla="*/ 65 w 93"/>
                <a:gd name="T1" fmla="*/ 0 h 43"/>
                <a:gd name="T2" fmla="*/ 65 w 93"/>
                <a:gd name="T3" fmla="*/ 17 h 43"/>
                <a:gd name="T4" fmla="*/ 759 w 93"/>
                <a:gd name="T5" fmla="*/ 99 h 43"/>
                <a:gd name="T6" fmla="*/ 1648 w 93"/>
                <a:gd name="T7" fmla="*/ 160 h 43"/>
                <a:gd name="T8" fmla="*/ 1648 w 93"/>
                <a:gd name="T9" fmla="*/ 147 h 43"/>
                <a:gd name="T10" fmla="*/ 809 w 93"/>
                <a:gd name="T11" fmla="*/ 87 h 43"/>
                <a:gd name="T12" fmla="*/ 116 w 93"/>
                <a:gd name="T13" fmla="*/ 17 h 43"/>
                <a:gd name="T14" fmla="*/ 65 w 93"/>
                <a:gd name="T15" fmla="*/ 25 h 43"/>
                <a:gd name="T16" fmla="*/ 65 w 93"/>
                <a:gd name="T17" fmla="*/ 0 h 43"/>
                <a:gd name="T18" fmla="*/ 0 w 93"/>
                <a:gd name="T19" fmla="*/ 17 h 43"/>
                <a:gd name="T20" fmla="*/ 65 w 93"/>
                <a:gd name="T21" fmla="*/ 17 h 43"/>
                <a:gd name="T22" fmla="*/ 65 w 9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43"/>
                <a:gd name="T38" fmla="*/ 93 w 9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43">
                  <a:moveTo>
                    <a:pt x="4" y="0"/>
                  </a:moveTo>
                  <a:lnTo>
                    <a:pt x="4" y="4"/>
                  </a:lnTo>
                  <a:lnTo>
                    <a:pt x="43" y="27"/>
                  </a:lnTo>
                  <a:lnTo>
                    <a:pt x="93" y="43"/>
                  </a:lnTo>
                  <a:lnTo>
                    <a:pt x="93" y="40"/>
                  </a:lnTo>
                  <a:lnTo>
                    <a:pt x="46" y="24"/>
                  </a:lnTo>
                  <a:lnTo>
                    <a:pt x="7" y="4"/>
                  </a:lnTo>
                  <a:lnTo>
                    <a:pt x="4" y="7"/>
                  </a:lnTo>
                  <a:lnTo>
                    <a:pt x="4" y="0"/>
                  </a:lnTo>
                  <a:lnTo>
                    <a:pt x="0" y="4"/>
                  </a:lnTo>
                  <a:lnTo>
                    <a:pt x="4" y="4"/>
                  </a:lnTo>
                  <a:lnTo>
                    <a:pt x="4" y="0"/>
                  </a:lnTo>
                  <a:close/>
                </a:path>
              </a:pathLst>
            </a:custGeom>
            <a:solidFill>
              <a:srgbClr val="FFFF66"/>
            </a:solidFill>
            <a:ln w="3175">
              <a:solidFill>
                <a:schemeClr val="tx1"/>
              </a:solidFill>
              <a:round/>
              <a:headEnd/>
              <a:tailEnd/>
            </a:ln>
          </p:spPr>
          <p:txBody>
            <a:bodyPr/>
            <a:lstStyle/>
            <a:p>
              <a:endParaRPr lang="en-US"/>
            </a:p>
          </p:txBody>
        </p:sp>
        <p:sp>
          <p:nvSpPr>
            <p:cNvPr id="131155" name="Freeform 50"/>
            <p:cNvSpPr>
              <a:spLocks/>
            </p:cNvSpPr>
            <p:nvPr/>
          </p:nvSpPr>
          <p:spPr bwMode="auto">
            <a:xfrm>
              <a:off x="3886" y="1875"/>
              <a:ext cx="51" cy="51"/>
            </a:xfrm>
            <a:custGeom>
              <a:avLst/>
              <a:gdLst>
                <a:gd name="T0" fmla="*/ 523 w 39"/>
                <a:gd name="T1" fmla="*/ 18 h 43"/>
                <a:gd name="T2" fmla="*/ 523 w 39"/>
                <a:gd name="T3" fmla="*/ 0 h 43"/>
                <a:gd name="T4" fmla="*/ 190 w 39"/>
                <a:gd name="T5" fmla="*/ 146 h 43"/>
                <a:gd name="T6" fmla="*/ 0 w 39"/>
                <a:gd name="T7" fmla="*/ 198 h 43"/>
                <a:gd name="T8" fmla="*/ 0 w 39"/>
                <a:gd name="T9" fmla="*/ 235 h 43"/>
                <a:gd name="T10" fmla="*/ 228 w 39"/>
                <a:gd name="T11" fmla="*/ 167 h 43"/>
                <a:gd name="T12" fmla="*/ 573 w 39"/>
                <a:gd name="T13" fmla="*/ 18 h 43"/>
                <a:gd name="T14" fmla="*/ 523 w 39"/>
                <a:gd name="T15" fmla="*/ 0 h 43"/>
                <a:gd name="T16" fmla="*/ 573 w 39"/>
                <a:gd name="T17" fmla="*/ 18 h 43"/>
                <a:gd name="T18" fmla="*/ 573 w 39"/>
                <a:gd name="T19" fmla="*/ 0 h 43"/>
                <a:gd name="T20" fmla="*/ 523 w 39"/>
                <a:gd name="T21" fmla="*/ 0 h 43"/>
                <a:gd name="T22" fmla="*/ 523 w 39"/>
                <a:gd name="T23" fmla="*/ 1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3"/>
                <a:gd name="T38" fmla="*/ 39 w 39"/>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3">
                  <a:moveTo>
                    <a:pt x="36" y="3"/>
                  </a:moveTo>
                  <a:lnTo>
                    <a:pt x="36" y="0"/>
                  </a:lnTo>
                  <a:lnTo>
                    <a:pt x="13" y="26"/>
                  </a:lnTo>
                  <a:lnTo>
                    <a:pt x="0" y="36"/>
                  </a:lnTo>
                  <a:lnTo>
                    <a:pt x="0" y="43"/>
                  </a:lnTo>
                  <a:lnTo>
                    <a:pt x="16" y="30"/>
                  </a:lnTo>
                  <a:lnTo>
                    <a:pt x="39" y="3"/>
                  </a:lnTo>
                  <a:lnTo>
                    <a:pt x="36" y="0"/>
                  </a:lnTo>
                  <a:lnTo>
                    <a:pt x="39" y="3"/>
                  </a:lnTo>
                  <a:lnTo>
                    <a:pt x="39" y="0"/>
                  </a:lnTo>
                  <a:lnTo>
                    <a:pt x="36" y="0"/>
                  </a:lnTo>
                  <a:lnTo>
                    <a:pt x="36" y="3"/>
                  </a:lnTo>
                  <a:close/>
                </a:path>
              </a:pathLst>
            </a:custGeom>
            <a:solidFill>
              <a:srgbClr val="FFFF66"/>
            </a:solidFill>
            <a:ln w="3175">
              <a:solidFill>
                <a:schemeClr val="tx1"/>
              </a:solidFill>
              <a:round/>
              <a:headEnd/>
              <a:tailEnd/>
            </a:ln>
          </p:spPr>
          <p:txBody>
            <a:bodyPr/>
            <a:lstStyle/>
            <a:p>
              <a:endParaRPr lang="en-US"/>
            </a:p>
          </p:txBody>
        </p:sp>
        <p:sp>
          <p:nvSpPr>
            <p:cNvPr id="131156" name="Freeform 51"/>
            <p:cNvSpPr>
              <a:spLocks/>
            </p:cNvSpPr>
            <p:nvPr/>
          </p:nvSpPr>
          <p:spPr bwMode="auto">
            <a:xfrm>
              <a:off x="3906" y="1855"/>
              <a:ext cx="28" cy="24"/>
            </a:xfrm>
            <a:custGeom>
              <a:avLst/>
              <a:gdLst>
                <a:gd name="T0" fmla="*/ 0 w 20"/>
                <a:gd name="T1" fmla="*/ 32 h 19"/>
                <a:gd name="T2" fmla="*/ 0 w 20"/>
                <a:gd name="T3" fmla="*/ 32 h 19"/>
                <a:gd name="T4" fmla="*/ 211 w 20"/>
                <a:gd name="T5" fmla="*/ 95 h 19"/>
                <a:gd name="T6" fmla="*/ 578 w 20"/>
                <a:gd name="T7" fmla="*/ 196 h 19"/>
                <a:gd name="T8" fmla="*/ 578 w 20"/>
                <a:gd name="T9" fmla="*/ 163 h 19"/>
                <a:gd name="T10" fmla="*/ 295 w 20"/>
                <a:gd name="T11" fmla="*/ 95 h 19"/>
                <a:gd name="T12" fmla="*/ 80 w 20"/>
                <a:gd name="T13" fmla="*/ 0 h 19"/>
                <a:gd name="T14" fmla="*/ 80 w 20"/>
                <a:gd name="T15" fmla="*/ 0 h 19"/>
                <a:gd name="T16" fmla="*/ 80 w 20"/>
                <a:gd name="T17" fmla="*/ 0 h 19"/>
                <a:gd name="T18" fmla="*/ 80 w 20"/>
                <a:gd name="T19" fmla="*/ 0 h 19"/>
                <a:gd name="T20" fmla="*/ 80 w 20"/>
                <a:gd name="T21" fmla="*/ 0 h 19"/>
                <a:gd name="T22" fmla="*/ 0 w 20"/>
                <a:gd name="T23" fmla="*/ 3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9"/>
                <a:gd name="T38" fmla="*/ 20 w 2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9">
                  <a:moveTo>
                    <a:pt x="0" y="3"/>
                  </a:moveTo>
                  <a:lnTo>
                    <a:pt x="0" y="3"/>
                  </a:lnTo>
                  <a:lnTo>
                    <a:pt x="7" y="9"/>
                  </a:lnTo>
                  <a:lnTo>
                    <a:pt x="20" y="19"/>
                  </a:lnTo>
                  <a:lnTo>
                    <a:pt x="20" y="16"/>
                  </a:lnTo>
                  <a:lnTo>
                    <a:pt x="10" y="9"/>
                  </a:lnTo>
                  <a:lnTo>
                    <a:pt x="3" y="0"/>
                  </a:lnTo>
                  <a:lnTo>
                    <a:pt x="0" y="3"/>
                  </a:lnTo>
                  <a:close/>
                </a:path>
              </a:pathLst>
            </a:custGeom>
            <a:solidFill>
              <a:srgbClr val="FFFF66"/>
            </a:solidFill>
            <a:ln w="3175">
              <a:solidFill>
                <a:schemeClr val="tx1"/>
              </a:solidFill>
              <a:round/>
              <a:headEnd/>
              <a:tailEnd/>
            </a:ln>
          </p:spPr>
          <p:txBody>
            <a:bodyPr/>
            <a:lstStyle/>
            <a:p>
              <a:endParaRPr lang="en-US"/>
            </a:p>
          </p:txBody>
        </p:sp>
        <p:sp>
          <p:nvSpPr>
            <p:cNvPr id="131157" name="Freeform 52"/>
            <p:cNvSpPr>
              <a:spLocks/>
            </p:cNvSpPr>
            <p:nvPr/>
          </p:nvSpPr>
          <p:spPr bwMode="auto">
            <a:xfrm>
              <a:off x="3894" y="1822"/>
              <a:ext cx="21" cy="39"/>
            </a:xfrm>
            <a:custGeom>
              <a:avLst/>
              <a:gdLst>
                <a:gd name="T0" fmla="*/ 110 w 17"/>
                <a:gd name="T1" fmla="*/ 0 h 33"/>
                <a:gd name="T2" fmla="*/ 110 w 17"/>
                <a:gd name="T3" fmla="*/ 0 h 33"/>
                <a:gd name="T4" fmla="*/ 80 w 17"/>
                <a:gd name="T5" fmla="*/ 30 h 33"/>
                <a:gd name="T6" fmla="*/ 26 w 17"/>
                <a:gd name="T7" fmla="*/ 67 h 33"/>
                <a:gd name="T8" fmla="*/ 0 w 17"/>
                <a:gd name="T9" fmla="*/ 85 h 33"/>
                <a:gd name="T10" fmla="*/ 0 w 17"/>
                <a:gd name="T11" fmla="*/ 122 h 33"/>
                <a:gd name="T12" fmla="*/ 26 w 17"/>
                <a:gd name="T13" fmla="*/ 154 h 33"/>
                <a:gd name="T14" fmla="*/ 80 w 17"/>
                <a:gd name="T15" fmla="*/ 175 h 33"/>
                <a:gd name="T16" fmla="*/ 110 w 17"/>
                <a:gd name="T17" fmla="*/ 154 h 33"/>
                <a:gd name="T18" fmla="*/ 61 w 17"/>
                <a:gd name="T19" fmla="*/ 139 h 33"/>
                <a:gd name="T20" fmla="*/ 26 w 17"/>
                <a:gd name="T21" fmla="*/ 122 h 33"/>
                <a:gd name="T22" fmla="*/ 26 w 17"/>
                <a:gd name="T23" fmla="*/ 106 h 33"/>
                <a:gd name="T24" fmla="*/ 61 w 17"/>
                <a:gd name="T25" fmla="*/ 85 h 33"/>
                <a:gd name="T26" fmla="*/ 80 w 17"/>
                <a:gd name="T27" fmla="*/ 54 h 33"/>
                <a:gd name="T28" fmla="*/ 142 w 17"/>
                <a:gd name="T29" fmla="*/ 18 h 33"/>
                <a:gd name="T30" fmla="*/ 142 w 17"/>
                <a:gd name="T31" fmla="*/ 18 h 33"/>
                <a:gd name="T32" fmla="*/ 110 w 1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3"/>
                <a:gd name="T53" fmla="*/ 17 w 1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3">
                  <a:moveTo>
                    <a:pt x="13" y="0"/>
                  </a:moveTo>
                  <a:lnTo>
                    <a:pt x="13" y="0"/>
                  </a:lnTo>
                  <a:lnTo>
                    <a:pt x="10" y="6"/>
                  </a:lnTo>
                  <a:lnTo>
                    <a:pt x="3" y="13"/>
                  </a:lnTo>
                  <a:lnTo>
                    <a:pt x="0" y="16"/>
                  </a:lnTo>
                  <a:lnTo>
                    <a:pt x="0" y="23"/>
                  </a:lnTo>
                  <a:lnTo>
                    <a:pt x="3" y="30"/>
                  </a:lnTo>
                  <a:lnTo>
                    <a:pt x="10" y="33"/>
                  </a:lnTo>
                  <a:lnTo>
                    <a:pt x="13" y="30"/>
                  </a:lnTo>
                  <a:lnTo>
                    <a:pt x="7" y="26"/>
                  </a:lnTo>
                  <a:lnTo>
                    <a:pt x="3" y="23"/>
                  </a:lnTo>
                  <a:lnTo>
                    <a:pt x="3" y="20"/>
                  </a:lnTo>
                  <a:lnTo>
                    <a:pt x="7" y="16"/>
                  </a:lnTo>
                  <a:lnTo>
                    <a:pt x="10" y="10"/>
                  </a:lnTo>
                  <a:lnTo>
                    <a:pt x="17" y="3"/>
                  </a:lnTo>
                  <a:lnTo>
                    <a:pt x="13" y="0"/>
                  </a:lnTo>
                  <a:close/>
                </a:path>
              </a:pathLst>
            </a:custGeom>
            <a:solidFill>
              <a:srgbClr val="FFFF66"/>
            </a:solidFill>
            <a:ln w="3175">
              <a:solidFill>
                <a:schemeClr val="tx1"/>
              </a:solidFill>
              <a:round/>
              <a:headEnd/>
              <a:tailEnd/>
            </a:ln>
          </p:spPr>
          <p:txBody>
            <a:bodyPr/>
            <a:lstStyle/>
            <a:p>
              <a:endParaRPr lang="en-US"/>
            </a:p>
          </p:txBody>
        </p:sp>
        <p:sp>
          <p:nvSpPr>
            <p:cNvPr id="131158" name="Freeform 53"/>
            <p:cNvSpPr>
              <a:spLocks/>
            </p:cNvSpPr>
            <p:nvPr/>
          </p:nvSpPr>
          <p:spPr bwMode="auto">
            <a:xfrm>
              <a:off x="3911" y="1788"/>
              <a:ext cx="12" cy="37"/>
            </a:xfrm>
            <a:custGeom>
              <a:avLst/>
              <a:gdLst>
                <a:gd name="T0" fmla="*/ 42 w 10"/>
                <a:gd name="T1" fmla="*/ 0 h 33"/>
                <a:gd name="T2" fmla="*/ 42 w 10"/>
                <a:gd name="T3" fmla="*/ 0 h 33"/>
                <a:gd name="T4" fmla="*/ 0 w 10"/>
                <a:gd name="T5" fmla="*/ 62 h 33"/>
                <a:gd name="T6" fmla="*/ 0 w 10"/>
                <a:gd name="T7" fmla="*/ 95 h 33"/>
                <a:gd name="T8" fmla="*/ 24 w 10"/>
                <a:gd name="T9" fmla="*/ 103 h 33"/>
                <a:gd name="T10" fmla="*/ 24 w 10"/>
                <a:gd name="T11" fmla="*/ 73 h 33"/>
                <a:gd name="T12" fmla="*/ 60 w 10"/>
                <a:gd name="T13" fmla="*/ 3 h 33"/>
                <a:gd name="T14" fmla="*/ 60 w 10"/>
                <a:gd name="T15" fmla="*/ 0 h 33"/>
                <a:gd name="T16" fmla="*/ 60 w 10"/>
                <a:gd name="T17" fmla="*/ 3 h 33"/>
                <a:gd name="T18" fmla="*/ 60 w 10"/>
                <a:gd name="T19" fmla="*/ 0 h 33"/>
                <a:gd name="T20" fmla="*/ 60 w 10"/>
                <a:gd name="T21" fmla="*/ 0 h 33"/>
                <a:gd name="T22" fmla="*/ 42 w 10"/>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33"/>
                <a:gd name="T38" fmla="*/ 10 w 10"/>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33">
                  <a:moveTo>
                    <a:pt x="7" y="0"/>
                  </a:moveTo>
                  <a:lnTo>
                    <a:pt x="7" y="0"/>
                  </a:lnTo>
                  <a:lnTo>
                    <a:pt x="0" y="20"/>
                  </a:lnTo>
                  <a:lnTo>
                    <a:pt x="0" y="30"/>
                  </a:lnTo>
                  <a:lnTo>
                    <a:pt x="4" y="33"/>
                  </a:lnTo>
                  <a:lnTo>
                    <a:pt x="4" y="23"/>
                  </a:lnTo>
                  <a:lnTo>
                    <a:pt x="10" y="3"/>
                  </a:lnTo>
                  <a:lnTo>
                    <a:pt x="10" y="0"/>
                  </a:lnTo>
                  <a:lnTo>
                    <a:pt x="10" y="3"/>
                  </a:lnTo>
                  <a:lnTo>
                    <a:pt x="10" y="0"/>
                  </a:lnTo>
                  <a:lnTo>
                    <a:pt x="7" y="0"/>
                  </a:lnTo>
                  <a:close/>
                </a:path>
              </a:pathLst>
            </a:custGeom>
            <a:solidFill>
              <a:srgbClr val="FFFF66"/>
            </a:solidFill>
            <a:ln w="3175">
              <a:solidFill>
                <a:schemeClr val="tx1"/>
              </a:solidFill>
              <a:round/>
              <a:headEnd/>
              <a:tailEnd/>
            </a:ln>
          </p:spPr>
          <p:txBody>
            <a:bodyPr/>
            <a:lstStyle/>
            <a:p>
              <a:endParaRPr lang="en-US"/>
            </a:p>
          </p:txBody>
        </p:sp>
        <p:sp>
          <p:nvSpPr>
            <p:cNvPr id="131159" name="Freeform 54"/>
            <p:cNvSpPr>
              <a:spLocks/>
            </p:cNvSpPr>
            <p:nvPr/>
          </p:nvSpPr>
          <p:spPr bwMode="auto">
            <a:xfrm>
              <a:off x="3920" y="1686"/>
              <a:ext cx="110" cy="102"/>
            </a:xfrm>
            <a:custGeom>
              <a:avLst/>
              <a:gdLst>
                <a:gd name="T0" fmla="*/ 1486 w 82"/>
                <a:gd name="T1" fmla="*/ 3 h 89"/>
                <a:gd name="T2" fmla="*/ 1486 w 82"/>
                <a:gd name="T3" fmla="*/ 0 h 89"/>
                <a:gd name="T4" fmla="*/ 755 w 82"/>
                <a:gd name="T5" fmla="*/ 158 h 89"/>
                <a:gd name="T6" fmla="*/ 0 w 82"/>
                <a:gd name="T7" fmla="*/ 350 h 89"/>
                <a:gd name="T8" fmla="*/ 51 w 82"/>
                <a:gd name="T9" fmla="*/ 350 h 89"/>
                <a:gd name="T10" fmla="*/ 822 w 82"/>
                <a:gd name="T11" fmla="*/ 165 h 89"/>
                <a:gd name="T12" fmla="*/ 1555 w 82"/>
                <a:gd name="T13" fmla="*/ 0 h 89"/>
                <a:gd name="T14" fmla="*/ 1486 w 82"/>
                <a:gd name="T15" fmla="*/ 0 h 89"/>
                <a:gd name="T16" fmla="*/ 1555 w 82"/>
                <a:gd name="T17" fmla="*/ 0 h 89"/>
                <a:gd name="T18" fmla="*/ 1555 w 82"/>
                <a:gd name="T19" fmla="*/ 0 h 89"/>
                <a:gd name="T20" fmla="*/ 1486 w 82"/>
                <a:gd name="T21" fmla="*/ 0 h 89"/>
                <a:gd name="T22" fmla="*/ 1486 w 82"/>
                <a:gd name="T23" fmla="*/ 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9"/>
                <a:gd name="T38" fmla="*/ 82 w 8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9">
                  <a:moveTo>
                    <a:pt x="79" y="3"/>
                  </a:moveTo>
                  <a:lnTo>
                    <a:pt x="79" y="0"/>
                  </a:lnTo>
                  <a:lnTo>
                    <a:pt x="40" y="40"/>
                  </a:lnTo>
                  <a:lnTo>
                    <a:pt x="0" y="89"/>
                  </a:lnTo>
                  <a:lnTo>
                    <a:pt x="3" y="89"/>
                  </a:lnTo>
                  <a:lnTo>
                    <a:pt x="43" y="43"/>
                  </a:lnTo>
                  <a:lnTo>
                    <a:pt x="82" y="0"/>
                  </a:lnTo>
                  <a:lnTo>
                    <a:pt x="79" y="0"/>
                  </a:lnTo>
                  <a:lnTo>
                    <a:pt x="82" y="0"/>
                  </a:lnTo>
                  <a:lnTo>
                    <a:pt x="79" y="0"/>
                  </a:lnTo>
                  <a:lnTo>
                    <a:pt x="79" y="3"/>
                  </a:lnTo>
                  <a:close/>
                </a:path>
              </a:pathLst>
            </a:custGeom>
            <a:solidFill>
              <a:srgbClr val="FFFF66"/>
            </a:solidFill>
            <a:ln w="3175">
              <a:solidFill>
                <a:schemeClr val="tx1"/>
              </a:solidFill>
              <a:round/>
              <a:headEnd/>
              <a:tailEnd/>
            </a:ln>
          </p:spPr>
          <p:txBody>
            <a:bodyPr/>
            <a:lstStyle/>
            <a:p>
              <a:endParaRPr lang="en-US"/>
            </a:p>
          </p:txBody>
        </p:sp>
        <p:sp>
          <p:nvSpPr>
            <p:cNvPr id="131160" name="Freeform 55"/>
            <p:cNvSpPr>
              <a:spLocks/>
            </p:cNvSpPr>
            <p:nvPr/>
          </p:nvSpPr>
          <p:spPr bwMode="auto">
            <a:xfrm>
              <a:off x="3947" y="1659"/>
              <a:ext cx="78" cy="37"/>
            </a:xfrm>
            <a:custGeom>
              <a:avLst/>
              <a:gdLst>
                <a:gd name="T0" fmla="*/ 0 w 59"/>
                <a:gd name="T1" fmla="*/ 3 h 33"/>
                <a:gd name="T2" fmla="*/ 0 w 59"/>
                <a:gd name="T3" fmla="*/ 3 h 33"/>
                <a:gd name="T4" fmla="*/ 0 w 59"/>
                <a:gd name="T5" fmla="*/ 49 h 33"/>
                <a:gd name="T6" fmla="*/ 49 w 59"/>
                <a:gd name="T7" fmla="*/ 82 h 33"/>
                <a:gd name="T8" fmla="*/ 152 w 59"/>
                <a:gd name="T9" fmla="*/ 95 h 33"/>
                <a:gd name="T10" fmla="*/ 315 w 59"/>
                <a:gd name="T11" fmla="*/ 103 h 33"/>
                <a:gd name="T12" fmla="*/ 587 w 59"/>
                <a:gd name="T13" fmla="*/ 95 h 33"/>
                <a:gd name="T14" fmla="*/ 961 w 59"/>
                <a:gd name="T15" fmla="*/ 82 h 33"/>
                <a:gd name="T16" fmla="*/ 961 w 59"/>
                <a:gd name="T17" fmla="*/ 73 h 33"/>
                <a:gd name="T18" fmla="*/ 587 w 59"/>
                <a:gd name="T19" fmla="*/ 73 h 33"/>
                <a:gd name="T20" fmla="*/ 315 w 59"/>
                <a:gd name="T21" fmla="*/ 82 h 33"/>
                <a:gd name="T22" fmla="*/ 201 w 59"/>
                <a:gd name="T23" fmla="*/ 82 h 33"/>
                <a:gd name="T24" fmla="*/ 103 w 59"/>
                <a:gd name="T25" fmla="*/ 73 h 33"/>
                <a:gd name="T26" fmla="*/ 49 w 59"/>
                <a:gd name="T27" fmla="*/ 49 h 33"/>
                <a:gd name="T28" fmla="*/ 49 w 59"/>
                <a:gd name="T29" fmla="*/ 3 h 33"/>
                <a:gd name="T30" fmla="*/ 0 w 59"/>
                <a:gd name="T31" fmla="*/ 0 h 33"/>
                <a:gd name="T32" fmla="*/ 49 w 59"/>
                <a:gd name="T33" fmla="*/ 3 h 33"/>
                <a:gd name="T34" fmla="*/ 49 w 59"/>
                <a:gd name="T35" fmla="*/ 0 h 33"/>
                <a:gd name="T36" fmla="*/ 0 w 59"/>
                <a:gd name="T37" fmla="*/ 0 h 33"/>
                <a:gd name="T38" fmla="*/ 0 w 59"/>
                <a:gd name="T39" fmla="*/ 3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33"/>
                <a:gd name="T62" fmla="*/ 59 w 59"/>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33">
                  <a:moveTo>
                    <a:pt x="0" y="3"/>
                  </a:moveTo>
                  <a:lnTo>
                    <a:pt x="0" y="3"/>
                  </a:lnTo>
                  <a:lnTo>
                    <a:pt x="0" y="16"/>
                  </a:lnTo>
                  <a:lnTo>
                    <a:pt x="3" y="26"/>
                  </a:lnTo>
                  <a:lnTo>
                    <a:pt x="10" y="30"/>
                  </a:lnTo>
                  <a:lnTo>
                    <a:pt x="20" y="33"/>
                  </a:lnTo>
                  <a:lnTo>
                    <a:pt x="36" y="30"/>
                  </a:lnTo>
                  <a:lnTo>
                    <a:pt x="59" y="26"/>
                  </a:lnTo>
                  <a:lnTo>
                    <a:pt x="59" y="23"/>
                  </a:lnTo>
                  <a:lnTo>
                    <a:pt x="36" y="23"/>
                  </a:lnTo>
                  <a:lnTo>
                    <a:pt x="20" y="26"/>
                  </a:lnTo>
                  <a:lnTo>
                    <a:pt x="13" y="26"/>
                  </a:lnTo>
                  <a:lnTo>
                    <a:pt x="6" y="23"/>
                  </a:lnTo>
                  <a:lnTo>
                    <a:pt x="3" y="16"/>
                  </a:lnTo>
                  <a:lnTo>
                    <a:pt x="3" y="3"/>
                  </a:lnTo>
                  <a:lnTo>
                    <a:pt x="0" y="0"/>
                  </a:lnTo>
                  <a:lnTo>
                    <a:pt x="3" y="3"/>
                  </a:lnTo>
                  <a:lnTo>
                    <a:pt x="3" y="0"/>
                  </a:lnTo>
                  <a:lnTo>
                    <a:pt x="0" y="0"/>
                  </a:lnTo>
                  <a:lnTo>
                    <a:pt x="0" y="3"/>
                  </a:lnTo>
                  <a:close/>
                </a:path>
              </a:pathLst>
            </a:custGeom>
            <a:solidFill>
              <a:srgbClr val="FFFF66"/>
            </a:solidFill>
            <a:ln w="3175">
              <a:solidFill>
                <a:schemeClr val="tx1"/>
              </a:solidFill>
              <a:round/>
              <a:headEnd/>
              <a:tailEnd/>
            </a:ln>
          </p:spPr>
          <p:txBody>
            <a:bodyPr/>
            <a:lstStyle/>
            <a:p>
              <a:endParaRPr lang="en-US"/>
            </a:p>
          </p:txBody>
        </p:sp>
        <p:sp>
          <p:nvSpPr>
            <p:cNvPr id="131161" name="Freeform 56"/>
            <p:cNvSpPr>
              <a:spLocks/>
            </p:cNvSpPr>
            <p:nvPr/>
          </p:nvSpPr>
          <p:spPr bwMode="auto">
            <a:xfrm>
              <a:off x="3886" y="1656"/>
              <a:ext cx="61" cy="8"/>
            </a:xfrm>
            <a:custGeom>
              <a:avLst/>
              <a:gdLst>
                <a:gd name="T0" fmla="*/ 49 w 46"/>
                <a:gd name="T1" fmla="*/ 0 h 9"/>
                <a:gd name="T2" fmla="*/ 49 w 46"/>
                <a:gd name="T3" fmla="*/ 3 h 9"/>
                <a:gd name="T4" fmla="*/ 216 w 46"/>
                <a:gd name="T5" fmla="*/ 4 h 9"/>
                <a:gd name="T6" fmla="*/ 436 w 46"/>
                <a:gd name="T7" fmla="*/ 4 h 9"/>
                <a:gd name="T8" fmla="*/ 615 w 46"/>
                <a:gd name="T9" fmla="*/ 4 h 9"/>
                <a:gd name="T10" fmla="*/ 770 w 46"/>
                <a:gd name="T11" fmla="*/ 4 h 9"/>
                <a:gd name="T12" fmla="*/ 770 w 46"/>
                <a:gd name="T13" fmla="*/ 3 h 9"/>
                <a:gd name="T14" fmla="*/ 615 w 46"/>
                <a:gd name="T15" fmla="*/ 4 h 9"/>
                <a:gd name="T16" fmla="*/ 436 w 46"/>
                <a:gd name="T17" fmla="*/ 4 h 9"/>
                <a:gd name="T18" fmla="*/ 216 w 46"/>
                <a:gd name="T19" fmla="*/ 3 h 9"/>
                <a:gd name="T20" fmla="*/ 49 w 46"/>
                <a:gd name="T21" fmla="*/ 0 h 9"/>
                <a:gd name="T22" fmla="*/ 49 w 46"/>
                <a:gd name="T23" fmla="*/ 3 h 9"/>
                <a:gd name="T24" fmla="*/ 49 w 46"/>
                <a:gd name="T25" fmla="*/ 0 h 9"/>
                <a:gd name="T26" fmla="*/ 0 w 46"/>
                <a:gd name="T27" fmla="*/ 3 h 9"/>
                <a:gd name="T28" fmla="*/ 49 w 46"/>
                <a:gd name="T29" fmla="*/ 3 h 9"/>
                <a:gd name="T30" fmla="*/ 49 w 46"/>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9"/>
                <a:gd name="T50" fmla="*/ 46 w 46"/>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9">
                  <a:moveTo>
                    <a:pt x="3" y="0"/>
                  </a:moveTo>
                  <a:lnTo>
                    <a:pt x="3" y="3"/>
                  </a:lnTo>
                  <a:lnTo>
                    <a:pt x="13" y="6"/>
                  </a:lnTo>
                  <a:lnTo>
                    <a:pt x="26" y="9"/>
                  </a:lnTo>
                  <a:lnTo>
                    <a:pt x="36" y="9"/>
                  </a:lnTo>
                  <a:lnTo>
                    <a:pt x="46" y="6"/>
                  </a:lnTo>
                  <a:lnTo>
                    <a:pt x="46" y="3"/>
                  </a:lnTo>
                  <a:lnTo>
                    <a:pt x="36" y="6"/>
                  </a:lnTo>
                  <a:lnTo>
                    <a:pt x="26" y="6"/>
                  </a:lnTo>
                  <a:lnTo>
                    <a:pt x="13" y="3"/>
                  </a:lnTo>
                  <a:lnTo>
                    <a:pt x="3" y="0"/>
                  </a:lnTo>
                  <a:lnTo>
                    <a:pt x="3" y="3"/>
                  </a:lnTo>
                  <a:lnTo>
                    <a:pt x="3" y="0"/>
                  </a:lnTo>
                  <a:lnTo>
                    <a:pt x="0" y="3"/>
                  </a:lnTo>
                  <a:lnTo>
                    <a:pt x="3" y="3"/>
                  </a:lnTo>
                  <a:lnTo>
                    <a:pt x="3" y="0"/>
                  </a:lnTo>
                  <a:close/>
                </a:path>
              </a:pathLst>
            </a:custGeom>
            <a:solidFill>
              <a:srgbClr val="FFFF66"/>
            </a:solidFill>
            <a:ln w="3175">
              <a:solidFill>
                <a:schemeClr val="tx1"/>
              </a:solidFill>
              <a:round/>
              <a:headEnd/>
              <a:tailEnd/>
            </a:ln>
          </p:spPr>
          <p:txBody>
            <a:bodyPr/>
            <a:lstStyle/>
            <a:p>
              <a:endParaRPr lang="en-US"/>
            </a:p>
          </p:txBody>
        </p:sp>
        <p:sp>
          <p:nvSpPr>
            <p:cNvPr id="131162" name="Freeform 57"/>
            <p:cNvSpPr>
              <a:spLocks/>
            </p:cNvSpPr>
            <p:nvPr/>
          </p:nvSpPr>
          <p:spPr bwMode="auto">
            <a:xfrm>
              <a:off x="3891" y="1426"/>
              <a:ext cx="139" cy="233"/>
            </a:xfrm>
            <a:custGeom>
              <a:avLst/>
              <a:gdLst>
                <a:gd name="T0" fmla="*/ 1582 w 105"/>
                <a:gd name="T1" fmla="*/ 18 h 202"/>
                <a:gd name="T2" fmla="*/ 1582 w 105"/>
                <a:gd name="T3" fmla="*/ 18 h 202"/>
                <a:gd name="T4" fmla="*/ 1631 w 105"/>
                <a:gd name="T5" fmla="*/ 43 h 202"/>
                <a:gd name="T6" fmla="*/ 1691 w 105"/>
                <a:gd name="T7" fmla="*/ 103 h 202"/>
                <a:gd name="T8" fmla="*/ 1691 w 105"/>
                <a:gd name="T9" fmla="*/ 138 h 202"/>
                <a:gd name="T10" fmla="*/ 1631 w 105"/>
                <a:gd name="T11" fmla="*/ 197 h 202"/>
                <a:gd name="T12" fmla="*/ 1477 w 105"/>
                <a:gd name="T13" fmla="*/ 321 h 202"/>
                <a:gd name="T14" fmla="*/ 1191 w 105"/>
                <a:gd name="T15" fmla="*/ 442 h 202"/>
                <a:gd name="T16" fmla="*/ 929 w 105"/>
                <a:gd name="T17" fmla="*/ 551 h 202"/>
                <a:gd name="T18" fmla="*/ 610 w 105"/>
                <a:gd name="T19" fmla="*/ 660 h 202"/>
                <a:gd name="T20" fmla="*/ 265 w 105"/>
                <a:gd name="T21" fmla="*/ 758 h 202"/>
                <a:gd name="T22" fmla="*/ 0 w 105"/>
                <a:gd name="T23" fmla="*/ 830 h 202"/>
                <a:gd name="T24" fmla="*/ 0 w 105"/>
                <a:gd name="T25" fmla="*/ 842 h 202"/>
                <a:gd name="T26" fmla="*/ 323 w 105"/>
                <a:gd name="T27" fmla="*/ 772 h 202"/>
                <a:gd name="T28" fmla="*/ 645 w 105"/>
                <a:gd name="T29" fmla="*/ 677 h 202"/>
                <a:gd name="T30" fmla="*/ 968 w 105"/>
                <a:gd name="T31" fmla="*/ 569 h 202"/>
                <a:gd name="T32" fmla="*/ 1260 w 105"/>
                <a:gd name="T33" fmla="*/ 442 h 202"/>
                <a:gd name="T34" fmla="*/ 1525 w 105"/>
                <a:gd name="T35" fmla="*/ 321 h 202"/>
                <a:gd name="T36" fmla="*/ 1691 w 105"/>
                <a:gd name="T37" fmla="*/ 210 h 202"/>
                <a:gd name="T38" fmla="*/ 1742 w 105"/>
                <a:gd name="T39" fmla="*/ 138 h 202"/>
                <a:gd name="T40" fmla="*/ 1742 w 105"/>
                <a:gd name="T41" fmla="*/ 103 h 202"/>
                <a:gd name="T42" fmla="*/ 1691 w 105"/>
                <a:gd name="T43" fmla="*/ 43 h 202"/>
                <a:gd name="T44" fmla="*/ 1631 w 105"/>
                <a:gd name="T45" fmla="*/ 0 h 202"/>
                <a:gd name="T46" fmla="*/ 1631 w 105"/>
                <a:gd name="T47" fmla="*/ 0 h 202"/>
                <a:gd name="T48" fmla="*/ 1582 w 105"/>
                <a:gd name="T49" fmla="*/ 18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202"/>
                <a:gd name="T77" fmla="*/ 105 w 105"/>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202">
                  <a:moveTo>
                    <a:pt x="96" y="4"/>
                  </a:moveTo>
                  <a:lnTo>
                    <a:pt x="96" y="4"/>
                  </a:lnTo>
                  <a:lnTo>
                    <a:pt x="99" y="10"/>
                  </a:lnTo>
                  <a:lnTo>
                    <a:pt x="102" y="24"/>
                  </a:lnTo>
                  <a:lnTo>
                    <a:pt x="102" y="33"/>
                  </a:lnTo>
                  <a:lnTo>
                    <a:pt x="99" y="47"/>
                  </a:lnTo>
                  <a:lnTo>
                    <a:pt x="89" y="76"/>
                  </a:lnTo>
                  <a:lnTo>
                    <a:pt x="72" y="106"/>
                  </a:lnTo>
                  <a:lnTo>
                    <a:pt x="56" y="133"/>
                  </a:lnTo>
                  <a:lnTo>
                    <a:pt x="36" y="159"/>
                  </a:lnTo>
                  <a:lnTo>
                    <a:pt x="16" y="182"/>
                  </a:lnTo>
                  <a:lnTo>
                    <a:pt x="0" y="199"/>
                  </a:lnTo>
                  <a:lnTo>
                    <a:pt x="0" y="202"/>
                  </a:lnTo>
                  <a:lnTo>
                    <a:pt x="20" y="185"/>
                  </a:lnTo>
                  <a:lnTo>
                    <a:pt x="39" y="162"/>
                  </a:lnTo>
                  <a:lnTo>
                    <a:pt x="59" y="136"/>
                  </a:lnTo>
                  <a:lnTo>
                    <a:pt x="76" y="106"/>
                  </a:lnTo>
                  <a:lnTo>
                    <a:pt x="92" y="76"/>
                  </a:lnTo>
                  <a:lnTo>
                    <a:pt x="102" y="50"/>
                  </a:lnTo>
                  <a:lnTo>
                    <a:pt x="105" y="33"/>
                  </a:lnTo>
                  <a:lnTo>
                    <a:pt x="105" y="24"/>
                  </a:lnTo>
                  <a:lnTo>
                    <a:pt x="102" y="10"/>
                  </a:lnTo>
                  <a:lnTo>
                    <a:pt x="99" y="0"/>
                  </a:lnTo>
                  <a:lnTo>
                    <a:pt x="96" y="4"/>
                  </a:lnTo>
                  <a:close/>
                </a:path>
              </a:pathLst>
            </a:custGeom>
            <a:solidFill>
              <a:srgbClr val="FFFF66"/>
            </a:solidFill>
            <a:ln w="3175">
              <a:solidFill>
                <a:schemeClr val="tx1"/>
              </a:solidFill>
              <a:round/>
              <a:headEnd/>
              <a:tailEnd/>
            </a:ln>
          </p:spPr>
          <p:txBody>
            <a:bodyPr/>
            <a:lstStyle/>
            <a:p>
              <a:endParaRPr lang="en-US"/>
            </a:p>
          </p:txBody>
        </p:sp>
        <p:sp>
          <p:nvSpPr>
            <p:cNvPr id="131163" name="Freeform 58"/>
            <p:cNvSpPr>
              <a:spLocks/>
            </p:cNvSpPr>
            <p:nvPr/>
          </p:nvSpPr>
          <p:spPr bwMode="auto">
            <a:xfrm>
              <a:off x="3941" y="1378"/>
              <a:ext cx="83" cy="54"/>
            </a:xfrm>
            <a:custGeom>
              <a:avLst/>
              <a:gdLst>
                <a:gd name="T0" fmla="*/ 0 w 60"/>
                <a:gd name="T1" fmla="*/ 0 h 46"/>
                <a:gd name="T2" fmla="*/ 0 w 60"/>
                <a:gd name="T3" fmla="*/ 18 h 46"/>
                <a:gd name="T4" fmla="*/ 623 w 60"/>
                <a:gd name="T5" fmla="*/ 47 h 46"/>
                <a:gd name="T6" fmla="*/ 953 w 60"/>
                <a:gd name="T7" fmla="*/ 80 h 46"/>
                <a:gd name="T8" fmla="*/ 1213 w 60"/>
                <a:gd name="T9" fmla="*/ 143 h 46"/>
                <a:gd name="T10" fmla="*/ 1464 w 60"/>
                <a:gd name="T11" fmla="*/ 229 h 46"/>
                <a:gd name="T12" fmla="*/ 1541 w 60"/>
                <a:gd name="T13" fmla="*/ 208 h 46"/>
                <a:gd name="T14" fmla="*/ 1269 w 60"/>
                <a:gd name="T15" fmla="*/ 129 h 46"/>
                <a:gd name="T16" fmla="*/ 1020 w 60"/>
                <a:gd name="T17" fmla="*/ 65 h 46"/>
                <a:gd name="T18" fmla="*/ 689 w 60"/>
                <a:gd name="T19" fmla="*/ 29 h 46"/>
                <a:gd name="T20" fmla="*/ 105 w 60"/>
                <a:gd name="T21" fmla="*/ 0 h 46"/>
                <a:gd name="T22" fmla="*/ 105 w 60"/>
                <a:gd name="T23" fmla="*/ 18 h 46"/>
                <a:gd name="T24" fmla="*/ 0 w 60"/>
                <a:gd name="T25" fmla="*/ 0 h 46"/>
                <a:gd name="T26" fmla="*/ 0 w 60"/>
                <a:gd name="T27" fmla="*/ 18 h 46"/>
                <a:gd name="T28" fmla="*/ 0 w 60"/>
                <a:gd name="T29" fmla="*/ 18 h 46"/>
                <a:gd name="T30" fmla="*/ 0 w 60"/>
                <a:gd name="T31" fmla="*/ 0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46"/>
                <a:gd name="T50" fmla="*/ 60 w 60"/>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46">
                  <a:moveTo>
                    <a:pt x="0" y="0"/>
                  </a:moveTo>
                  <a:lnTo>
                    <a:pt x="0" y="3"/>
                  </a:lnTo>
                  <a:lnTo>
                    <a:pt x="24" y="9"/>
                  </a:lnTo>
                  <a:lnTo>
                    <a:pt x="37" y="16"/>
                  </a:lnTo>
                  <a:lnTo>
                    <a:pt x="47" y="29"/>
                  </a:lnTo>
                  <a:lnTo>
                    <a:pt x="57" y="46"/>
                  </a:lnTo>
                  <a:lnTo>
                    <a:pt x="60" y="42"/>
                  </a:lnTo>
                  <a:lnTo>
                    <a:pt x="50" y="26"/>
                  </a:lnTo>
                  <a:lnTo>
                    <a:pt x="40" y="13"/>
                  </a:lnTo>
                  <a:lnTo>
                    <a:pt x="27" y="6"/>
                  </a:lnTo>
                  <a:lnTo>
                    <a:pt x="4" y="0"/>
                  </a:lnTo>
                  <a:lnTo>
                    <a:pt x="4" y="3"/>
                  </a:lnTo>
                  <a:lnTo>
                    <a:pt x="0" y="0"/>
                  </a:lnTo>
                  <a:lnTo>
                    <a:pt x="0" y="3"/>
                  </a:lnTo>
                  <a:lnTo>
                    <a:pt x="0" y="0"/>
                  </a:lnTo>
                  <a:close/>
                </a:path>
              </a:pathLst>
            </a:custGeom>
            <a:solidFill>
              <a:srgbClr val="FFFF66"/>
            </a:solidFill>
            <a:ln w="3175">
              <a:solidFill>
                <a:schemeClr val="tx1"/>
              </a:solidFill>
              <a:round/>
              <a:headEnd/>
              <a:tailEnd/>
            </a:ln>
          </p:spPr>
          <p:txBody>
            <a:bodyPr/>
            <a:lstStyle/>
            <a:p>
              <a:endParaRPr lang="en-US"/>
            </a:p>
          </p:txBody>
        </p:sp>
        <p:sp>
          <p:nvSpPr>
            <p:cNvPr id="131164" name="Freeform 59"/>
            <p:cNvSpPr>
              <a:spLocks/>
            </p:cNvSpPr>
            <p:nvPr/>
          </p:nvSpPr>
          <p:spPr bwMode="auto">
            <a:xfrm>
              <a:off x="3941" y="1353"/>
              <a:ext cx="12" cy="29"/>
            </a:xfrm>
            <a:custGeom>
              <a:avLst/>
              <a:gdLst>
                <a:gd name="T0" fmla="*/ 60 w 10"/>
                <a:gd name="T1" fmla="*/ 0 h 27"/>
                <a:gd name="T2" fmla="*/ 24 w 10"/>
                <a:gd name="T3" fmla="*/ 0 h 27"/>
                <a:gd name="T4" fmla="*/ 0 w 10"/>
                <a:gd name="T5" fmla="*/ 49 h 27"/>
                <a:gd name="T6" fmla="*/ 24 w 10"/>
                <a:gd name="T7" fmla="*/ 54 h 27"/>
                <a:gd name="T8" fmla="*/ 60 w 10"/>
                <a:gd name="T9" fmla="*/ 0 h 27"/>
                <a:gd name="T10" fmla="*/ 60 w 10"/>
                <a:gd name="T11" fmla="*/ 0 h 27"/>
                <a:gd name="T12" fmla="*/ 60 w 10"/>
                <a:gd name="T13" fmla="*/ 0 h 27"/>
                <a:gd name="T14" fmla="*/ 60 w 10"/>
                <a:gd name="T15" fmla="*/ 0 h 27"/>
                <a:gd name="T16" fmla="*/ 60 w 1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7"/>
                <a:gd name="T29" fmla="*/ 10 w 1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7">
                  <a:moveTo>
                    <a:pt x="10" y="0"/>
                  </a:moveTo>
                  <a:lnTo>
                    <a:pt x="4" y="0"/>
                  </a:lnTo>
                  <a:lnTo>
                    <a:pt x="0" y="24"/>
                  </a:lnTo>
                  <a:lnTo>
                    <a:pt x="4" y="27"/>
                  </a:lnTo>
                  <a:lnTo>
                    <a:pt x="10" y="0"/>
                  </a:lnTo>
                  <a:close/>
                </a:path>
              </a:pathLst>
            </a:custGeom>
            <a:solidFill>
              <a:srgbClr val="FFFF66"/>
            </a:solidFill>
            <a:ln w="3175">
              <a:solidFill>
                <a:schemeClr val="tx1"/>
              </a:solidFill>
              <a:round/>
              <a:headEnd/>
              <a:tailEnd/>
            </a:ln>
          </p:spPr>
          <p:txBody>
            <a:bodyPr/>
            <a:lstStyle/>
            <a:p>
              <a:endParaRPr lang="en-US"/>
            </a:p>
          </p:txBody>
        </p:sp>
        <p:sp>
          <p:nvSpPr>
            <p:cNvPr id="131165" name="Freeform 60"/>
            <p:cNvSpPr>
              <a:spLocks/>
            </p:cNvSpPr>
            <p:nvPr/>
          </p:nvSpPr>
          <p:spPr bwMode="auto">
            <a:xfrm>
              <a:off x="3941" y="1326"/>
              <a:ext cx="12" cy="27"/>
            </a:xfrm>
            <a:custGeom>
              <a:avLst/>
              <a:gdLst>
                <a:gd name="T0" fmla="*/ 0 w 10"/>
                <a:gd name="T1" fmla="*/ 0 h 23"/>
                <a:gd name="T2" fmla="*/ 0 w 10"/>
                <a:gd name="T3" fmla="*/ 0 h 23"/>
                <a:gd name="T4" fmla="*/ 24 w 10"/>
                <a:gd name="T5" fmla="*/ 119 h 23"/>
                <a:gd name="T6" fmla="*/ 60 w 10"/>
                <a:gd name="T7" fmla="*/ 119 h 23"/>
                <a:gd name="T8" fmla="*/ 24 w 10"/>
                <a:gd name="T9" fmla="*/ 0 h 23"/>
                <a:gd name="T10" fmla="*/ 0 w 10"/>
                <a:gd name="T11" fmla="*/ 0 h 23"/>
                <a:gd name="T12" fmla="*/ 0 w 10"/>
                <a:gd name="T13" fmla="*/ 0 h 23"/>
                <a:gd name="T14" fmla="*/ 0 w 10"/>
                <a:gd name="T15" fmla="*/ 0 h 23"/>
                <a:gd name="T16" fmla="*/ 0 w 1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3"/>
                <a:gd name="T29" fmla="*/ 10 w 1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3">
                  <a:moveTo>
                    <a:pt x="0" y="0"/>
                  </a:moveTo>
                  <a:lnTo>
                    <a:pt x="0" y="0"/>
                  </a:lnTo>
                  <a:lnTo>
                    <a:pt x="4" y="23"/>
                  </a:lnTo>
                  <a:lnTo>
                    <a:pt x="10" y="23"/>
                  </a:lnTo>
                  <a:lnTo>
                    <a:pt x="4" y="0"/>
                  </a:lnTo>
                  <a:lnTo>
                    <a:pt x="0" y="0"/>
                  </a:lnTo>
                  <a:close/>
                </a:path>
              </a:pathLst>
            </a:custGeom>
            <a:solidFill>
              <a:srgbClr val="FFFF66"/>
            </a:solidFill>
            <a:ln w="3175">
              <a:solidFill>
                <a:schemeClr val="tx1"/>
              </a:solidFill>
              <a:round/>
              <a:headEnd/>
              <a:tailEnd/>
            </a:ln>
          </p:spPr>
          <p:txBody>
            <a:bodyPr/>
            <a:lstStyle/>
            <a:p>
              <a:endParaRPr lang="en-US"/>
            </a:p>
          </p:txBody>
        </p:sp>
        <p:sp>
          <p:nvSpPr>
            <p:cNvPr id="131166" name="Freeform 61"/>
            <p:cNvSpPr>
              <a:spLocks/>
            </p:cNvSpPr>
            <p:nvPr/>
          </p:nvSpPr>
          <p:spPr bwMode="auto">
            <a:xfrm>
              <a:off x="3390" y="757"/>
              <a:ext cx="635" cy="1016"/>
            </a:xfrm>
            <a:custGeom>
              <a:avLst/>
              <a:gdLst>
                <a:gd name="T0" fmla="*/ 7762 w 475"/>
                <a:gd name="T1" fmla="*/ 1891 h 885"/>
                <a:gd name="T2" fmla="*/ 6977 w 475"/>
                <a:gd name="T3" fmla="*/ 1809 h 885"/>
                <a:gd name="T4" fmla="*/ 6752 w 475"/>
                <a:gd name="T5" fmla="*/ 1736 h 885"/>
                <a:gd name="T6" fmla="*/ 6488 w 475"/>
                <a:gd name="T7" fmla="*/ 1685 h 885"/>
                <a:gd name="T8" fmla="*/ 6752 w 475"/>
                <a:gd name="T9" fmla="*/ 1363 h 885"/>
                <a:gd name="T10" fmla="*/ 5640 w 475"/>
                <a:gd name="T11" fmla="*/ 1036 h 885"/>
                <a:gd name="T12" fmla="*/ 5640 w 475"/>
                <a:gd name="T13" fmla="*/ 892 h 885"/>
                <a:gd name="T14" fmla="*/ 5474 w 475"/>
                <a:gd name="T15" fmla="*/ 730 h 885"/>
                <a:gd name="T16" fmla="*/ 5051 w 475"/>
                <a:gd name="T17" fmla="*/ 656 h 885"/>
                <a:gd name="T18" fmla="*/ 4325 w 475"/>
                <a:gd name="T19" fmla="*/ 264 h 885"/>
                <a:gd name="T20" fmla="*/ 4267 w 475"/>
                <a:gd name="T21" fmla="*/ 104 h 885"/>
                <a:gd name="T22" fmla="*/ 3008 w 475"/>
                <a:gd name="T23" fmla="*/ 91 h 885"/>
                <a:gd name="T24" fmla="*/ 2877 w 475"/>
                <a:gd name="T25" fmla="*/ 380 h 885"/>
                <a:gd name="T26" fmla="*/ 2511 w 475"/>
                <a:gd name="T27" fmla="*/ 575 h 885"/>
                <a:gd name="T28" fmla="*/ 1909 w 475"/>
                <a:gd name="T29" fmla="*/ 537 h 885"/>
                <a:gd name="T30" fmla="*/ 1130 w 475"/>
                <a:gd name="T31" fmla="*/ 537 h 885"/>
                <a:gd name="T32" fmla="*/ 282 w 475"/>
                <a:gd name="T33" fmla="*/ 433 h 885"/>
                <a:gd name="T34" fmla="*/ 235 w 475"/>
                <a:gd name="T35" fmla="*/ 553 h 885"/>
                <a:gd name="T36" fmla="*/ 1023 w 475"/>
                <a:gd name="T37" fmla="*/ 646 h 885"/>
                <a:gd name="T38" fmla="*/ 1624 w 475"/>
                <a:gd name="T39" fmla="*/ 707 h 885"/>
                <a:gd name="T40" fmla="*/ 2055 w 475"/>
                <a:gd name="T41" fmla="*/ 837 h 885"/>
                <a:gd name="T42" fmla="*/ 2397 w 475"/>
                <a:gd name="T43" fmla="*/ 1094 h 885"/>
                <a:gd name="T44" fmla="*/ 2511 w 475"/>
                <a:gd name="T45" fmla="*/ 1471 h 885"/>
                <a:gd name="T46" fmla="*/ 3424 w 475"/>
                <a:gd name="T47" fmla="*/ 1592 h 885"/>
                <a:gd name="T48" fmla="*/ 3846 w 475"/>
                <a:gd name="T49" fmla="*/ 1655 h 885"/>
                <a:gd name="T50" fmla="*/ 4021 w 475"/>
                <a:gd name="T51" fmla="*/ 1747 h 885"/>
                <a:gd name="T52" fmla="*/ 3793 w 475"/>
                <a:gd name="T53" fmla="*/ 1747 h 885"/>
                <a:gd name="T54" fmla="*/ 3609 w 475"/>
                <a:gd name="T55" fmla="*/ 1781 h 885"/>
                <a:gd name="T56" fmla="*/ 3242 w 475"/>
                <a:gd name="T57" fmla="*/ 1915 h 885"/>
                <a:gd name="T58" fmla="*/ 3008 w 475"/>
                <a:gd name="T59" fmla="*/ 2206 h 885"/>
                <a:gd name="T60" fmla="*/ 2761 w 475"/>
                <a:gd name="T61" fmla="*/ 2206 h 885"/>
                <a:gd name="T62" fmla="*/ 2761 w 475"/>
                <a:gd name="T63" fmla="*/ 2228 h 885"/>
                <a:gd name="T64" fmla="*/ 2877 w 475"/>
                <a:gd name="T65" fmla="*/ 2301 h 885"/>
                <a:gd name="T66" fmla="*/ 1793 w 475"/>
                <a:gd name="T67" fmla="*/ 2533 h 885"/>
                <a:gd name="T68" fmla="*/ 1624 w 475"/>
                <a:gd name="T69" fmla="*/ 2707 h 885"/>
                <a:gd name="T70" fmla="*/ 1852 w 475"/>
                <a:gd name="T71" fmla="*/ 3003 h 885"/>
                <a:gd name="T72" fmla="*/ 2219 w 475"/>
                <a:gd name="T73" fmla="*/ 3322 h 885"/>
                <a:gd name="T74" fmla="*/ 3561 w 475"/>
                <a:gd name="T75" fmla="*/ 3519 h 885"/>
                <a:gd name="T76" fmla="*/ 3965 w 475"/>
                <a:gd name="T77" fmla="*/ 3510 h 885"/>
                <a:gd name="T78" fmla="*/ 4389 w 475"/>
                <a:gd name="T79" fmla="*/ 3465 h 885"/>
                <a:gd name="T80" fmla="*/ 5184 w 475"/>
                <a:gd name="T81" fmla="*/ 3322 h 885"/>
                <a:gd name="T82" fmla="*/ 6021 w 475"/>
                <a:gd name="T83" fmla="*/ 3178 h 885"/>
                <a:gd name="T84" fmla="*/ 6440 w 475"/>
                <a:gd name="T85" fmla="*/ 3125 h 885"/>
                <a:gd name="T86" fmla="*/ 6846 w 475"/>
                <a:gd name="T87" fmla="*/ 3111 h 885"/>
                <a:gd name="T88" fmla="*/ 7694 w 475"/>
                <a:gd name="T89" fmla="*/ 2901 h 885"/>
                <a:gd name="T90" fmla="*/ 8291 w 475"/>
                <a:gd name="T91" fmla="*/ 2691 h 885"/>
                <a:gd name="T92" fmla="*/ 8659 w 475"/>
                <a:gd name="T93" fmla="*/ 2492 h 885"/>
                <a:gd name="T94" fmla="*/ 8659 w 475"/>
                <a:gd name="T95" fmla="*/ 2402 h 885"/>
                <a:gd name="T96" fmla="*/ 8544 w 475"/>
                <a:gd name="T97" fmla="*/ 2309 h 885"/>
                <a:gd name="T98" fmla="*/ 8061 w 475"/>
                <a:gd name="T99" fmla="*/ 2206 h 885"/>
                <a:gd name="T100" fmla="*/ 7518 w 475"/>
                <a:gd name="T101" fmla="*/ 2155 h 885"/>
                <a:gd name="T102" fmla="*/ 7576 w 475"/>
                <a:gd name="T103" fmla="*/ 1969 h 8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
                <a:gd name="T157" fmla="*/ 0 h 885"/>
                <a:gd name="T158" fmla="*/ 475 w 475"/>
                <a:gd name="T159" fmla="*/ 885 h 8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 h="885">
                  <a:moveTo>
                    <a:pt x="416" y="495"/>
                  </a:moveTo>
                  <a:lnTo>
                    <a:pt x="426" y="476"/>
                  </a:lnTo>
                  <a:lnTo>
                    <a:pt x="386" y="472"/>
                  </a:lnTo>
                  <a:lnTo>
                    <a:pt x="383" y="456"/>
                  </a:lnTo>
                  <a:lnTo>
                    <a:pt x="379" y="439"/>
                  </a:lnTo>
                  <a:lnTo>
                    <a:pt x="370" y="436"/>
                  </a:lnTo>
                  <a:lnTo>
                    <a:pt x="360" y="429"/>
                  </a:lnTo>
                  <a:lnTo>
                    <a:pt x="356" y="423"/>
                  </a:lnTo>
                  <a:lnTo>
                    <a:pt x="350" y="413"/>
                  </a:lnTo>
                  <a:lnTo>
                    <a:pt x="370" y="343"/>
                  </a:lnTo>
                  <a:lnTo>
                    <a:pt x="317" y="274"/>
                  </a:lnTo>
                  <a:lnTo>
                    <a:pt x="310" y="261"/>
                  </a:lnTo>
                  <a:lnTo>
                    <a:pt x="307" y="244"/>
                  </a:lnTo>
                  <a:lnTo>
                    <a:pt x="310" y="225"/>
                  </a:lnTo>
                  <a:lnTo>
                    <a:pt x="313" y="201"/>
                  </a:lnTo>
                  <a:lnTo>
                    <a:pt x="300" y="185"/>
                  </a:lnTo>
                  <a:lnTo>
                    <a:pt x="290" y="172"/>
                  </a:lnTo>
                  <a:lnTo>
                    <a:pt x="277" y="165"/>
                  </a:lnTo>
                  <a:lnTo>
                    <a:pt x="257" y="159"/>
                  </a:lnTo>
                  <a:lnTo>
                    <a:pt x="237" y="66"/>
                  </a:lnTo>
                  <a:lnTo>
                    <a:pt x="254" y="26"/>
                  </a:lnTo>
                  <a:lnTo>
                    <a:pt x="234" y="26"/>
                  </a:lnTo>
                  <a:lnTo>
                    <a:pt x="198" y="0"/>
                  </a:lnTo>
                  <a:lnTo>
                    <a:pt x="165" y="23"/>
                  </a:lnTo>
                  <a:lnTo>
                    <a:pt x="148" y="63"/>
                  </a:lnTo>
                  <a:lnTo>
                    <a:pt x="158" y="96"/>
                  </a:lnTo>
                  <a:lnTo>
                    <a:pt x="155" y="112"/>
                  </a:lnTo>
                  <a:lnTo>
                    <a:pt x="138" y="145"/>
                  </a:lnTo>
                  <a:lnTo>
                    <a:pt x="122" y="149"/>
                  </a:lnTo>
                  <a:lnTo>
                    <a:pt x="105" y="135"/>
                  </a:lnTo>
                  <a:lnTo>
                    <a:pt x="79" y="145"/>
                  </a:lnTo>
                  <a:lnTo>
                    <a:pt x="62" y="135"/>
                  </a:lnTo>
                  <a:lnTo>
                    <a:pt x="23" y="102"/>
                  </a:lnTo>
                  <a:lnTo>
                    <a:pt x="16" y="109"/>
                  </a:lnTo>
                  <a:lnTo>
                    <a:pt x="0" y="122"/>
                  </a:lnTo>
                  <a:lnTo>
                    <a:pt x="13" y="139"/>
                  </a:lnTo>
                  <a:lnTo>
                    <a:pt x="33" y="152"/>
                  </a:lnTo>
                  <a:lnTo>
                    <a:pt x="56" y="162"/>
                  </a:lnTo>
                  <a:lnTo>
                    <a:pt x="72" y="168"/>
                  </a:lnTo>
                  <a:lnTo>
                    <a:pt x="89" y="178"/>
                  </a:lnTo>
                  <a:lnTo>
                    <a:pt x="102" y="192"/>
                  </a:lnTo>
                  <a:lnTo>
                    <a:pt x="112" y="211"/>
                  </a:lnTo>
                  <a:lnTo>
                    <a:pt x="122" y="231"/>
                  </a:lnTo>
                  <a:lnTo>
                    <a:pt x="132" y="274"/>
                  </a:lnTo>
                  <a:lnTo>
                    <a:pt x="138" y="310"/>
                  </a:lnTo>
                  <a:lnTo>
                    <a:pt x="138" y="370"/>
                  </a:lnTo>
                  <a:lnTo>
                    <a:pt x="162" y="383"/>
                  </a:lnTo>
                  <a:lnTo>
                    <a:pt x="188" y="400"/>
                  </a:lnTo>
                  <a:lnTo>
                    <a:pt x="201" y="406"/>
                  </a:lnTo>
                  <a:lnTo>
                    <a:pt x="211" y="416"/>
                  </a:lnTo>
                  <a:lnTo>
                    <a:pt x="218" y="426"/>
                  </a:lnTo>
                  <a:lnTo>
                    <a:pt x="221" y="439"/>
                  </a:lnTo>
                  <a:lnTo>
                    <a:pt x="214" y="439"/>
                  </a:lnTo>
                  <a:lnTo>
                    <a:pt x="208" y="439"/>
                  </a:lnTo>
                  <a:lnTo>
                    <a:pt x="201" y="442"/>
                  </a:lnTo>
                  <a:lnTo>
                    <a:pt x="198" y="449"/>
                  </a:lnTo>
                  <a:lnTo>
                    <a:pt x="188" y="462"/>
                  </a:lnTo>
                  <a:lnTo>
                    <a:pt x="178" y="482"/>
                  </a:lnTo>
                  <a:lnTo>
                    <a:pt x="168" y="522"/>
                  </a:lnTo>
                  <a:lnTo>
                    <a:pt x="165" y="555"/>
                  </a:lnTo>
                  <a:lnTo>
                    <a:pt x="155" y="555"/>
                  </a:lnTo>
                  <a:lnTo>
                    <a:pt x="152" y="555"/>
                  </a:lnTo>
                  <a:lnTo>
                    <a:pt x="152" y="558"/>
                  </a:lnTo>
                  <a:lnTo>
                    <a:pt x="152" y="561"/>
                  </a:lnTo>
                  <a:lnTo>
                    <a:pt x="155" y="568"/>
                  </a:lnTo>
                  <a:lnTo>
                    <a:pt x="158" y="578"/>
                  </a:lnTo>
                  <a:lnTo>
                    <a:pt x="132" y="604"/>
                  </a:lnTo>
                  <a:lnTo>
                    <a:pt x="99" y="637"/>
                  </a:lnTo>
                  <a:lnTo>
                    <a:pt x="95" y="657"/>
                  </a:lnTo>
                  <a:lnTo>
                    <a:pt x="89" y="680"/>
                  </a:lnTo>
                  <a:lnTo>
                    <a:pt x="95" y="717"/>
                  </a:lnTo>
                  <a:lnTo>
                    <a:pt x="102" y="756"/>
                  </a:lnTo>
                  <a:lnTo>
                    <a:pt x="112" y="799"/>
                  </a:lnTo>
                  <a:lnTo>
                    <a:pt x="122" y="835"/>
                  </a:lnTo>
                  <a:lnTo>
                    <a:pt x="155" y="862"/>
                  </a:lnTo>
                  <a:lnTo>
                    <a:pt x="195" y="885"/>
                  </a:lnTo>
                  <a:lnTo>
                    <a:pt x="204" y="885"/>
                  </a:lnTo>
                  <a:lnTo>
                    <a:pt x="218" y="882"/>
                  </a:lnTo>
                  <a:lnTo>
                    <a:pt x="228" y="878"/>
                  </a:lnTo>
                  <a:lnTo>
                    <a:pt x="241" y="872"/>
                  </a:lnTo>
                  <a:lnTo>
                    <a:pt x="261" y="855"/>
                  </a:lnTo>
                  <a:lnTo>
                    <a:pt x="284" y="835"/>
                  </a:lnTo>
                  <a:lnTo>
                    <a:pt x="307" y="816"/>
                  </a:lnTo>
                  <a:lnTo>
                    <a:pt x="330" y="799"/>
                  </a:lnTo>
                  <a:lnTo>
                    <a:pt x="340" y="792"/>
                  </a:lnTo>
                  <a:lnTo>
                    <a:pt x="353" y="786"/>
                  </a:lnTo>
                  <a:lnTo>
                    <a:pt x="363" y="783"/>
                  </a:lnTo>
                  <a:lnTo>
                    <a:pt x="376" y="783"/>
                  </a:lnTo>
                  <a:lnTo>
                    <a:pt x="403" y="756"/>
                  </a:lnTo>
                  <a:lnTo>
                    <a:pt x="422" y="730"/>
                  </a:lnTo>
                  <a:lnTo>
                    <a:pt x="442" y="700"/>
                  </a:lnTo>
                  <a:lnTo>
                    <a:pt x="455" y="677"/>
                  </a:lnTo>
                  <a:lnTo>
                    <a:pt x="465" y="651"/>
                  </a:lnTo>
                  <a:lnTo>
                    <a:pt x="475" y="627"/>
                  </a:lnTo>
                  <a:lnTo>
                    <a:pt x="475" y="614"/>
                  </a:lnTo>
                  <a:lnTo>
                    <a:pt x="475" y="604"/>
                  </a:lnTo>
                  <a:lnTo>
                    <a:pt x="472" y="594"/>
                  </a:lnTo>
                  <a:lnTo>
                    <a:pt x="469" y="581"/>
                  </a:lnTo>
                  <a:lnTo>
                    <a:pt x="455" y="568"/>
                  </a:lnTo>
                  <a:lnTo>
                    <a:pt x="442" y="555"/>
                  </a:lnTo>
                  <a:lnTo>
                    <a:pt x="429" y="545"/>
                  </a:lnTo>
                  <a:lnTo>
                    <a:pt x="412" y="542"/>
                  </a:lnTo>
                  <a:lnTo>
                    <a:pt x="419" y="515"/>
                  </a:lnTo>
                  <a:lnTo>
                    <a:pt x="416" y="495"/>
                  </a:lnTo>
                  <a:close/>
                </a:path>
              </a:pathLst>
            </a:custGeom>
            <a:solidFill>
              <a:srgbClr val="FFFF66"/>
            </a:solidFill>
            <a:ln w="3175">
              <a:solidFill>
                <a:schemeClr val="tx1"/>
              </a:solidFill>
              <a:round/>
              <a:headEnd/>
              <a:tailEnd/>
            </a:ln>
          </p:spPr>
          <p:txBody>
            <a:bodyPr/>
            <a:lstStyle/>
            <a:p>
              <a:endParaRPr lang="en-US"/>
            </a:p>
          </p:txBody>
        </p:sp>
        <p:sp>
          <p:nvSpPr>
            <p:cNvPr id="131167" name="Freeform 62"/>
            <p:cNvSpPr>
              <a:spLocks/>
            </p:cNvSpPr>
            <p:nvPr/>
          </p:nvSpPr>
          <p:spPr bwMode="auto">
            <a:xfrm>
              <a:off x="3390" y="757"/>
              <a:ext cx="635" cy="1016"/>
            </a:xfrm>
            <a:custGeom>
              <a:avLst/>
              <a:gdLst>
                <a:gd name="T0" fmla="*/ 7762 w 475"/>
                <a:gd name="T1" fmla="*/ 1891 h 885"/>
                <a:gd name="T2" fmla="*/ 6977 w 475"/>
                <a:gd name="T3" fmla="*/ 1809 h 885"/>
                <a:gd name="T4" fmla="*/ 6752 w 475"/>
                <a:gd name="T5" fmla="*/ 1736 h 885"/>
                <a:gd name="T6" fmla="*/ 6488 w 475"/>
                <a:gd name="T7" fmla="*/ 1685 h 885"/>
                <a:gd name="T8" fmla="*/ 6752 w 475"/>
                <a:gd name="T9" fmla="*/ 1363 h 885"/>
                <a:gd name="T10" fmla="*/ 5640 w 475"/>
                <a:gd name="T11" fmla="*/ 1036 h 885"/>
                <a:gd name="T12" fmla="*/ 5640 w 475"/>
                <a:gd name="T13" fmla="*/ 892 h 885"/>
                <a:gd name="T14" fmla="*/ 5474 w 475"/>
                <a:gd name="T15" fmla="*/ 730 h 885"/>
                <a:gd name="T16" fmla="*/ 5051 w 475"/>
                <a:gd name="T17" fmla="*/ 656 h 885"/>
                <a:gd name="T18" fmla="*/ 4325 w 475"/>
                <a:gd name="T19" fmla="*/ 264 h 885"/>
                <a:gd name="T20" fmla="*/ 4267 w 475"/>
                <a:gd name="T21" fmla="*/ 104 h 885"/>
                <a:gd name="T22" fmla="*/ 3008 w 475"/>
                <a:gd name="T23" fmla="*/ 91 h 885"/>
                <a:gd name="T24" fmla="*/ 2877 w 475"/>
                <a:gd name="T25" fmla="*/ 380 h 885"/>
                <a:gd name="T26" fmla="*/ 2511 w 475"/>
                <a:gd name="T27" fmla="*/ 575 h 885"/>
                <a:gd name="T28" fmla="*/ 1909 w 475"/>
                <a:gd name="T29" fmla="*/ 537 h 885"/>
                <a:gd name="T30" fmla="*/ 1130 w 475"/>
                <a:gd name="T31" fmla="*/ 537 h 885"/>
                <a:gd name="T32" fmla="*/ 282 w 475"/>
                <a:gd name="T33" fmla="*/ 433 h 885"/>
                <a:gd name="T34" fmla="*/ 235 w 475"/>
                <a:gd name="T35" fmla="*/ 553 h 885"/>
                <a:gd name="T36" fmla="*/ 1023 w 475"/>
                <a:gd name="T37" fmla="*/ 646 h 885"/>
                <a:gd name="T38" fmla="*/ 1624 w 475"/>
                <a:gd name="T39" fmla="*/ 707 h 885"/>
                <a:gd name="T40" fmla="*/ 2055 w 475"/>
                <a:gd name="T41" fmla="*/ 837 h 885"/>
                <a:gd name="T42" fmla="*/ 2397 w 475"/>
                <a:gd name="T43" fmla="*/ 1094 h 885"/>
                <a:gd name="T44" fmla="*/ 2511 w 475"/>
                <a:gd name="T45" fmla="*/ 1471 h 885"/>
                <a:gd name="T46" fmla="*/ 3424 w 475"/>
                <a:gd name="T47" fmla="*/ 1592 h 885"/>
                <a:gd name="T48" fmla="*/ 3846 w 475"/>
                <a:gd name="T49" fmla="*/ 1655 h 885"/>
                <a:gd name="T50" fmla="*/ 4021 w 475"/>
                <a:gd name="T51" fmla="*/ 1747 h 885"/>
                <a:gd name="T52" fmla="*/ 3793 w 475"/>
                <a:gd name="T53" fmla="*/ 1747 h 885"/>
                <a:gd name="T54" fmla="*/ 3609 w 475"/>
                <a:gd name="T55" fmla="*/ 1781 h 885"/>
                <a:gd name="T56" fmla="*/ 3242 w 475"/>
                <a:gd name="T57" fmla="*/ 1915 h 885"/>
                <a:gd name="T58" fmla="*/ 3008 w 475"/>
                <a:gd name="T59" fmla="*/ 2206 h 885"/>
                <a:gd name="T60" fmla="*/ 2761 w 475"/>
                <a:gd name="T61" fmla="*/ 2206 h 885"/>
                <a:gd name="T62" fmla="*/ 2761 w 475"/>
                <a:gd name="T63" fmla="*/ 2228 h 885"/>
                <a:gd name="T64" fmla="*/ 2877 w 475"/>
                <a:gd name="T65" fmla="*/ 2301 h 885"/>
                <a:gd name="T66" fmla="*/ 1793 w 475"/>
                <a:gd name="T67" fmla="*/ 2533 h 885"/>
                <a:gd name="T68" fmla="*/ 1624 w 475"/>
                <a:gd name="T69" fmla="*/ 2707 h 885"/>
                <a:gd name="T70" fmla="*/ 1852 w 475"/>
                <a:gd name="T71" fmla="*/ 3003 h 885"/>
                <a:gd name="T72" fmla="*/ 2219 w 475"/>
                <a:gd name="T73" fmla="*/ 3322 h 885"/>
                <a:gd name="T74" fmla="*/ 3561 w 475"/>
                <a:gd name="T75" fmla="*/ 3519 h 885"/>
                <a:gd name="T76" fmla="*/ 3965 w 475"/>
                <a:gd name="T77" fmla="*/ 3510 h 885"/>
                <a:gd name="T78" fmla="*/ 4389 w 475"/>
                <a:gd name="T79" fmla="*/ 3465 h 885"/>
                <a:gd name="T80" fmla="*/ 5184 w 475"/>
                <a:gd name="T81" fmla="*/ 3322 h 885"/>
                <a:gd name="T82" fmla="*/ 6021 w 475"/>
                <a:gd name="T83" fmla="*/ 3178 h 885"/>
                <a:gd name="T84" fmla="*/ 6440 w 475"/>
                <a:gd name="T85" fmla="*/ 3125 h 885"/>
                <a:gd name="T86" fmla="*/ 6846 w 475"/>
                <a:gd name="T87" fmla="*/ 3111 h 885"/>
                <a:gd name="T88" fmla="*/ 7694 w 475"/>
                <a:gd name="T89" fmla="*/ 2901 h 885"/>
                <a:gd name="T90" fmla="*/ 8291 w 475"/>
                <a:gd name="T91" fmla="*/ 2691 h 885"/>
                <a:gd name="T92" fmla="*/ 8659 w 475"/>
                <a:gd name="T93" fmla="*/ 2492 h 885"/>
                <a:gd name="T94" fmla="*/ 8659 w 475"/>
                <a:gd name="T95" fmla="*/ 2402 h 885"/>
                <a:gd name="T96" fmla="*/ 8544 w 475"/>
                <a:gd name="T97" fmla="*/ 2309 h 885"/>
                <a:gd name="T98" fmla="*/ 8061 w 475"/>
                <a:gd name="T99" fmla="*/ 2206 h 885"/>
                <a:gd name="T100" fmla="*/ 7518 w 475"/>
                <a:gd name="T101" fmla="*/ 2155 h 885"/>
                <a:gd name="T102" fmla="*/ 7576 w 475"/>
                <a:gd name="T103" fmla="*/ 1969 h 8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
                <a:gd name="T157" fmla="*/ 0 h 885"/>
                <a:gd name="T158" fmla="*/ 475 w 475"/>
                <a:gd name="T159" fmla="*/ 885 h 8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 h="885">
                  <a:moveTo>
                    <a:pt x="416" y="495"/>
                  </a:moveTo>
                  <a:lnTo>
                    <a:pt x="426" y="476"/>
                  </a:lnTo>
                  <a:lnTo>
                    <a:pt x="386" y="472"/>
                  </a:lnTo>
                  <a:lnTo>
                    <a:pt x="383" y="456"/>
                  </a:lnTo>
                  <a:lnTo>
                    <a:pt x="379" y="439"/>
                  </a:lnTo>
                  <a:lnTo>
                    <a:pt x="370" y="436"/>
                  </a:lnTo>
                  <a:lnTo>
                    <a:pt x="360" y="429"/>
                  </a:lnTo>
                  <a:lnTo>
                    <a:pt x="356" y="423"/>
                  </a:lnTo>
                  <a:lnTo>
                    <a:pt x="350" y="413"/>
                  </a:lnTo>
                  <a:lnTo>
                    <a:pt x="370" y="343"/>
                  </a:lnTo>
                  <a:lnTo>
                    <a:pt x="317" y="274"/>
                  </a:lnTo>
                  <a:lnTo>
                    <a:pt x="310" y="261"/>
                  </a:lnTo>
                  <a:lnTo>
                    <a:pt x="307" y="244"/>
                  </a:lnTo>
                  <a:lnTo>
                    <a:pt x="310" y="225"/>
                  </a:lnTo>
                  <a:lnTo>
                    <a:pt x="313" y="201"/>
                  </a:lnTo>
                  <a:lnTo>
                    <a:pt x="300" y="185"/>
                  </a:lnTo>
                  <a:lnTo>
                    <a:pt x="290" y="172"/>
                  </a:lnTo>
                  <a:lnTo>
                    <a:pt x="277" y="165"/>
                  </a:lnTo>
                  <a:lnTo>
                    <a:pt x="257" y="159"/>
                  </a:lnTo>
                  <a:lnTo>
                    <a:pt x="237" y="66"/>
                  </a:lnTo>
                  <a:lnTo>
                    <a:pt x="254" y="26"/>
                  </a:lnTo>
                  <a:lnTo>
                    <a:pt x="234" y="26"/>
                  </a:lnTo>
                  <a:lnTo>
                    <a:pt x="198" y="0"/>
                  </a:lnTo>
                  <a:lnTo>
                    <a:pt x="165" y="23"/>
                  </a:lnTo>
                  <a:lnTo>
                    <a:pt x="148" y="63"/>
                  </a:lnTo>
                  <a:lnTo>
                    <a:pt x="158" y="96"/>
                  </a:lnTo>
                  <a:lnTo>
                    <a:pt x="155" y="112"/>
                  </a:lnTo>
                  <a:lnTo>
                    <a:pt x="138" y="145"/>
                  </a:lnTo>
                  <a:lnTo>
                    <a:pt x="122" y="149"/>
                  </a:lnTo>
                  <a:lnTo>
                    <a:pt x="105" y="135"/>
                  </a:lnTo>
                  <a:lnTo>
                    <a:pt x="79" y="145"/>
                  </a:lnTo>
                  <a:lnTo>
                    <a:pt x="62" y="135"/>
                  </a:lnTo>
                  <a:lnTo>
                    <a:pt x="23" y="102"/>
                  </a:lnTo>
                  <a:lnTo>
                    <a:pt x="16" y="109"/>
                  </a:lnTo>
                  <a:lnTo>
                    <a:pt x="0" y="122"/>
                  </a:lnTo>
                  <a:lnTo>
                    <a:pt x="13" y="139"/>
                  </a:lnTo>
                  <a:lnTo>
                    <a:pt x="33" y="152"/>
                  </a:lnTo>
                  <a:lnTo>
                    <a:pt x="56" y="162"/>
                  </a:lnTo>
                  <a:lnTo>
                    <a:pt x="72" y="168"/>
                  </a:lnTo>
                  <a:lnTo>
                    <a:pt x="89" y="178"/>
                  </a:lnTo>
                  <a:lnTo>
                    <a:pt x="102" y="192"/>
                  </a:lnTo>
                  <a:lnTo>
                    <a:pt x="112" y="211"/>
                  </a:lnTo>
                  <a:lnTo>
                    <a:pt x="122" y="231"/>
                  </a:lnTo>
                  <a:lnTo>
                    <a:pt x="132" y="274"/>
                  </a:lnTo>
                  <a:lnTo>
                    <a:pt x="138" y="310"/>
                  </a:lnTo>
                  <a:lnTo>
                    <a:pt x="138" y="370"/>
                  </a:lnTo>
                  <a:lnTo>
                    <a:pt x="162" y="383"/>
                  </a:lnTo>
                  <a:lnTo>
                    <a:pt x="188" y="400"/>
                  </a:lnTo>
                  <a:lnTo>
                    <a:pt x="201" y="406"/>
                  </a:lnTo>
                  <a:lnTo>
                    <a:pt x="211" y="416"/>
                  </a:lnTo>
                  <a:lnTo>
                    <a:pt x="218" y="426"/>
                  </a:lnTo>
                  <a:lnTo>
                    <a:pt x="221" y="439"/>
                  </a:lnTo>
                  <a:lnTo>
                    <a:pt x="214" y="439"/>
                  </a:lnTo>
                  <a:lnTo>
                    <a:pt x="208" y="439"/>
                  </a:lnTo>
                  <a:lnTo>
                    <a:pt x="201" y="442"/>
                  </a:lnTo>
                  <a:lnTo>
                    <a:pt x="198" y="449"/>
                  </a:lnTo>
                  <a:lnTo>
                    <a:pt x="188" y="462"/>
                  </a:lnTo>
                  <a:lnTo>
                    <a:pt x="178" y="482"/>
                  </a:lnTo>
                  <a:lnTo>
                    <a:pt x="168" y="522"/>
                  </a:lnTo>
                  <a:lnTo>
                    <a:pt x="165" y="555"/>
                  </a:lnTo>
                  <a:lnTo>
                    <a:pt x="155" y="555"/>
                  </a:lnTo>
                  <a:lnTo>
                    <a:pt x="152" y="555"/>
                  </a:lnTo>
                  <a:lnTo>
                    <a:pt x="152" y="558"/>
                  </a:lnTo>
                  <a:lnTo>
                    <a:pt x="152" y="561"/>
                  </a:lnTo>
                  <a:lnTo>
                    <a:pt x="155" y="568"/>
                  </a:lnTo>
                  <a:lnTo>
                    <a:pt x="158" y="578"/>
                  </a:lnTo>
                  <a:lnTo>
                    <a:pt x="132" y="604"/>
                  </a:lnTo>
                  <a:lnTo>
                    <a:pt x="99" y="637"/>
                  </a:lnTo>
                  <a:lnTo>
                    <a:pt x="95" y="657"/>
                  </a:lnTo>
                  <a:lnTo>
                    <a:pt x="89" y="680"/>
                  </a:lnTo>
                  <a:lnTo>
                    <a:pt x="95" y="717"/>
                  </a:lnTo>
                  <a:lnTo>
                    <a:pt x="102" y="756"/>
                  </a:lnTo>
                  <a:lnTo>
                    <a:pt x="112" y="799"/>
                  </a:lnTo>
                  <a:lnTo>
                    <a:pt x="122" y="835"/>
                  </a:lnTo>
                  <a:lnTo>
                    <a:pt x="155" y="862"/>
                  </a:lnTo>
                  <a:lnTo>
                    <a:pt x="195" y="885"/>
                  </a:lnTo>
                  <a:lnTo>
                    <a:pt x="204" y="885"/>
                  </a:lnTo>
                  <a:lnTo>
                    <a:pt x="218" y="882"/>
                  </a:lnTo>
                  <a:lnTo>
                    <a:pt x="228" y="878"/>
                  </a:lnTo>
                  <a:lnTo>
                    <a:pt x="241" y="872"/>
                  </a:lnTo>
                  <a:lnTo>
                    <a:pt x="261" y="855"/>
                  </a:lnTo>
                  <a:lnTo>
                    <a:pt x="284" y="835"/>
                  </a:lnTo>
                  <a:lnTo>
                    <a:pt x="307" y="816"/>
                  </a:lnTo>
                  <a:lnTo>
                    <a:pt x="330" y="799"/>
                  </a:lnTo>
                  <a:lnTo>
                    <a:pt x="340" y="792"/>
                  </a:lnTo>
                  <a:lnTo>
                    <a:pt x="353" y="786"/>
                  </a:lnTo>
                  <a:lnTo>
                    <a:pt x="363" y="783"/>
                  </a:lnTo>
                  <a:lnTo>
                    <a:pt x="376" y="783"/>
                  </a:lnTo>
                  <a:lnTo>
                    <a:pt x="403" y="756"/>
                  </a:lnTo>
                  <a:lnTo>
                    <a:pt x="422" y="730"/>
                  </a:lnTo>
                  <a:lnTo>
                    <a:pt x="442" y="700"/>
                  </a:lnTo>
                  <a:lnTo>
                    <a:pt x="455" y="677"/>
                  </a:lnTo>
                  <a:lnTo>
                    <a:pt x="465" y="651"/>
                  </a:lnTo>
                  <a:lnTo>
                    <a:pt x="475" y="627"/>
                  </a:lnTo>
                  <a:lnTo>
                    <a:pt x="475" y="614"/>
                  </a:lnTo>
                  <a:lnTo>
                    <a:pt x="475" y="604"/>
                  </a:lnTo>
                  <a:lnTo>
                    <a:pt x="472" y="594"/>
                  </a:lnTo>
                  <a:lnTo>
                    <a:pt x="469" y="581"/>
                  </a:lnTo>
                  <a:lnTo>
                    <a:pt x="455" y="568"/>
                  </a:lnTo>
                  <a:lnTo>
                    <a:pt x="442" y="555"/>
                  </a:lnTo>
                  <a:lnTo>
                    <a:pt x="429" y="545"/>
                  </a:lnTo>
                  <a:lnTo>
                    <a:pt x="412" y="542"/>
                  </a:lnTo>
                  <a:lnTo>
                    <a:pt x="419" y="515"/>
                  </a:lnTo>
                  <a:lnTo>
                    <a:pt x="416" y="495"/>
                  </a:lnTo>
                </a:path>
              </a:pathLst>
            </a:custGeom>
            <a:solidFill>
              <a:schemeClr val="accent1"/>
            </a:solidFill>
            <a:ln w="3175">
              <a:solidFill>
                <a:schemeClr val="tx1"/>
              </a:solidFill>
              <a:round/>
              <a:headEnd/>
              <a:tailEnd/>
            </a:ln>
          </p:spPr>
          <p:txBody>
            <a:bodyPr/>
            <a:lstStyle/>
            <a:p>
              <a:endParaRPr lang="en-US"/>
            </a:p>
          </p:txBody>
        </p:sp>
        <p:sp>
          <p:nvSpPr>
            <p:cNvPr id="131168" name="Freeform 63"/>
            <p:cNvSpPr>
              <a:spLocks/>
            </p:cNvSpPr>
            <p:nvPr/>
          </p:nvSpPr>
          <p:spPr bwMode="auto">
            <a:xfrm>
              <a:off x="3196" y="2288"/>
              <a:ext cx="703" cy="490"/>
            </a:xfrm>
            <a:custGeom>
              <a:avLst/>
              <a:gdLst>
                <a:gd name="T0" fmla="*/ 8772 w 525"/>
                <a:gd name="T1" fmla="*/ 817 h 426"/>
                <a:gd name="T2" fmla="*/ 8772 w 525"/>
                <a:gd name="T3" fmla="*/ 776 h 426"/>
                <a:gd name="T4" fmla="*/ 8516 w 525"/>
                <a:gd name="T5" fmla="*/ 736 h 426"/>
                <a:gd name="T6" fmla="*/ 8516 w 525"/>
                <a:gd name="T7" fmla="*/ 617 h 426"/>
                <a:gd name="T8" fmla="*/ 8772 w 525"/>
                <a:gd name="T9" fmla="*/ 493 h 426"/>
                <a:gd name="T10" fmla="*/ 8694 w 525"/>
                <a:gd name="T11" fmla="*/ 351 h 426"/>
                <a:gd name="T12" fmla="*/ 8451 w 525"/>
                <a:gd name="T13" fmla="*/ 186 h 426"/>
                <a:gd name="T14" fmla="*/ 8156 w 525"/>
                <a:gd name="T15" fmla="*/ 64 h 426"/>
                <a:gd name="T16" fmla="*/ 6324 w 525"/>
                <a:gd name="T17" fmla="*/ 143 h 426"/>
                <a:gd name="T18" fmla="*/ 5710 w 525"/>
                <a:gd name="T19" fmla="*/ 81 h 426"/>
                <a:gd name="T20" fmla="*/ 4655 w 525"/>
                <a:gd name="T21" fmla="*/ 107 h 426"/>
                <a:gd name="T22" fmla="*/ 3804 w 525"/>
                <a:gd name="T23" fmla="*/ 81 h 426"/>
                <a:gd name="T24" fmla="*/ 3136 w 525"/>
                <a:gd name="T25" fmla="*/ 3 h 426"/>
                <a:gd name="T26" fmla="*/ 2400 w 525"/>
                <a:gd name="T27" fmla="*/ 81 h 426"/>
                <a:gd name="T28" fmla="*/ 1347 w 525"/>
                <a:gd name="T29" fmla="*/ 242 h 426"/>
                <a:gd name="T30" fmla="*/ 370 w 525"/>
                <a:gd name="T31" fmla="*/ 373 h 426"/>
                <a:gd name="T32" fmla="*/ 254 w 525"/>
                <a:gd name="T33" fmla="*/ 572 h 426"/>
                <a:gd name="T34" fmla="*/ 0 w 525"/>
                <a:gd name="T35" fmla="*/ 710 h 426"/>
                <a:gd name="T36" fmla="*/ 609 w 525"/>
                <a:gd name="T37" fmla="*/ 1047 h 426"/>
                <a:gd name="T38" fmla="*/ 979 w 525"/>
                <a:gd name="T39" fmla="*/ 1288 h 426"/>
                <a:gd name="T40" fmla="*/ 1347 w 525"/>
                <a:gd name="T41" fmla="*/ 1350 h 426"/>
                <a:gd name="T42" fmla="*/ 1729 w 525"/>
                <a:gd name="T43" fmla="*/ 1381 h 426"/>
                <a:gd name="T44" fmla="*/ 2159 w 525"/>
                <a:gd name="T45" fmla="*/ 1381 h 426"/>
                <a:gd name="T46" fmla="*/ 2619 w 525"/>
                <a:gd name="T47" fmla="*/ 1432 h 426"/>
                <a:gd name="T48" fmla="*/ 2619 w 525"/>
                <a:gd name="T49" fmla="*/ 1525 h 426"/>
                <a:gd name="T50" fmla="*/ 2955 w 525"/>
                <a:gd name="T51" fmla="*/ 1449 h 426"/>
                <a:gd name="T52" fmla="*/ 3603 w 525"/>
                <a:gd name="T53" fmla="*/ 1472 h 426"/>
                <a:gd name="T54" fmla="*/ 3804 w 525"/>
                <a:gd name="T55" fmla="*/ 1511 h 426"/>
                <a:gd name="T56" fmla="*/ 3933 w 525"/>
                <a:gd name="T57" fmla="*/ 1567 h 426"/>
                <a:gd name="T58" fmla="*/ 4601 w 525"/>
                <a:gd name="T59" fmla="*/ 1618 h 426"/>
                <a:gd name="T60" fmla="*/ 4825 w 525"/>
                <a:gd name="T61" fmla="*/ 1654 h 426"/>
                <a:gd name="T62" fmla="*/ 5710 w 525"/>
                <a:gd name="T63" fmla="*/ 1647 h 426"/>
                <a:gd name="T64" fmla="*/ 6563 w 525"/>
                <a:gd name="T65" fmla="*/ 1654 h 426"/>
                <a:gd name="T66" fmla="*/ 7469 w 525"/>
                <a:gd name="T67" fmla="*/ 1634 h 426"/>
                <a:gd name="T68" fmla="*/ 7649 w 525"/>
                <a:gd name="T69" fmla="*/ 1671 h 426"/>
                <a:gd name="T70" fmla="*/ 8694 w 525"/>
                <a:gd name="T71" fmla="*/ 1715 h 426"/>
                <a:gd name="T72" fmla="*/ 9726 w 525"/>
                <a:gd name="T73" fmla="*/ 1189 h 426"/>
                <a:gd name="T74" fmla="*/ 9114 w 525"/>
                <a:gd name="T75" fmla="*/ 922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5"/>
                <a:gd name="T115" fmla="*/ 0 h 426"/>
                <a:gd name="T116" fmla="*/ 525 w 525"/>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5" h="426">
                  <a:moveTo>
                    <a:pt x="473" y="208"/>
                  </a:moveTo>
                  <a:lnTo>
                    <a:pt x="473" y="201"/>
                  </a:lnTo>
                  <a:lnTo>
                    <a:pt x="476" y="195"/>
                  </a:lnTo>
                  <a:lnTo>
                    <a:pt x="473" y="191"/>
                  </a:lnTo>
                  <a:lnTo>
                    <a:pt x="469" y="188"/>
                  </a:lnTo>
                  <a:lnTo>
                    <a:pt x="459" y="182"/>
                  </a:lnTo>
                  <a:lnTo>
                    <a:pt x="450" y="175"/>
                  </a:lnTo>
                  <a:lnTo>
                    <a:pt x="459" y="152"/>
                  </a:lnTo>
                  <a:lnTo>
                    <a:pt x="469" y="135"/>
                  </a:lnTo>
                  <a:lnTo>
                    <a:pt x="473" y="122"/>
                  </a:lnTo>
                  <a:lnTo>
                    <a:pt x="473" y="106"/>
                  </a:lnTo>
                  <a:lnTo>
                    <a:pt x="469" y="86"/>
                  </a:lnTo>
                  <a:lnTo>
                    <a:pt x="463" y="66"/>
                  </a:lnTo>
                  <a:lnTo>
                    <a:pt x="456" y="46"/>
                  </a:lnTo>
                  <a:lnTo>
                    <a:pt x="450" y="30"/>
                  </a:lnTo>
                  <a:lnTo>
                    <a:pt x="440" y="16"/>
                  </a:lnTo>
                  <a:lnTo>
                    <a:pt x="433" y="7"/>
                  </a:lnTo>
                  <a:lnTo>
                    <a:pt x="341" y="36"/>
                  </a:lnTo>
                  <a:lnTo>
                    <a:pt x="334" y="16"/>
                  </a:lnTo>
                  <a:lnTo>
                    <a:pt x="308" y="20"/>
                  </a:lnTo>
                  <a:lnTo>
                    <a:pt x="281" y="23"/>
                  </a:lnTo>
                  <a:lnTo>
                    <a:pt x="251" y="26"/>
                  </a:lnTo>
                  <a:lnTo>
                    <a:pt x="232" y="36"/>
                  </a:lnTo>
                  <a:lnTo>
                    <a:pt x="205" y="20"/>
                  </a:lnTo>
                  <a:lnTo>
                    <a:pt x="185" y="0"/>
                  </a:lnTo>
                  <a:lnTo>
                    <a:pt x="169" y="3"/>
                  </a:lnTo>
                  <a:lnTo>
                    <a:pt x="149" y="10"/>
                  </a:lnTo>
                  <a:lnTo>
                    <a:pt x="129" y="20"/>
                  </a:lnTo>
                  <a:lnTo>
                    <a:pt x="109" y="33"/>
                  </a:lnTo>
                  <a:lnTo>
                    <a:pt x="73" y="59"/>
                  </a:lnTo>
                  <a:lnTo>
                    <a:pt x="40" y="76"/>
                  </a:lnTo>
                  <a:lnTo>
                    <a:pt x="20" y="92"/>
                  </a:lnTo>
                  <a:lnTo>
                    <a:pt x="4" y="109"/>
                  </a:lnTo>
                  <a:lnTo>
                    <a:pt x="14" y="142"/>
                  </a:lnTo>
                  <a:lnTo>
                    <a:pt x="7" y="155"/>
                  </a:lnTo>
                  <a:lnTo>
                    <a:pt x="0" y="175"/>
                  </a:lnTo>
                  <a:lnTo>
                    <a:pt x="30" y="224"/>
                  </a:lnTo>
                  <a:lnTo>
                    <a:pt x="33" y="258"/>
                  </a:lnTo>
                  <a:lnTo>
                    <a:pt x="47" y="304"/>
                  </a:lnTo>
                  <a:lnTo>
                    <a:pt x="53" y="317"/>
                  </a:lnTo>
                  <a:lnTo>
                    <a:pt x="63" y="327"/>
                  </a:lnTo>
                  <a:lnTo>
                    <a:pt x="73" y="333"/>
                  </a:lnTo>
                  <a:lnTo>
                    <a:pt x="83" y="340"/>
                  </a:lnTo>
                  <a:lnTo>
                    <a:pt x="93" y="340"/>
                  </a:lnTo>
                  <a:lnTo>
                    <a:pt x="106" y="343"/>
                  </a:lnTo>
                  <a:lnTo>
                    <a:pt x="116" y="340"/>
                  </a:lnTo>
                  <a:lnTo>
                    <a:pt x="126" y="337"/>
                  </a:lnTo>
                  <a:lnTo>
                    <a:pt x="142" y="353"/>
                  </a:lnTo>
                  <a:lnTo>
                    <a:pt x="139" y="363"/>
                  </a:lnTo>
                  <a:lnTo>
                    <a:pt x="142" y="376"/>
                  </a:lnTo>
                  <a:lnTo>
                    <a:pt x="152" y="366"/>
                  </a:lnTo>
                  <a:lnTo>
                    <a:pt x="159" y="357"/>
                  </a:lnTo>
                  <a:lnTo>
                    <a:pt x="179" y="360"/>
                  </a:lnTo>
                  <a:lnTo>
                    <a:pt x="195" y="363"/>
                  </a:lnTo>
                  <a:lnTo>
                    <a:pt x="199" y="366"/>
                  </a:lnTo>
                  <a:lnTo>
                    <a:pt x="205" y="373"/>
                  </a:lnTo>
                  <a:lnTo>
                    <a:pt x="208" y="380"/>
                  </a:lnTo>
                  <a:lnTo>
                    <a:pt x="212" y="386"/>
                  </a:lnTo>
                  <a:lnTo>
                    <a:pt x="241" y="393"/>
                  </a:lnTo>
                  <a:lnTo>
                    <a:pt x="248" y="399"/>
                  </a:lnTo>
                  <a:lnTo>
                    <a:pt x="255" y="406"/>
                  </a:lnTo>
                  <a:lnTo>
                    <a:pt x="261" y="409"/>
                  </a:lnTo>
                  <a:lnTo>
                    <a:pt x="275" y="413"/>
                  </a:lnTo>
                  <a:lnTo>
                    <a:pt x="308" y="406"/>
                  </a:lnTo>
                  <a:lnTo>
                    <a:pt x="337" y="426"/>
                  </a:lnTo>
                  <a:lnTo>
                    <a:pt x="354" y="409"/>
                  </a:lnTo>
                  <a:lnTo>
                    <a:pt x="383" y="406"/>
                  </a:lnTo>
                  <a:lnTo>
                    <a:pt x="403" y="403"/>
                  </a:lnTo>
                  <a:lnTo>
                    <a:pt x="416" y="406"/>
                  </a:lnTo>
                  <a:lnTo>
                    <a:pt x="413" y="413"/>
                  </a:lnTo>
                  <a:lnTo>
                    <a:pt x="410" y="419"/>
                  </a:lnTo>
                  <a:lnTo>
                    <a:pt x="469" y="423"/>
                  </a:lnTo>
                  <a:lnTo>
                    <a:pt x="466" y="393"/>
                  </a:lnTo>
                  <a:lnTo>
                    <a:pt x="525" y="294"/>
                  </a:lnTo>
                  <a:lnTo>
                    <a:pt x="512" y="261"/>
                  </a:lnTo>
                  <a:lnTo>
                    <a:pt x="492" y="228"/>
                  </a:lnTo>
                  <a:lnTo>
                    <a:pt x="473" y="208"/>
                  </a:lnTo>
                  <a:close/>
                </a:path>
              </a:pathLst>
            </a:custGeom>
            <a:solidFill>
              <a:srgbClr val="FFFF66"/>
            </a:solidFill>
            <a:ln w="3175">
              <a:solidFill>
                <a:schemeClr val="tx1"/>
              </a:solidFill>
              <a:round/>
              <a:headEnd/>
              <a:tailEnd/>
            </a:ln>
          </p:spPr>
          <p:txBody>
            <a:bodyPr/>
            <a:lstStyle/>
            <a:p>
              <a:endParaRPr lang="en-US"/>
            </a:p>
          </p:txBody>
        </p:sp>
        <p:sp>
          <p:nvSpPr>
            <p:cNvPr id="131169" name="Freeform 64"/>
            <p:cNvSpPr>
              <a:spLocks/>
            </p:cNvSpPr>
            <p:nvPr/>
          </p:nvSpPr>
          <p:spPr bwMode="auto">
            <a:xfrm>
              <a:off x="3196" y="2288"/>
              <a:ext cx="703" cy="490"/>
            </a:xfrm>
            <a:custGeom>
              <a:avLst/>
              <a:gdLst>
                <a:gd name="T0" fmla="*/ 8772 w 525"/>
                <a:gd name="T1" fmla="*/ 817 h 426"/>
                <a:gd name="T2" fmla="*/ 8772 w 525"/>
                <a:gd name="T3" fmla="*/ 776 h 426"/>
                <a:gd name="T4" fmla="*/ 8516 w 525"/>
                <a:gd name="T5" fmla="*/ 736 h 426"/>
                <a:gd name="T6" fmla="*/ 8516 w 525"/>
                <a:gd name="T7" fmla="*/ 617 h 426"/>
                <a:gd name="T8" fmla="*/ 8772 w 525"/>
                <a:gd name="T9" fmla="*/ 493 h 426"/>
                <a:gd name="T10" fmla="*/ 8694 w 525"/>
                <a:gd name="T11" fmla="*/ 351 h 426"/>
                <a:gd name="T12" fmla="*/ 8451 w 525"/>
                <a:gd name="T13" fmla="*/ 186 h 426"/>
                <a:gd name="T14" fmla="*/ 8156 w 525"/>
                <a:gd name="T15" fmla="*/ 64 h 426"/>
                <a:gd name="T16" fmla="*/ 6324 w 525"/>
                <a:gd name="T17" fmla="*/ 143 h 426"/>
                <a:gd name="T18" fmla="*/ 5710 w 525"/>
                <a:gd name="T19" fmla="*/ 81 h 426"/>
                <a:gd name="T20" fmla="*/ 4655 w 525"/>
                <a:gd name="T21" fmla="*/ 107 h 426"/>
                <a:gd name="T22" fmla="*/ 3804 w 525"/>
                <a:gd name="T23" fmla="*/ 81 h 426"/>
                <a:gd name="T24" fmla="*/ 3136 w 525"/>
                <a:gd name="T25" fmla="*/ 3 h 426"/>
                <a:gd name="T26" fmla="*/ 2400 w 525"/>
                <a:gd name="T27" fmla="*/ 81 h 426"/>
                <a:gd name="T28" fmla="*/ 1347 w 525"/>
                <a:gd name="T29" fmla="*/ 242 h 426"/>
                <a:gd name="T30" fmla="*/ 370 w 525"/>
                <a:gd name="T31" fmla="*/ 373 h 426"/>
                <a:gd name="T32" fmla="*/ 254 w 525"/>
                <a:gd name="T33" fmla="*/ 572 h 426"/>
                <a:gd name="T34" fmla="*/ 0 w 525"/>
                <a:gd name="T35" fmla="*/ 710 h 426"/>
                <a:gd name="T36" fmla="*/ 609 w 525"/>
                <a:gd name="T37" fmla="*/ 1047 h 426"/>
                <a:gd name="T38" fmla="*/ 979 w 525"/>
                <a:gd name="T39" fmla="*/ 1288 h 426"/>
                <a:gd name="T40" fmla="*/ 1347 w 525"/>
                <a:gd name="T41" fmla="*/ 1350 h 426"/>
                <a:gd name="T42" fmla="*/ 1729 w 525"/>
                <a:gd name="T43" fmla="*/ 1381 h 426"/>
                <a:gd name="T44" fmla="*/ 2159 w 525"/>
                <a:gd name="T45" fmla="*/ 1381 h 426"/>
                <a:gd name="T46" fmla="*/ 2619 w 525"/>
                <a:gd name="T47" fmla="*/ 1432 h 426"/>
                <a:gd name="T48" fmla="*/ 2619 w 525"/>
                <a:gd name="T49" fmla="*/ 1525 h 426"/>
                <a:gd name="T50" fmla="*/ 2955 w 525"/>
                <a:gd name="T51" fmla="*/ 1449 h 426"/>
                <a:gd name="T52" fmla="*/ 3603 w 525"/>
                <a:gd name="T53" fmla="*/ 1472 h 426"/>
                <a:gd name="T54" fmla="*/ 3804 w 525"/>
                <a:gd name="T55" fmla="*/ 1511 h 426"/>
                <a:gd name="T56" fmla="*/ 3933 w 525"/>
                <a:gd name="T57" fmla="*/ 1567 h 426"/>
                <a:gd name="T58" fmla="*/ 4601 w 525"/>
                <a:gd name="T59" fmla="*/ 1618 h 426"/>
                <a:gd name="T60" fmla="*/ 4825 w 525"/>
                <a:gd name="T61" fmla="*/ 1654 h 426"/>
                <a:gd name="T62" fmla="*/ 5710 w 525"/>
                <a:gd name="T63" fmla="*/ 1647 h 426"/>
                <a:gd name="T64" fmla="*/ 6563 w 525"/>
                <a:gd name="T65" fmla="*/ 1654 h 426"/>
                <a:gd name="T66" fmla="*/ 7469 w 525"/>
                <a:gd name="T67" fmla="*/ 1634 h 426"/>
                <a:gd name="T68" fmla="*/ 7649 w 525"/>
                <a:gd name="T69" fmla="*/ 1671 h 426"/>
                <a:gd name="T70" fmla="*/ 8694 w 525"/>
                <a:gd name="T71" fmla="*/ 1715 h 426"/>
                <a:gd name="T72" fmla="*/ 9726 w 525"/>
                <a:gd name="T73" fmla="*/ 1189 h 426"/>
                <a:gd name="T74" fmla="*/ 9114 w 525"/>
                <a:gd name="T75" fmla="*/ 922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5"/>
                <a:gd name="T115" fmla="*/ 0 h 426"/>
                <a:gd name="T116" fmla="*/ 525 w 525"/>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5" h="426">
                  <a:moveTo>
                    <a:pt x="473" y="208"/>
                  </a:moveTo>
                  <a:lnTo>
                    <a:pt x="473" y="201"/>
                  </a:lnTo>
                  <a:lnTo>
                    <a:pt x="476" y="195"/>
                  </a:lnTo>
                  <a:lnTo>
                    <a:pt x="473" y="191"/>
                  </a:lnTo>
                  <a:lnTo>
                    <a:pt x="469" y="188"/>
                  </a:lnTo>
                  <a:lnTo>
                    <a:pt x="459" y="182"/>
                  </a:lnTo>
                  <a:lnTo>
                    <a:pt x="450" y="175"/>
                  </a:lnTo>
                  <a:lnTo>
                    <a:pt x="459" y="152"/>
                  </a:lnTo>
                  <a:lnTo>
                    <a:pt x="469" y="135"/>
                  </a:lnTo>
                  <a:lnTo>
                    <a:pt x="473" y="122"/>
                  </a:lnTo>
                  <a:lnTo>
                    <a:pt x="473" y="106"/>
                  </a:lnTo>
                  <a:lnTo>
                    <a:pt x="469" y="86"/>
                  </a:lnTo>
                  <a:lnTo>
                    <a:pt x="463" y="66"/>
                  </a:lnTo>
                  <a:lnTo>
                    <a:pt x="456" y="46"/>
                  </a:lnTo>
                  <a:lnTo>
                    <a:pt x="450" y="30"/>
                  </a:lnTo>
                  <a:lnTo>
                    <a:pt x="440" y="16"/>
                  </a:lnTo>
                  <a:lnTo>
                    <a:pt x="433" y="7"/>
                  </a:lnTo>
                  <a:lnTo>
                    <a:pt x="341" y="36"/>
                  </a:lnTo>
                  <a:lnTo>
                    <a:pt x="334" y="16"/>
                  </a:lnTo>
                  <a:lnTo>
                    <a:pt x="308" y="20"/>
                  </a:lnTo>
                  <a:lnTo>
                    <a:pt x="281" y="23"/>
                  </a:lnTo>
                  <a:lnTo>
                    <a:pt x="251" y="26"/>
                  </a:lnTo>
                  <a:lnTo>
                    <a:pt x="232" y="36"/>
                  </a:lnTo>
                  <a:lnTo>
                    <a:pt x="205" y="20"/>
                  </a:lnTo>
                  <a:lnTo>
                    <a:pt x="185" y="0"/>
                  </a:lnTo>
                  <a:lnTo>
                    <a:pt x="169" y="3"/>
                  </a:lnTo>
                  <a:lnTo>
                    <a:pt x="149" y="10"/>
                  </a:lnTo>
                  <a:lnTo>
                    <a:pt x="129" y="20"/>
                  </a:lnTo>
                  <a:lnTo>
                    <a:pt x="109" y="33"/>
                  </a:lnTo>
                  <a:lnTo>
                    <a:pt x="73" y="59"/>
                  </a:lnTo>
                  <a:lnTo>
                    <a:pt x="40" y="76"/>
                  </a:lnTo>
                  <a:lnTo>
                    <a:pt x="20" y="92"/>
                  </a:lnTo>
                  <a:lnTo>
                    <a:pt x="4" y="109"/>
                  </a:lnTo>
                  <a:lnTo>
                    <a:pt x="14" y="142"/>
                  </a:lnTo>
                  <a:lnTo>
                    <a:pt x="7" y="155"/>
                  </a:lnTo>
                  <a:lnTo>
                    <a:pt x="0" y="175"/>
                  </a:lnTo>
                  <a:lnTo>
                    <a:pt x="30" y="224"/>
                  </a:lnTo>
                  <a:lnTo>
                    <a:pt x="33" y="258"/>
                  </a:lnTo>
                  <a:lnTo>
                    <a:pt x="47" y="304"/>
                  </a:lnTo>
                  <a:lnTo>
                    <a:pt x="53" y="317"/>
                  </a:lnTo>
                  <a:lnTo>
                    <a:pt x="63" y="327"/>
                  </a:lnTo>
                  <a:lnTo>
                    <a:pt x="73" y="333"/>
                  </a:lnTo>
                  <a:lnTo>
                    <a:pt x="83" y="340"/>
                  </a:lnTo>
                  <a:lnTo>
                    <a:pt x="93" y="340"/>
                  </a:lnTo>
                  <a:lnTo>
                    <a:pt x="106" y="343"/>
                  </a:lnTo>
                  <a:lnTo>
                    <a:pt x="116" y="340"/>
                  </a:lnTo>
                  <a:lnTo>
                    <a:pt x="126" y="337"/>
                  </a:lnTo>
                  <a:lnTo>
                    <a:pt x="142" y="353"/>
                  </a:lnTo>
                  <a:lnTo>
                    <a:pt x="139" y="363"/>
                  </a:lnTo>
                  <a:lnTo>
                    <a:pt x="142" y="376"/>
                  </a:lnTo>
                  <a:lnTo>
                    <a:pt x="152" y="366"/>
                  </a:lnTo>
                  <a:lnTo>
                    <a:pt x="159" y="357"/>
                  </a:lnTo>
                  <a:lnTo>
                    <a:pt x="179" y="360"/>
                  </a:lnTo>
                  <a:lnTo>
                    <a:pt x="195" y="363"/>
                  </a:lnTo>
                  <a:lnTo>
                    <a:pt x="199" y="366"/>
                  </a:lnTo>
                  <a:lnTo>
                    <a:pt x="205" y="373"/>
                  </a:lnTo>
                  <a:lnTo>
                    <a:pt x="208" y="380"/>
                  </a:lnTo>
                  <a:lnTo>
                    <a:pt x="212" y="386"/>
                  </a:lnTo>
                  <a:lnTo>
                    <a:pt x="241" y="393"/>
                  </a:lnTo>
                  <a:lnTo>
                    <a:pt x="248" y="399"/>
                  </a:lnTo>
                  <a:lnTo>
                    <a:pt x="255" y="406"/>
                  </a:lnTo>
                  <a:lnTo>
                    <a:pt x="261" y="409"/>
                  </a:lnTo>
                  <a:lnTo>
                    <a:pt x="275" y="413"/>
                  </a:lnTo>
                  <a:lnTo>
                    <a:pt x="308" y="406"/>
                  </a:lnTo>
                  <a:lnTo>
                    <a:pt x="337" y="426"/>
                  </a:lnTo>
                  <a:lnTo>
                    <a:pt x="354" y="409"/>
                  </a:lnTo>
                  <a:lnTo>
                    <a:pt x="383" y="406"/>
                  </a:lnTo>
                  <a:lnTo>
                    <a:pt x="403" y="403"/>
                  </a:lnTo>
                  <a:lnTo>
                    <a:pt x="416" y="406"/>
                  </a:lnTo>
                  <a:lnTo>
                    <a:pt x="413" y="413"/>
                  </a:lnTo>
                  <a:lnTo>
                    <a:pt x="410" y="419"/>
                  </a:lnTo>
                  <a:lnTo>
                    <a:pt x="469" y="423"/>
                  </a:lnTo>
                  <a:lnTo>
                    <a:pt x="466" y="393"/>
                  </a:lnTo>
                  <a:lnTo>
                    <a:pt x="525" y="294"/>
                  </a:lnTo>
                  <a:lnTo>
                    <a:pt x="512" y="261"/>
                  </a:lnTo>
                  <a:lnTo>
                    <a:pt x="492" y="228"/>
                  </a:lnTo>
                  <a:lnTo>
                    <a:pt x="473" y="208"/>
                  </a:lnTo>
                </a:path>
              </a:pathLst>
            </a:custGeom>
            <a:solidFill>
              <a:schemeClr val="accent1"/>
            </a:solidFill>
            <a:ln w="3175">
              <a:solidFill>
                <a:schemeClr val="tx1"/>
              </a:solidFill>
              <a:round/>
              <a:headEnd/>
              <a:tailEnd/>
            </a:ln>
          </p:spPr>
          <p:txBody>
            <a:bodyPr/>
            <a:lstStyle/>
            <a:p>
              <a:endParaRPr lang="en-US"/>
            </a:p>
          </p:txBody>
        </p:sp>
        <p:sp>
          <p:nvSpPr>
            <p:cNvPr id="131170" name="Freeform 65"/>
            <p:cNvSpPr>
              <a:spLocks/>
            </p:cNvSpPr>
            <p:nvPr/>
          </p:nvSpPr>
          <p:spPr bwMode="auto">
            <a:xfrm>
              <a:off x="2663" y="2304"/>
              <a:ext cx="594" cy="696"/>
            </a:xfrm>
            <a:custGeom>
              <a:avLst/>
              <a:gdLst>
                <a:gd name="T0" fmla="*/ 5800 w 446"/>
                <a:gd name="T1" fmla="*/ 1383 h 608"/>
                <a:gd name="T2" fmla="*/ 6606 w 446"/>
                <a:gd name="T3" fmla="*/ 1304 h 608"/>
                <a:gd name="T4" fmla="*/ 7136 w 446"/>
                <a:gd name="T5" fmla="*/ 1203 h 608"/>
                <a:gd name="T6" fmla="*/ 7755 w 446"/>
                <a:gd name="T7" fmla="*/ 1176 h 608"/>
                <a:gd name="T8" fmla="*/ 7715 w 446"/>
                <a:gd name="T9" fmla="*/ 1020 h 608"/>
                <a:gd name="T10" fmla="*/ 7004 w 446"/>
                <a:gd name="T11" fmla="*/ 625 h 608"/>
                <a:gd name="T12" fmla="*/ 7185 w 446"/>
                <a:gd name="T13" fmla="*/ 498 h 608"/>
                <a:gd name="T14" fmla="*/ 6840 w 446"/>
                <a:gd name="T15" fmla="*/ 259 h 608"/>
                <a:gd name="T16" fmla="*/ 6558 w 446"/>
                <a:gd name="T17" fmla="*/ 216 h 608"/>
                <a:gd name="T18" fmla="*/ 6426 w 446"/>
                <a:gd name="T19" fmla="*/ 190 h 608"/>
                <a:gd name="T20" fmla="*/ 6606 w 446"/>
                <a:gd name="T21" fmla="*/ 165 h 608"/>
                <a:gd name="T22" fmla="*/ 6606 w 446"/>
                <a:gd name="T23" fmla="*/ 126 h 608"/>
                <a:gd name="T24" fmla="*/ 6505 w 446"/>
                <a:gd name="T25" fmla="*/ 64 h 608"/>
                <a:gd name="T26" fmla="*/ 6266 w 446"/>
                <a:gd name="T27" fmla="*/ 3 h 608"/>
                <a:gd name="T28" fmla="*/ 6088 w 446"/>
                <a:gd name="T29" fmla="*/ 0 h 608"/>
                <a:gd name="T30" fmla="*/ 5967 w 446"/>
                <a:gd name="T31" fmla="*/ 49 h 608"/>
                <a:gd name="T32" fmla="*/ 6024 w 446"/>
                <a:gd name="T33" fmla="*/ 64 h 608"/>
                <a:gd name="T34" fmla="*/ 6201 w 446"/>
                <a:gd name="T35" fmla="*/ 90 h 608"/>
                <a:gd name="T36" fmla="*/ 6142 w 446"/>
                <a:gd name="T37" fmla="*/ 126 h 608"/>
                <a:gd name="T38" fmla="*/ 5849 w 446"/>
                <a:gd name="T39" fmla="*/ 180 h 608"/>
                <a:gd name="T40" fmla="*/ 5516 w 446"/>
                <a:gd name="T41" fmla="*/ 206 h 608"/>
                <a:gd name="T42" fmla="*/ 5126 w 446"/>
                <a:gd name="T43" fmla="*/ 206 h 608"/>
                <a:gd name="T44" fmla="*/ 4863 w 446"/>
                <a:gd name="T45" fmla="*/ 232 h 608"/>
                <a:gd name="T46" fmla="*/ 4355 w 446"/>
                <a:gd name="T47" fmla="*/ 270 h 608"/>
                <a:gd name="T48" fmla="*/ 3880 w 446"/>
                <a:gd name="T49" fmla="*/ 165 h 608"/>
                <a:gd name="T50" fmla="*/ 3425 w 446"/>
                <a:gd name="T51" fmla="*/ 79 h 608"/>
                <a:gd name="T52" fmla="*/ 2321 w 446"/>
                <a:gd name="T53" fmla="*/ 3 h 608"/>
                <a:gd name="T54" fmla="*/ 2437 w 446"/>
                <a:gd name="T55" fmla="*/ 126 h 608"/>
                <a:gd name="T56" fmla="*/ 2712 w 446"/>
                <a:gd name="T57" fmla="*/ 216 h 608"/>
                <a:gd name="T58" fmla="*/ 2662 w 446"/>
                <a:gd name="T59" fmla="*/ 305 h 608"/>
                <a:gd name="T60" fmla="*/ 2437 w 446"/>
                <a:gd name="T61" fmla="*/ 330 h 608"/>
                <a:gd name="T62" fmla="*/ 2321 w 446"/>
                <a:gd name="T63" fmla="*/ 330 h 608"/>
                <a:gd name="T64" fmla="*/ 2268 w 446"/>
                <a:gd name="T65" fmla="*/ 424 h 608"/>
                <a:gd name="T66" fmla="*/ 1966 w 446"/>
                <a:gd name="T67" fmla="*/ 433 h 608"/>
                <a:gd name="T68" fmla="*/ 1461 w 446"/>
                <a:gd name="T69" fmla="*/ 330 h 608"/>
                <a:gd name="T70" fmla="*/ 1279 w 446"/>
                <a:gd name="T71" fmla="*/ 587 h 608"/>
                <a:gd name="T72" fmla="*/ 988 w 446"/>
                <a:gd name="T73" fmla="*/ 767 h 608"/>
                <a:gd name="T74" fmla="*/ 0 w 446"/>
                <a:gd name="T75" fmla="*/ 1099 h 608"/>
                <a:gd name="T76" fmla="*/ 354 w 446"/>
                <a:gd name="T77" fmla="*/ 1545 h 608"/>
                <a:gd name="T78" fmla="*/ 627 w 446"/>
                <a:gd name="T79" fmla="*/ 1648 h 608"/>
                <a:gd name="T80" fmla="*/ 586 w 446"/>
                <a:gd name="T81" fmla="*/ 1710 h 608"/>
                <a:gd name="T82" fmla="*/ 1279 w 446"/>
                <a:gd name="T83" fmla="*/ 1732 h 608"/>
                <a:gd name="T84" fmla="*/ 1565 w 446"/>
                <a:gd name="T85" fmla="*/ 1753 h 608"/>
                <a:gd name="T86" fmla="*/ 1859 w 446"/>
                <a:gd name="T87" fmla="*/ 1814 h 608"/>
                <a:gd name="T88" fmla="*/ 1679 w 446"/>
                <a:gd name="T89" fmla="*/ 1970 h 608"/>
                <a:gd name="T90" fmla="*/ 1340 w 446"/>
                <a:gd name="T91" fmla="*/ 2095 h 608"/>
                <a:gd name="T92" fmla="*/ 1279 w 446"/>
                <a:gd name="T93" fmla="*/ 2208 h 608"/>
                <a:gd name="T94" fmla="*/ 1618 w 446"/>
                <a:gd name="T95" fmla="*/ 2260 h 608"/>
                <a:gd name="T96" fmla="*/ 1859 w 446"/>
                <a:gd name="T97" fmla="*/ 2194 h 608"/>
                <a:gd name="T98" fmla="*/ 2031 w 446"/>
                <a:gd name="T99" fmla="*/ 2166 h 608"/>
                <a:gd name="T100" fmla="*/ 2321 w 446"/>
                <a:gd name="T101" fmla="*/ 2185 h 608"/>
                <a:gd name="T102" fmla="*/ 2854 w 446"/>
                <a:gd name="T103" fmla="*/ 2243 h 608"/>
                <a:gd name="T104" fmla="*/ 3298 w 446"/>
                <a:gd name="T105" fmla="*/ 2243 h 608"/>
                <a:gd name="T106" fmla="*/ 4004 w 446"/>
                <a:gd name="T107" fmla="*/ 2311 h 608"/>
                <a:gd name="T108" fmla="*/ 4408 w 446"/>
                <a:gd name="T109" fmla="*/ 2260 h 608"/>
                <a:gd name="T110" fmla="*/ 5446 w 446"/>
                <a:gd name="T111" fmla="*/ 2221 h 608"/>
                <a:gd name="T112" fmla="*/ 6142 w 446"/>
                <a:gd name="T113" fmla="*/ 2157 h 608"/>
                <a:gd name="T114" fmla="*/ 6266 w 446"/>
                <a:gd name="T115" fmla="*/ 2065 h 608"/>
                <a:gd name="T116" fmla="*/ 7136 w 446"/>
                <a:gd name="T117" fmla="*/ 1940 h 608"/>
                <a:gd name="T118" fmla="*/ 7302 w 446"/>
                <a:gd name="T119" fmla="*/ 1864 h 608"/>
                <a:gd name="T120" fmla="*/ 6606 w 446"/>
                <a:gd name="T121" fmla="*/ 1753 h 608"/>
                <a:gd name="T122" fmla="*/ 5849 w 446"/>
                <a:gd name="T123" fmla="*/ 1506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6"/>
                <a:gd name="T187" fmla="*/ 0 h 608"/>
                <a:gd name="T188" fmla="*/ 446 w 446"/>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6" h="608">
                  <a:moveTo>
                    <a:pt x="297" y="373"/>
                  </a:moveTo>
                  <a:lnTo>
                    <a:pt x="330" y="357"/>
                  </a:lnTo>
                  <a:lnTo>
                    <a:pt x="363" y="347"/>
                  </a:lnTo>
                  <a:lnTo>
                    <a:pt x="376" y="337"/>
                  </a:lnTo>
                  <a:lnTo>
                    <a:pt x="393" y="327"/>
                  </a:lnTo>
                  <a:lnTo>
                    <a:pt x="406" y="311"/>
                  </a:lnTo>
                  <a:lnTo>
                    <a:pt x="416" y="291"/>
                  </a:lnTo>
                  <a:lnTo>
                    <a:pt x="442" y="304"/>
                  </a:lnTo>
                  <a:lnTo>
                    <a:pt x="446" y="287"/>
                  </a:lnTo>
                  <a:lnTo>
                    <a:pt x="439" y="264"/>
                  </a:lnTo>
                  <a:lnTo>
                    <a:pt x="429" y="208"/>
                  </a:lnTo>
                  <a:lnTo>
                    <a:pt x="399" y="162"/>
                  </a:lnTo>
                  <a:lnTo>
                    <a:pt x="403" y="145"/>
                  </a:lnTo>
                  <a:lnTo>
                    <a:pt x="409" y="129"/>
                  </a:lnTo>
                  <a:lnTo>
                    <a:pt x="399" y="73"/>
                  </a:lnTo>
                  <a:lnTo>
                    <a:pt x="390" y="66"/>
                  </a:lnTo>
                  <a:lnTo>
                    <a:pt x="376" y="60"/>
                  </a:lnTo>
                  <a:lnTo>
                    <a:pt x="373" y="56"/>
                  </a:lnTo>
                  <a:lnTo>
                    <a:pt x="366" y="53"/>
                  </a:lnTo>
                  <a:lnTo>
                    <a:pt x="366" y="50"/>
                  </a:lnTo>
                  <a:lnTo>
                    <a:pt x="370" y="46"/>
                  </a:lnTo>
                  <a:lnTo>
                    <a:pt x="376" y="43"/>
                  </a:lnTo>
                  <a:lnTo>
                    <a:pt x="376" y="40"/>
                  </a:lnTo>
                  <a:lnTo>
                    <a:pt x="376" y="33"/>
                  </a:lnTo>
                  <a:lnTo>
                    <a:pt x="376" y="27"/>
                  </a:lnTo>
                  <a:lnTo>
                    <a:pt x="370" y="17"/>
                  </a:lnTo>
                  <a:lnTo>
                    <a:pt x="363" y="7"/>
                  </a:lnTo>
                  <a:lnTo>
                    <a:pt x="357" y="3"/>
                  </a:lnTo>
                  <a:lnTo>
                    <a:pt x="353" y="0"/>
                  </a:lnTo>
                  <a:lnTo>
                    <a:pt x="347" y="0"/>
                  </a:lnTo>
                  <a:lnTo>
                    <a:pt x="340" y="7"/>
                  </a:lnTo>
                  <a:lnTo>
                    <a:pt x="340" y="13"/>
                  </a:lnTo>
                  <a:lnTo>
                    <a:pt x="340" y="17"/>
                  </a:lnTo>
                  <a:lnTo>
                    <a:pt x="343" y="17"/>
                  </a:lnTo>
                  <a:lnTo>
                    <a:pt x="350" y="20"/>
                  </a:lnTo>
                  <a:lnTo>
                    <a:pt x="353" y="23"/>
                  </a:lnTo>
                  <a:lnTo>
                    <a:pt x="353" y="27"/>
                  </a:lnTo>
                  <a:lnTo>
                    <a:pt x="350" y="33"/>
                  </a:lnTo>
                  <a:lnTo>
                    <a:pt x="343" y="40"/>
                  </a:lnTo>
                  <a:lnTo>
                    <a:pt x="333" y="46"/>
                  </a:lnTo>
                  <a:lnTo>
                    <a:pt x="324" y="53"/>
                  </a:lnTo>
                  <a:lnTo>
                    <a:pt x="314" y="53"/>
                  </a:lnTo>
                  <a:lnTo>
                    <a:pt x="307" y="56"/>
                  </a:lnTo>
                  <a:lnTo>
                    <a:pt x="291" y="53"/>
                  </a:lnTo>
                  <a:lnTo>
                    <a:pt x="284" y="53"/>
                  </a:lnTo>
                  <a:lnTo>
                    <a:pt x="277" y="60"/>
                  </a:lnTo>
                  <a:lnTo>
                    <a:pt x="274" y="73"/>
                  </a:lnTo>
                  <a:lnTo>
                    <a:pt x="248" y="70"/>
                  </a:lnTo>
                  <a:lnTo>
                    <a:pt x="248" y="53"/>
                  </a:lnTo>
                  <a:lnTo>
                    <a:pt x="221" y="43"/>
                  </a:lnTo>
                  <a:lnTo>
                    <a:pt x="191" y="36"/>
                  </a:lnTo>
                  <a:lnTo>
                    <a:pt x="195" y="20"/>
                  </a:lnTo>
                  <a:lnTo>
                    <a:pt x="195" y="3"/>
                  </a:lnTo>
                  <a:lnTo>
                    <a:pt x="132" y="3"/>
                  </a:lnTo>
                  <a:lnTo>
                    <a:pt x="132" y="17"/>
                  </a:lnTo>
                  <a:lnTo>
                    <a:pt x="139" y="33"/>
                  </a:lnTo>
                  <a:lnTo>
                    <a:pt x="149" y="46"/>
                  </a:lnTo>
                  <a:lnTo>
                    <a:pt x="155" y="56"/>
                  </a:lnTo>
                  <a:lnTo>
                    <a:pt x="152" y="70"/>
                  </a:lnTo>
                  <a:lnTo>
                    <a:pt x="152" y="79"/>
                  </a:lnTo>
                  <a:lnTo>
                    <a:pt x="142" y="83"/>
                  </a:lnTo>
                  <a:lnTo>
                    <a:pt x="139" y="86"/>
                  </a:lnTo>
                  <a:lnTo>
                    <a:pt x="132" y="79"/>
                  </a:lnTo>
                  <a:lnTo>
                    <a:pt x="132" y="86"/>
                  </a:lnTo>
                  <a:lnTo>
                    <a:pt x="132" y="99"/>
                  </a:lnTo>
                  <a:lnTo>
                    <a:pt x="129" y="109"/>
                  </a:lnTo>
                  <a:lnTo>
                    <a:pt x="122" y="112"/>
                  </a:lnTo>
                  <a:lnTo>
                    <a:pt x="112" y="112"/>
                  </a:lnTo>
                  <a:lnTo>
                    <a:pt x="99" y="103"/>
                  </a:lnTo>
                  <a:lnTo>
                    <a:pt x="83" y="86"/>
                  </a:lnTo>
                  <a:lnTo>
                    <a:pt x="63" y="106"/>
                  </a:lnTo>
                  <a:lnTo>
                    <a:pt x="73" y="152"/>
                  </a:lnTo>
                  <a:lnTo>
                    <a:pt x="46" y="182"/>
                  </a:lnTo>
                  <a:lnTo>
                    <a:pt x="56" y="198"/>
                  </a:lnTo>
                  <a:lnTo>
                    <a:pt x="3" y="241"/>
                  </a:lnTo>
                  <a:lnTo>
                    <a:pt x="0" y="284"/>
                  </a:lnTo>
                  <a:lnTo>
                    <a:pt x="0" y="330"/>
                  </a:lnTo>
                  <a:lnTo>
                    <a:pt x="20" y="400"/>
                  </a:lnTo>
                  <a:lnTo>
                    <a:pt x="30" y="413"/>
                  </a:lnTo>
                  <a:lnTo>
                    <a:pt x="36" y="426"/>
                  </a:lnTo>
                  <a:lnTo>
                    <a:pt x="36" y="433"/>
                  </a:lnTo>
                  <a:lnTo>
                    <a:pt x="33" y="443"/>
                  </a:lnTo>
                  <a:lnTo>
                    <a:pt x="53" y="446"/>
                  </a:lnTo>
                  <a:lnTo>
                    <a:pt x="73" y="449"/>
                  </a:lnTo>
                  <a:lnTo>
                    <a:pt x="79" y="449"/>
                  </a:lnTo>
                  <a:lnTo>
                    <a:pt x="89" y="453"/>
                  </a:lnTo>
                  <a:lnTo>
                    <a:pt x="99" y="459"/>
                  </a:lnTo>
                  <a:lnTo>
                    <a:pt x="106" y="469"/>
                  </a:lnTo>
                  <a:lnTo>
                    <a:pt x="106" y="482"/>
                  </a:lnTo>
                  <a:lnTo>
                    <a:pt x="96" y="509"/>
                  </a:lnTo>
                  <a:lnTo>
                    <a:pt x="83" y="532"/>
                  </a:lnTo>
                  <a:lnTo>
                    <a:pt x="76" y="542"/>
                  </a:lnTo>
                  <a:lnTo>
                    <a:pt x="73" y="555"/>
                  </a:lnTo>
                  <a:lnTo>
                    <a:pt x="73" y="571"/>
                  </a:lnTo>
                  <a:lnTo>
                    <a:pt x="73" y="588"/>
                  </a:lnTo>
                  <a:lnTo>
                    <a:pt x="92" y="585"/>
                  </a:lnTo>
                  <a:lnTo>
                    <a:pt x="109" y="578"/>
                  </a:lnTo>
                  <a:lnTo>
                    <a:pt x="106" y="568"/>
                  </a:lnTo>
                  <a:lnTo>
                    <a:pt x="109" y="561"/>
                  </a:lnTo>
                  <a:lnTo>
                    <a:pt x="116" y="561"/>
                  </a:lnTo>
                  <a:lnTo>
                    <a:pt x="122" y="561"/>
                  </a:lnTo>
                  <a:lnTo>
                    <a:pt x="132" y="565"/>
                  </a:lnTo>
                  <a:lnTo>
                    <a:pt x="149" y="575"/>
                  </a:lnTo>
                  <a:lnTo>
                    <a:pt x="162" y="581"/>
                  </a:lnTo>
                  <a:lnTo>
                    <a:pt x="172" y="581"/>
                  </a:lnTo>
                  <a:lnTo>
                    <a:pt x="188" y="581"/>
                  </a:lnTo>
                  <a:lnTo>
                    <a:pt x="221" y="608"/>
                  </a:lnTo>
                  <a:lnTo>
                    <a:pt x="228" y="598"/>
                  </a:lnTo>
                  <a:lnTo>
                    <a:pt x="238" y="591"/>
                  </a:lnTo>
                  <a:lnTo>
                    <a:pt x="251" y="585"/>
                  </a:lnTo>
                  <a:lnTo>
                    <a:pt x="264" y="581"/>
                  </a:lnTo>
                  <a:lnTo>
                    <a:pt x="310" y="575"/>
                  </a:lnTo>
                  <a:lnTo>
                    <a:pt x="357" y="568"/>
                  </a:lnTo>
                  <a:lnTo>
                    <a:pt x="350" y="558"/>
                  </a:lnTo>
                  <a:lnTo>
                    <a:pt x="340" y="552"/>
                  </a:lnTo>
                  <a:lnTo>
                    <a:pt x="357" y="535"/>
                  </a:lnTo>
                  <a:lnTo>
                    <a:pt x="380" y="519"/>
                  </a:lnTo>
                  <a:lnTo>
                    <a:pt x="406" y="502"/>
                  </a:lnTo>
                  <a:lnTo>
                    <a:pt x="426" y="495"/>
                  </a:lnTo>
                  <a:lnTo>
                    <a:pt x="416" y="482"/>
                  </a:lnTo>
                  <a:lnTo>
                    <a:pt x="403" y="476"/>
                  </a:lnTo>
                  <a:lnTo>
                    <a:pt x="376" y="453"/>
                  </a:lnTo>
                  <a:lnTo>
                    <a:pt x="347" y="410"/>
                  </a:lnTo>
                  <a:lnTo>
                    <a:pt x="333" y="390"/>
                  </a:lnTo>
                  <a:lnTo>
                    <a:pt x="297" y="373"/>
                  </a:lnTo>
                  <a:close/>
                </a:path>
              </a:pathLst>
            </a:custGeom>
            <a:solidFill>
              <a:srgbClr val="FFFF66"/>
            </a:solidFill>
            <a:ln w="3175">
              <a:solidFill>
                <a:schemeClr val="tx1"/>
              </a:solidFill>
              <a:round/>
              <a:headEnd/>
              <a:tailEnd/>
            </a:ln>
          </p:spPr>
          <p:txBody>
            <a:bodyPr/>
            <a:lstStyle/>
            <a:p>
              <a:endParaRPr lang="en-US"/>
            </a:p>
          </p:txBody>
        </p:sp>
        <p:sp>
          <p:nvSpPr>
            <p:cNvPr id="131171" name="Freeform 66"/>
            <p:cNvSpPr>
              <a:spLocks/>
            </p:cNvSpPr>
            <p:nvPr/>
          </p:nvSpPr>
          <p:spPr bwMode="auto">
            <a:xfrm>
              <a:off x="2663" y="2304"/>
              <a:ext cx="594" cy="696"/>
            </a:xfrm>
            <a:custGeom>
              <a:avLst/>
              <a:gdLst>
                <a:gd name="T0" fmla="*/ 5800 w 446"/>
                <a:gd name="T1" fmla="*/ 1383 h 608"/>
                <a:gd name="T2" fmla="*/ 6606 w 446"/>
                <a:gd name="T3" fmla="*/ 1304 h 608"/>
                <a:gd name="T4" fmla="*/ 7136 w 446"/>
                <a:gd name="T5" fmla="*/ 1203 h 608"/>
                <a:gd name="T6" fmla="*/ 7755 w 446"/>
                <a:gd name="T7" fmla="*/ 1176 h 608"/>
                <a:gd name="T8" fmla="*/ 7715 w 446"/>
                <a:gd name="T9" fmla="*/ 1020 h 608"/>
                <a:gd name="T10" fmla="*/ 7004 w 446"/>
                <a:gd name="T11" fmla="*/ 625 h 608"/>
                <a:gd name="T12" fmla="*/ 7185 w 446"/>
                <a:gd name="T13" fmla="*/ 498 h 608"/>
                <a:gd name="T14" fmla="*/ 6840 w 446"/>
                <a:gd name="T15" fmla="*/ 259 h 608"/>
                <a:gd name="T16" fmla="*/ 6558 w 446"/>
                <a:gd name="T17" fmla="*/ 216 h 608"/>
                <a:gd name="T18" fmla="*/ 6426 w 446"/>
                <a:gd name="T19" fmla="*/ 190 h 608"/>
                <a:gd name="T20" fmla="*/ 6606 w 446"/>
                <a:gd name="T21" fmla="*/ 165 h 608"/>
                <a:gd name="T22" fmla="*/ 6606 w 446"/>
                <a:gd name="T23" fmla="*/ 126 h 608"/>
                <a:gd name="T24" fmla="*/ 6505 w 446"/>
                <a:gd name="T25" fmla="*/ 64 h 608"/>
                <a:gd name="T26" fmla="*/ 6266 w 446"/>
                <a:gd name="T27" fmla="*/ 3 h 608"/>
                <a:gd name="T28" fmla="*/ 6088 w 446"/>
                <a:gd name="T29" fmla="*/ 0 h 608"/>
                <a:gd name="T30" fmla="*/ 5967 w 446"/>
                <a:gd name="T31" fmla="*/ 49 h 608"/>
                <a:gd name="T32" fmla="*/ 6024 w 446"/>
                <a:gd name="T33" fmla="*/ 64 h 608"/>
                <a:gd name="T34" fmla="*/ 6201 w 446"/>
                <a:gd name="T35" fmla="*/ 90 h 608"/>
                <a:gd name="T36" fmla="*/ 6142 w 446"/>
                <a:gd name="T37" fmla="*/ 126 h 608"/>
                <a:gd name="T38" fmla="*/ 5849 w 446"/>
                <a:gd name="T39" fmla="*/ 180 h 608"/>
                <a:gd name="T40" fmla="*/ 5516 w 446"/>
                <a:gd name="T41" fmla="*/ 206 h 608"/>
                <a:gd name="T42" fmla="*/ 5126 w 446"/>
                <a:gd name="T43" fmla="*/ 206 h 608"/>
                <a:gd name="T44" fmla="*/ 4863 w 446"/>
                <a:gd name="T45" fmla="*/ 232 h 608"/>
                <a:gd name="T46" fmla="*/ 4355 w 446"/>
                <a:gd name="T47" fmla="*/ 270 h 608"/>
                <a:gd name="T48" fmla="*/ 3880 w 446"/>
                <a:gd name="T49" fmla="*/ 165 h 608"/>
                <a:gd name="T50" fmla="*/ 3425 w 446"/>
                <a:gd name="T51" fmla="*/ 79 h 608"/>
                <a:gd name="T52" fmla="*/ 2321 w 446"/>
                <a:gd name="T53" fmla="*/ 3 h 608"/>
                <a:gd name="T54" fmla="*/ 2437 w 446"/>
                <a:gd name="T55" fmla="*/ 126 h 608"/>
                <a:gd name="T56" fmla="*/ 2712 w 446"/>
                <a:gd name="T57" fmla="*/ 216 h 608"/>
                <a:gd name="T58" fmla="*/ 2662 w 446"/>
                <a:gd name="T59" fmla="*/ 305 h 608"/>
                <a:gd name="T60" fmla="*/ 2437 w 446"/>
                <a:gd name="T61" fmla="*/ 330 h 608"/>
                <a:gd name="T62" fmla="*/ 2321 w 446"/>
                <a:gd name="T63" fmla="*/ 330 h 608"/>
                <a:gd name="T64" fmla="*/ 2268 w 446"/>
                <a:gd name="T65" fmla="*/ 424 h 608"/>
                <a:gd name="T66" fmla="*/ 1966 w 446"/>
                <a:gd name="T67" fmla="*/ 433 h 608"/>
                <a:gd name="T68" fmla="*/ 1461 w 446"/>
                <a:gd name="T69" fmla="*/ 330 h 608"/>
                <a:gd name="T70" fmla="*/ 1279 w 446"/>
                <a:gd name="T71" fmla="*/ 587 h 608"/>
                <a:gd name="T72" fmla="*/ 988 w 446"/>
                <a:gd name="T73" fmla="*/ 767 h 608"/>
                <a:gd name="T74" fmla="*/ 0 w 446"/>
                <a:gd name="T75" fmla="*/ 1099 h 608"/>
                <a:gd name="T76" fmla="*/ 354 w 446"/>
                <a:gd name="T77" fmla="*/ 1545 h 608"/>
                <a:gd name="T78" fmla="*/ 627 w 446"/>
                <a:gd name="T79" fmla="*/ 1648 h 608"/>
                <a:gd name="T80" fmla="*/ 586 w 446"/>
                <a:gd name="T81" fmla="*/ 1710 h 608"/>
                <a:gd name="T82" fmla="*/ 1279 w 446"/>
                <a:gd name="T83" fmla="*/ 1732 h 608"/>
                <a:gd name="T84" fmla="*/ 1565 w 446"/>
                <a:gd name="T85" fmla="*/ 1753 h 608"/>
                <a:gd name="T86" fmla="*/ 1859 w 446"/>
                <a:gd name="T87" fmla="*/ 1814 h 608"/>
                <a:gd name="T88" fmla="*/ 1679 w 446"/>
                <a:gd name="T89" fmla="*/ 1970 h 608"/>
                <a:gd name="T90" fmla="*/ 1340 w 446"/>
                <a:gd name="T91" fmla="*/ 2095 h 608"/>
                <a:gd name="T92" fmla="*/ 1279 w 446"/>
                <a:gd name="T93" fmla="*/ 2208 h 608"/>
                <a:gd name="T94" fmla="*/ 1618 w 446"/>
                <a:gd name="T95" fmla="*/ 2260 h 608"/>
                <a:gd name="T96" fmla="*/ 1859 w 446"/>
                <a:gd name="T97" fmla="*/ 2194 h 608"/>
                <a:gd name="T98" fmla="*/ 2031 w 446"/>
                <a:gd name="T99" fmla="*/ 2166 h 608"/>
                <a:gd name="T100" fmla="*/ 2321 w 446"/>
                <a:gd name="T101" fmla="*/ 2185 h 608"/>
                <a:gd name="T102" fmla="*/ 2854 w 446"/>
                <a:gd name="T103" fmla="*/ 2243 h 608"/>
                <a:gd name="T104" fmla="*/ 3298 w 446"/>
                <a:gd name="T105" fmla="*/ 2243 h 608"/>
                <a:gd name="T106" fmla="*/ 4004 w 446"/>
                <a:gd name="T107" fmla="*/ 2311 h 608"/>
                <a:gd name="T108" fmla="*/ 4408 w 446"/>
                <a:gd name="T109" fmla="*/ 2260 h 608"/>
                <a:gd name="T110" fmla="*/ 5446 w 446"/>
                <a:gd name="T111" fmla="*/ 2221 h 608"/>
                <a:gd name="T112" fmla="*/ 6142 w 446"/>
                <a:gd name="T113" fmla="*/ 2157 h 608"/>
                <a:gd name="T114" fmla="*/ 6266 w 446"/>
                <a:gd name="T115" fmla="*/ 2065 h 608"/>
                <a:gd name="T116" fmla="*/ 7136 w 446"/>
                <a:gd name="T117" fmla="*/ 1940 h 608"/>
                <a:gd name="T118" fmla="*/ 7302 w 446"/>
                <a:gd name="T119" fmla="*/ 1864 h 608"/>
                <a:gd name="T120" fmla="*/ 6606 w 446"/>
                <a:gd name="T121" fmla="*/ 1753 h 608"/>
                <a:gd name="T122" fmla="*/ 5849 w 446"/>
                <a:gd name="T123" fmla="*/ 1506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6"/>
                <a:gd name="T187" fmla="*/ 0 h 608"/>
                <a:gd name="T188" fmla="*/ 446 w 446"/>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6" h="608">
                  <a:moveTo>
                    <a:pt x="297" y="373"/>
                  </a:moveTo>
                  <a:lnTo>
                    <a:pt x="330" y="357"/>
                  </a:lnTo>
                  <a:lnTo>
                    <a:pt x="363" y="347"/>
                  </a:lnTo>
                  <a:lnTo>
                    <a:pt x="376" y="337"/>
                  </a:lnTo>
                  <a:lnTo>
                    <a:pt x="393" y="327"/>
                  </a:lnTo>
                  <a:lnTo>
                    <a:pt x="406" y="311"/>
                  </a:lnTo>
                  <a:lnTo>
                    <a:pt x="416" y="291"/>
                  </a:lnTo>
                  <a:lnTo>
                    <a:pt x="442" y="304"/>
                  </a:lnTo>
                  <a:lnTo>
                    <a:pt x="446" y="287"/>
                  </a:lnTo>
                  <a:lnTo>
                    <a:pt x="439" y="264"/>
                  </a:lnTo>
                  <a:lnTo>
                    <a:pt x="429" y="208"/>
                  </a:lnTo>
                  <a:lnTo>
                    <a:pt x="399" y="162"/>
                  </a:lnTo>
                  <a:lnTo>
                    <a:pt x="403" y="145"/>
                  </a:lnTo>
                  <a:lnTo>
                    <a:pt x="409" y="129"/>
                  </a:lnTo>
                  <a:lnTo>
                    <a:pt x="399" y="73"/>
                  </a:lnTo>
                  <a:lnTo>
                    <a:pt x="390" y="66"/>
                  </a:lnTo>
                  <a:lnTo>
                    <a:pt x="376" y="60"/>
                  </a:lnTo>
                  <a:lnTo>
                    <a:pt x="373" y="56"/>
                  </a:lnTo>
                  <a:lnTo>
                    <a:pt x="366" y="53"/>
                  </a:lnTo>
                  <a:lnTo>
                    <a:pt x="366" y="50"/>
                  </a:lnTo>
                  <a:lnTo>
                    <a:pt x="370" y="46"/>
                  </a:lnTo>
                  <a:lnTo>
                    <a:pt x="376" y="43"/>
                  </a:lnTo>
                  <a:lnTo>
                    <a:pt x="376" y="40"/>
                  </a:lnTo>
                  <a:lnTo>
                    <a:pt x="376" y="33"/>
                  </a:lnTo>
                  <a:lnTo>
                    <a:pt x="376" y="27"/>
                  </a:lnTo>
                  <a:lnTo>
                    <a:pt x="370" y="17"/>
                  </a:lnTo>
                  <a:lnTo>
                    <a:pt x="363" y="7"/>
                  </a:lnTo>
                  <a:lnTo>
                    <a:pt x="357" y="3"/>
                  </a:lnTo>
                  <a:lnTo>
                    <a:pt x="353" y="0"/>
                  </a:lnTo>
                  <a:lnTo>
                    <a:pt x="347" y="0"/>
                  </a:lnTo>
                  <a:lnTo>
                    <a:pt x="340" y="7"/>
                  </a:lnTo>
                  <a:lnTo>
                    <a:pt x="340" y="13"/>
                  </a:lnTo>
                  <a:lnTo>
                    <a:pt x="340" y="17"/>
                  </a:lnTo>
                  <a:lnTo>
                    <a:pt x="343" y="17"/>
                  </a:lnTo>
                  <a:lnTo>
                    <a:pt x="350" y="20"/>
                  </a:lnTo>
                  <a:lnTo>
                    <a:pt x="353" y="23"/>
                  </a:lnTo>
                  <a:lnTo>
                    <a:pt x="353" y="27"/>
                  </a:lnTo>
                  <a:lnTo>
                    <a:pt x="350" y="33"/>
                  </a:lnTo>
                  <a:lnTo>
                    <a:pt x="343" y="40"/>
                  </a:lnTo>
                  <a:lnTo>
                    <a:pt x="333" y="46"/>
                  </a:lnTo>
                  <a:lnTo>
                    <a:pt x="324" y="53"/>
                  </a:lnTo>
                  <a:lnTo>
                    <a:pt x="314" y="53"/>
                  </a:lnTo>
                  <a:lnTo>
                    <a:pt x="307" y="56"/>
                  </a:lnTo>
                  <a:lnTo>
                    <a:pt x="291" y="53"/>
                  </a:lnTo>
                  <a:lnTo>
                    <a:pt x="284" y="53"/>
                  </a:lnTo>
                  <a:lnTo>
                    <a:pt x="277" y="60"/>
                  </a:lnTo>
                  <a:lnTo>
                    <a:pt x="274" y="73"/>
                  </a:lnTo>
                  <a:lnTo>
                    <a:pt x="248" y="70"/>
                  </a:lnTo>
                  <a:lnTo>
                    <a:pt x="248" y="53"/>
                  </a:lnTo>
                  <a:lnTo>
                    <a:pt x="221" y="43"/>
                  </a:lnTo>
                  <a:lnTo>
                    <a:pt x="191" y="36"/>
                  </a:lnTo>
                  <a:lnTo>
                    <a:pt x="195" y="20"/>
                  </a:lnTo>
                  <a:lnTo>
                    <a:pt x="195" y="3"/>
                  </a:lnTo>
                  <a:lnTo>
                    <a:pt x="132" y="3"/>
                  </a:lnTo>
                  <a:lnTo>
                    <a:pt x="132" y="17"/>
                  </a:lnTo>
                  <a:lnTo>
                    <a:pt x="139" y="33"/>
                  </a:lnTo>
                  <a:lnTo>
                    <a:pt x="149" y="46"/>
                  </a:lnTo>
                  <a:lnTo>
                    <a:pt x="155" y="56"/>
                  </a:lnTo>
                  <a:lnTo>
                    <a:pt x="152" y="70"/>
                  </a:lnTo>
                  <a:lnTo>
                    <a:pt x="152" y="79"/>
                  </a:lnTo>
                  <a:lnTo>
                    <a:pt x="142" y="83"/>
                  </a:lnTo>
                  <a:lnTo>
                    <a:pt x="139" y="86"/>
                  </a:lnTo>
                  <a:lnTo>
                    <a:pt x="132" y="79"/>
                  </a:lnTo>
                  <a:lnTo>
                    <a:pt x="132" y="86"/>
                  </a:lnTo>
                  <a:lnTo>
                    <a:pt x="132" y="99"/>
                  </a:lnTo>
                  <a:lnTo>
                    <a:pt x="129" y="109"/>
                  </a:lnTo>
                  <a:lnTo>
                    <a:pt x="122" y="112"/>
                  </a:lnTo>
                  <a:lnTo>
                    <a:pt x="112" y="112"/>
                  </a:lnTo>
                  <a:lnTo>
                    <a:pt x="99" y="103"/>
                  </a:lnTo>
                  <a:lnTo>
                    <a:pt x="83" y="86"/>
                  </a:lnTo>
                  <a:lnTo>
                    <a:pt x="63" y="106"/>
                  </a:lnTo>
                  <a:lnTo>
                    <a:pt x="73" y="152"/>
                  </a:lnTo>
                  <a:lnTo>
                    <a:pt x="46" y="182"/>
                  </a:lnTo>
                  <a:lnTo>
                    <a:pt x="56" y="198"/>
                  </a:lnTo>
                  <a:lnTo>
                    <a:pt x="3" y="241"/>
                  </a:lnTo>
                  <a:lnTo>
                    <a:pt x="0" y="284"/>
                  </a:lnTo>
                  <a:lnTo>
                    <a:pt x="0" y="330"/>
                  </a:lnTo>
                  <a:lnTo>
                    <a:pt x="20" y="400"/>
                  </a:lnTo>
                  <a:lnTo>
                    <a:pt x="30" y="413"/>
                  </a:lnTo>
                  <a:lnTo>
                    <a:pt x="36" y="426"/>
                  </a:lnTo>
                  <a:lnTo>
                    <a:pt x="36" y="433"/>
                  </a:lnTo>
                  <a:lnTo>
                    <a:pt x="33" y="443"/>
                  </a:lnTo>
                  <a:lnTo>
                    <a:pt x="53" y="446"/>
                  </a:lnTo>
                  <a:lnTo>
                    <a:pt x="73" y="449"/>
                  </a:lnTo>
                  <a:lnTo>
                    <a:pt x="79" y="449"/>
                  </a:lnTo>
                  <a:lnTo>
                    <a:pt x="89" y="453"/>
                  </a:lnTo>
                  <a:lnTo>
                    <a:pt x="99" y="459"/>
                  </a:lnTo>
                  <a:lnTo>
                    <a:pt x="106" y="469"/>
                  </a:lnTo>
                  <a:lnTo>
                    <a:pt x="106" y="482"/>
                  </a:lnTo>
                  <a:lnTo>
                    <a:pt x="96" y="509"/>
                  </a:lnTo>
                  <a:lnTo>
                    <a:pt x="83" y="532"/>
                  </a:lnTo>
                  <a:lnTo>
                    <a:pt x="76" y="542"/>
                  </a:lnTo>
                  <a:lnTo>
                    <a:pt x="73" y="555"/>
                  </a:lnTo>
                  <a:lnTo>
                    <a:pt x="73" y="571"/>
                  </a:lnTo>
                  <a:lnTo>
                    <a:pt x="73" y="588"/>
                  </a:lnTo>
                  <a:lnTo>
                    <a:pt x="92" y="585"/>
                  </a:lnTo>
                  <a:lnTo>
                    <a:pt x="109" y="578"/>
                  </a:lnTo>
                  <a:lnTo>
                    <a:pt x="106" y="568"/>
                  </a:lnTo>
                  <a:lnTo>
                    <a:pt x="109" y="561"/>
                  </a:lnTo>
                  <a:lnTo>
                    <a:pt x="116" y="561"/>
                  </a:lnTo>
                  <a:lnTo>
                    <a:pt x="122" y="561"/>
                  </a:lnTo>
                  <a:lnTo>
                    <a:pt x="132" y="565"/>
                  </a:lnTo>
                  <a:lnTo>
                    <a:pt x="149" y="575"/>
                  </a:lnTo>
                  <a:lnTo>
                    <a:pt x="162" y="581"/>
                  </a:lnTo>
                  <a:lnTo>
                    <a:pt x="172" y="581"/>
                  </a:lnTo>
                  <a:lnTo>
                    <a:pt x="188" y="581"/>
                  </a:lnTo>
                  <a:lnTo>
                    <a:pt x="221" y="608"/>
                  </a:lnTo>
                  <a:lnTo>
                    <a:pt x="228" y="598"/>
                  </a:lnTo>
                  <a:lnTo>
                    <a:pt x="238" y="591"/>
                  </a:lnTo>
                  <a:lnTo>
                    <a:pt x="251" y="585"/>
                  </a:lnTo>
                  <a:lnTo>
                    <a:pt x="264" y="581"/>
                  </a:lnTo>
                  <a:lnTo>
                    <a:pt x="310" y="575"/>
                  </a:lnTo>
                  <a:lnTo>
                    <a:pt x="357" y="568"/>
                  </a:lnTo>
                  <a:lnTo>
                    <a:pt x="350" y="558"/>
                  </a:lnTo>
                  <a:lnTo>
                    <a:pt x="340" y="552"/>
                  </a:lnTo>
                  <a:lnTo>
                    <a:pt x="357" y="535"/>
                  </a:lnTo>
                  <a:lnTo>
                    <a:pt x="380" y="519"/>
                  </a:lnTo>
                  <a:lnTo>
                    <a:pt x="406" y="502"/>
                  </a:lnTo>
                  <a:lnTo>
                    <a:pt x="426" y="495"/>
                  </a:lnTo>
                  <a:lnTo>
                    <a:pt x="416" y="482"/>
                  </a:lnTo>
                  <a:lnTo>
                    <a:pt x="403" y="476"/>
                  </a:lnTo>
                  <a:lnTo>
                    <a:pt x="376" y="453"/>
                  </a:lnTo>
                  <a:lnTo>
                    <a:pt x="347" y="410"/>
                  </a:lnTo>
                  <a:lnTo>
                    <a:pt x="333" y="390"/>
                  </a:lnTo>
                  <a:lnTo>
                    <a:pt x="297" y="373"/>
                  </a:lnTo>
                </a:path>
              </a:pathLst>
            </a:custGeom>
            <a:solidFill>
              <a:schemeClr val="accent2"/>
            </a:solidFill>
            <a:ln w="3175">
              <a:solidFill>
                <a:schemeClr val="tx1"/>
              </a:solidFill>
              <a:round/>
              <a:headEnd/>
              <a:tailEnd/>
            </a:ln>
          </p:spPr>
          <p:txBody>
            <a:bodyPr/>
            <a:lstStyle/>
            <a:p>
              <a:endParaRPr lang="en-US"/>
            </a:p>
          </p:txBody>
        </p:sp>
        <p:sp>
          <p:nvSpPr>
            <p:cNvPr id="131172" name="Freeform 67"/>
            <p:cNvSpPr>
              <a:spLocks/>
            </p:cNvSpPr>
            <p:nvPr/>
          </p:nvSpPr>
          <p:spPr bwMode="auto">
            <a:xfrm>
              <a:off x="2489" y="2431"/>
              <a:ext cx="271" cy="253"/>
            </a:xfrm>
            <a:custGeom>
              <a:avLst/>
              <a:gdLst>
                <a:gd name="T0" fmla="*/ 2430 w 202"/>
                <a:gd name="T1" fmla="*/ 511 h 221"/>
                <a:gd name="T2" fmla="*/ 3499 w 202"/>
                <a:gd name="T3" fmla="*/ 356 h 221"/>
                <a:gd name="T4" fmla="*/ 3308 w 202"/>
                <a:gd name="T5" fmla="*/ 283 h 221"/>
                <a:gd name="T6" fmla="*/ 3819 w 202"/>
                <a:gd name="T7" fmla="*/ 165 h 221"/>
                <a:gd name="T8" fmla="*/ 3688 w 202"/>
                <a:gd name="T9" fmla="*/ 38 h 221"/>
                <a:gd name="T10" fmla="*/ 3625 w 202"/>
                <a:gd name="T11" fmla="*/ 25 h 221"/>
                <a:gd name="T12" fmla="*/ 3434 w 202"/>
                <a:gd name="T13" fmla="*/ 3 h 221"/>
                <a:gd name="T14" fmla="*/ 3255 w 202"/>
                <a:gd name="T15" fmla="*/ 0 h 221"/>
                <a:gd name="T16" fmla="*/ 3004 w 202"/>
                <a:gd name="T17" fmla="*/ 0 h 221"/>
                <a:gd name="T18" fmla="*/ 2749 w 202"/>
                <a:gd name="T19" fmla="*/ 3 h 221"/>
                <a:gd name="T20" fmla="*/ 2493 w 202"/>
                <a:gd name="T21" fmla="*/ 25 h 221"/>
                <a:gd name="T22" fmla="*/ 2250 w 202"/>
                <a:gd name="T23" fmla="*/ 50 h 221"/>
                <a:gd name="T24" fmla="*/ 2059 w 202"/>
                <a:gd name="T25" fmla="*/ 79 h 221"/>
                <a:gd name="T26" fmla="*/ 2113 w 202"/>
                <a:gd name="T27" fmla="*/ 127 h 221"/>
                <a:gd name="T28" fmla="*/ 2191 w 202"/>
                <a:gd name="T29" fmla="*/ 180 h 221"/>
                <a:gd name="T30" fmla="*/ 2250 w 202"/>
                <a:gd name="T31" fmla="*/ 206 h 221"/>
                <a:gd name="T32" fmla="*/ 2250 w 202"/>
                <a:gd name="T33" fmla="*/ 232 h 221"/>
                <a:gd name="T34" fmla="*/ 2191 w 202"/>
                <a:gd name="T35" fmla="*/ 259 h 221"/>
                <a:gd name="T36" fmla="*/ 2059 w 202"/>
                <a:gd name="T37" fmla="*/ 283 h 221"/>
                <a:gd name="T38" fmla="*/ 1619 w 202"/>
                <a:gd name="T39" fmla="*/ 283 h 221"/>
                <a:gd name="T40" fmla="*/ 1564 w 202"/>
                <a:gd name="T41" fmla="*/ 266 h 221"/>
                <a:gd name="T42" fmla="*/ 1491 w 202"/>
                <a:gd name="T43" fmla="*/ 206 h 221"/>
                <a:gd name="T44" fmla="*/ 1440 w 202"/>
                <a:gd name="T45" fmla="*/ 139 h 221"/>
                <a:gd name="T46" fmla="*/ 1327 w 202"/>
                <a:gd name="T47" fmla="*/ 206 h 221"/>
                <a:gd name="T48" fmla="*/ 1195 w 202"/>
                <a:gd name="T49" fmla="*/ 283 h 221"/>
                <a:gd name="T50" fmla="*/ 991 w 202"/>
                <a:gd name="T51" fmla="*/ 356 h 221"/>
                <a:gd name="T52" fmla="*/ 755 w 202"/>
                <a:gd name="T53" fmla="*/ 433 h 221"/>
                <a:gd name="T54" fmla="*/ 500 w 202"/>
                <a:gd name="T55" fmla="*/ 471 h 221"/>
                <a:gd name="T56" fmla="*/ 244 w 202"/>
                <a:gd name="T57" fmla="*/ 511 h 221"/>
                <a:gd name="T58" fmla="*/ 51 w 202"/>
                <a:gd name="T59" fmla="*/ 551 h 221"/>
                <a:gd name="T60" fmla="*/ 0 w 202"/>
                <a:gd name="T61" fmla="*/ 600 h 221"/>
                <a:gd name="T62" fmla="*/ 373 w 202"/>
                <a:gd name="T63" fmla="*/ 625 h 221"/>
                <a:gd name="T64" fmla="*/ 991 w 202"/>
                <a:gd name="T65" fmla="*/ 600 h 221"/>
                <a:gd name="T66" fmla="*/ 2113 w 202"/>
                <a:gd name="T67" fmla="*/ 715 h 221"/>
                <a:gd name="T68" fmla="*/ 2000 w 202"/>
                <a:gd name="T69" fmla="*/ 817 h 221"/>
                <a:gd name="T70" fmla="*/ 2250 w 202"/>
                <a:gd name="T71" fmla="*/ 832 h 221"/>
                <a:gd name="T72" fmla="*/ 2430 w 202"/>
                <a:gd name="T73" fmla="*/ 856 h 221"/>
                <a:gd name="T74" fmla="*/ 2430 w 202"/>
                <a:gd name="T75" fmla="*/ 511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2"/>
                <a:gd name="T115" fmla="*/ 0 h 221"/>
                <a:gd name="T116" fmla="*/ 202 w 202"/>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2" h="221">
                  <a:moveTo>
                    <a:pt x="129" y="132"/>
                  </a:moveTo>
                  <a:lnTo>
                    <a:pt x="185" y="93"/>
                  </a:lnTo>
                  <a:lnTo>
                    <a:pt x="175" y="73"/>
                  </a:lnTo>
                  <a:lnTo>
                    <a:pt x="202" y="43"/>
                  </a:lnTo>
                  <a:lnTo>
                    <a:pt x="195" y="10"/>
                  </a:lnTo>
                  <a:lnTo>
                    <a:pt x="192" y="7"/>
                  </a:lnTo>
                  <a:lnTo>
                    <a:pt x="182" y="3"/>
                  </a:lnTo>
                  <a:lnTo>
                    <a:pt x="172" y="0"/>
                  </a:lnTo>
                  <a:lnTo>
                    <a:pt x="159" y="0"/>
                  </a:lnTo>
                  <a:lnTo>
                    <a:pt x="145" y="3"/>
                  </a:lnTo>
                  <a:lnTo>
                    <a:pt x="132" y="7"/>
                  </a:lnTo>
                  <a:lnTo>
                    <a:pt x="119" y="13"/>
                  </a:lnTo>
                  <a:lnTo>
                    <a:pt x="109" y="20"/>
                  </a:lnTo>
                  <a:lnTo>
                    <a:pt x="112" y="33"/>
                  </a:lnTo>
                  <a:lnTo>
                    <a:pt x="116" y="46"/>
                  </a:lnTo>
                  <a:lnTo>
                    <a:pt x="119" y="53"/>
                  </a:lnTo>
                  <a:lnTo>
                    <a:pt x="119" y="60"/>
                  </a:lnTo>
                  <a:lnTo>
                    <a:pt x="116" y="66"/>
                  </a:lnTo>
                  <a:lnTo>
                    <a:pt x="109" y="73"/>
                  </a:lnTo>
                  <a:lnTo>
                    <a:pt x="86" y="73"/>
                  </a:lnTo>
                  <a:lnTo>
                    <a:pt x="83" y="69"/>
                  </a:lnTo>
                  <a:lnTo>
                    <a:pt x="79" y="53"/>
                  </a:lnTo>
                  <a:lnTo>
                    <a:pt x="76" y="36"/>
                  </a:lnTo>
                  <a:lnTo>
                    <a:pt x="70" y="53"/>
                  </a:lnTo>
                  <a:lnTo>
                    <a:pt x="63" y="73"/>
                  </a:lnTo>
                  <a:lnTo>
                    <a:pt x="53" y="93"/>
                  </a:lnTo>
                  <a:lnTo>
                    <a:pt x="40" y="112"/>
                  </a:lnTo>
                  <a:lnTo>
                    <a:pt x="27" y="122"/>
                  </a:lnTo>
                  <a:lnTo>
                    <a:pt x="13" y="132"/>
                  </a:lnTo>
                  <a:lnTo>
                    <a:pt x="3" y="142"/>
                  </a:lnTo>
                  <a:lnTo>
                    <a:pt x="0" y="155"/>
                  </a:lnTo>
                  <a:lnTo>
                    <a:pt x="20" y="162"/>
                  </a:lnTo>
                  <a:lnTo>
                    <a:pt x="53" y="155"/>
                  </a:lnTo>
                  <a:lnTo>
                    <a:pt x="112" y="185"/>
                  </a:lnTo>
                  <a:lnTo>
                    <a:pt x="106" y="211"/>
                  </a:lnTo>
                  <a:lnTo>
                    <a:pt x="119" y="215"/>
                  </a:lnTo>
                  <a:lnTo>
                    <a:pt x="129" y="221"/>
                  </a:lnTo>
                  <a:lnTo>
                    <a:pt x="129" y="132"/>
                  </a:lnTo>
                  <a:close/>
                </a:path>
              </a:pathLst>
            </a:custGeom>
            <a:solidFill>
              <a:srgbClr val="FFFF66"/>
            </a:solidFill>
            <a:ln w="3175">
              <a:solidFill>
                <a:schemeClr val="tx1"/>
              </a:solidFill>
              <a:round/>
              <a:headEnd/>
              <a:tailEnd/>
            </a:ln>
          </p:spPr>
          <p:txBody>
            <a:bodyPr/>
            <a:lstStyle/>
            <a:p>
              <a:endParaRPr lang="en-US"/>
            </a:p>
          </p:txBody>
        </p:sp>
        <p:sp>
          <p:nvSpPr>
            <p:cNvPr id="131173" name="Freeform 68"/>
            <p:cNvSpPr>
              <a:spLocks/>
            </p:cNvSpPr>
            <p:nvPr/>
          </p:nvSpPr>
          <p:spPr bwMode="auto">
            <a:xfrm>
              <a:off x="2489" y="2431"/>
              <a:ext cx="271" cy="253"/>
            </a:xfrm>
            <a:custGeom>
              <a:avLst/>
              <a:gdLst>
                <a:gd name="T0" fmla="*/ 2430 w 202"/>
                <a:gd name="T1" fmla="*/ 511 h 221"/>
                <a:gd name="T2" fmla="*/ 3499 w 202"/>
                <a:gd name="T3" fmla="*/ 356 h 221"/>
                <a:gd name="T4" fmla="*/ 3308 w 202"/>
                <a:gd name="T5" fmla="*/ 283 h 221"/>
                <a:gd name="T6" fmla="*/ 3819 w 202"/>
                <a:gd name="T7" fmla="*/ 165 h 221"/>
                <a:gd name="T8" fmla="*/ 3688 w 202"/>
                <a:gd name="T9" fmla="*/ 38 h 221"/>
                <a:gd name="T10" fmla="*/ 3625 w 202"/>
                <a:gd name="T11" fmla="*/ 25 h 221"/>
                <a:gd name="T12" fmla="*/ 3434 w 202"/>
                <a:gd name="T13" fmla="*/ 3 h 221"/>
                <a:gd name="T14" fmla="*/ 3255 w 202"/>
                <a:gd name="T15" fmla="*/ 0 h 221"/>
                <a:gd name="T16" fmla="*/ 3004 w 202"/>
                <a:gd name="T17" fmla="*/ 0 h 221"/>
                <a:gd name="T18" fmla="*/ 2749 w 202"/>
                <a:gd name="T19" fmla="*/ 3 h 221"/>
                <a:gd name="T20" fmla="*/ 2493 w 202"/>
                <a:gd name="T21" fmla="*/ 25 h 221"/>
                <a:gd name="T22" fmla="*/ 2250 w 202"/>
                <a:gd name="T23" fmla="*/ 50 h 221"/>
                <a:gd name="T24" fmla="*/ 2059 w 202"/>
                <a:gd name="T25" fmla="*/ 79 h 221"/>
                <a:gd name="T26" fmla="*/ 2113 w 202"/>
                <a:gd name="T27" fmla="*/ 127 h 221"/>
                <a:gd name="T28" fmla="*/ 2191 w 202"/>
                <a:gd name="T29" fmla="*/ 180 h 221"/>
                <a:gd name="T30" fmla="*/ 2250 w 202"/>
                <a:gd name="T31" fmla="*/ 206 h 221"/>
                <a:gd name="T32" fmla="*/ 2250 w 202"/>
                <a:gd name="T33" fmla="*/ 232 h 221"/>
                <a:gd name="T34" fmla="*/ 2191 w 202"/>
                <a:gd name="T35" fmla="*/ 259 h 221"/>
                <a:gd name="T36" fmla="*/ 2059 w 202"/>
                <a:gd name="T37" fmla="*/ 283 h 221"/>
                <a:gd name="T38" fmla="*/ 1619 w 202"/>
                <a:gd name="T39" fmla="*/ 283 h 221"/>
                <a:gd name="T40" fmla="*/ 1564 w 202"/>
                <a:gd name="T41" fmla="*/ 266 h 221"/>
                <a:gd name="T42" fmla="*/ 1491 w 202"/>
                <a:gd name="T43" fmla="*/ 206 h 221"/>
                <a:gd name="T44" fmla="*/ 1440 w 202"/>
                <a:gd name="T45" fmla="*/ 139 h 221"/>
                <a:gd name="T46" fmla="*/ 1327 w 202"/>
                <a:gd name="T47" fmla="*/ 206 h 221"/>
                <a:gd name="T48" fmla="*/ 1195 w 202"/>
                <a:gd name="T49" fmla="*/ 283 h 221"/>
                <a:gd name="T50" fmla="*/ 991 w 202"/>
                <a:gd name="T51" fmla="*/ 356 h 221"/>
                <a:gd name="T52" fmla="*/ 755 w 202"/>
                <a:gd name="T53" fmla="*/ 433 h 221"/>
                <a:gd name="T54" fmla="*/ 500 w 202"/>
                <a:gd name="T55" fmla="*/ 471 h 221"/>
                <a:gd name="T56" fmla="*/ 244 w 202"/>
                <a:gd name="T57" fmla="*/ 511 h 221"/>
                <a:gd name="T58" fmla="*/ 51 w 202"/>
                <a:gd name="T59" fmla="*/ 551 h 221"/>
                <a:gd name="T60" fmla="*/ 0 w 202"/>
                <a:gd name="T61" fmla="*/ 600 h 221"/>
                <a:gd name="T62" fmla="*/ 373 w 202"/>
                <a:gd name="T63" fmla="*/ 625 h 221"/>
                <a:gd name="T64" fmla="*/ 991 w 202"/>
                <a:gd name="T65" fmla="*/ 600 h 221"/>
                <a:gd name="T66" fmla="*/ 2113 w 202"/>
                <a:gd name="T67" fmla="*/ 715 h 221"/>
                <a:gd name="T68" fmla="*/ 2000 w 202"/>
                <a:gd name="T69" fmla="*/ 817 h 221"/>
                <a:gd name="T70" fmla="*/ 2250 w 202"/>
                <a:gd name="T71" fmla="*/ 832 h 221"/>
                <a:gd name="T72" fmla="*/ 2430 w 202"/>
                <a:gd name="T73" fmla="*/ 856 h 221"/>
                <a:gd name="T74" fmla="*/ 2430 w 202"/>
                <a:gd name="T75" fmla="*/ 511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2"/>
                <a:gd name="T115" fmla="*/ 0 h 221"/>
                <a:gd name="T116" fmla="*/ 202 w 202"/>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2" h="221">
                  <a:moveTo>
                    <a:pt x="129" y="132"/>
                  </a:moveTo>
                  <a:lnTo>
                    <a:pt x="185" y="93"/>
                  </a:lnTo>
                  <a:lnTo>
                    <a:pt x="175" y="73"/>
                  </a:lnTo>
                  <a:lnTo>
                    <a:pt x="202" y="43"/>
                  </a:lnTo>
                  <a:lnTo>
                    <a:pt x="195" y="10"/>
                  </a:lnTo>
                  <a:lnTo>
                    <a:pt x="192" y="7"/>
                  </a:lnTo>
                  <a:lnTo>
                    <a:pt x="182" y="3"/>
                  </a:lnTo>
                  <a:lnTo>
                    <a:pt x="172" y="0"/>
                  </a:lnTo>
                  <a:lnTo>
                    <a:pt x="159" y="0"/>
                  </a:lnTo>
                  <a:lnTo>
                    <a:pt x="145" y="3"/>
                  </a:lnTo>
                  <a:lnTo>
                    <a:pt x="132" y="7"/>
                  </a:lnTo>
                  <a:lnTo>
                    <a:pt x="119" y="13"/>
                  </a:lnTo>
                  <a:lnTo>
                    <a:pt x="109" y="20"/>
                  </a:lnTo>
                  <a:lnTo>
                    <a:pt x="112" y="33"/>
                  </a:lnTo>
                  <a:lnTo>
                    <a:pt x="116" y="46"/>
                  </a:lnTo>
                  <a:lnTo>
                    <a:pt x="119" y="53"/>
                  </a:lnTo>
                  <a:lnTo>
                    <a:pt x="119" y="60"/>
                  </a:lnTo>
                  <a:lnTo>
                    <a:pt x="116" y="66"/>
                  </a:lnTo>
                  <a:lnTo>
                    <a:pt x="109" y="73"/>
                  </a:lnTo>
                  <a:lnTo>
                    <a:pt x="86" y="73"/>
                  </a:lnTo>
                  <a:lnTo>
                    <a:pt x="83" y="69"/>
                  </a:lnTo>
                  <a:lnTo>
                    <a:pt x="79" y="53"/>
                  </a:lnTo>
                  <a:lnTo>
                    <a:pt x="76" y="36"/>
                  </a:lnTo>
                  <a:lnTo>
                    <a:pt x="70" y="53"/>
                  </a:lnTo>
                  <a:lnTo>
                    <a:pt x="63" y="73"/>
                  </a:lnTo>
                  <a:lnTo>
                    <a:pt x="53" y="93"/>
                  </a:lnTo>
                  <a:lnTo>
                    <a:pt x="40" y="112"/>
                  </a:lnTo>
                  <a:lnTo>
                    <a:pt x="27" y="122"/>
                  </a:lnTo>
                  <a:lnTo>
                    <a:pt x="13" y="132"/>
                  </a:lnTo>
                  <a:lnTo>
                    <a:pt x="3" y="142"/>
                  </a:lnTo>
                  <a:lnTo>
                    <a:pt x="0" y="155"/>
                  </a:lnTo>
                  <a:lnTo>
                    <a:pt x="20" y="162"/>
                  </a:lnTo>
                  <a:lnTo>
                    <a:pt x="53" y="155"/>
                  </a:lnTo>
                  <a:lnTo>
                    <a:pt x="112" y="185"/>
                  </a:lnTo>
                  <a:lnTo>
                    <a:pt x="106" y="211"/>
                  </a:lnTo>
                  <a:lnTo>
                    <a:pt x="119" y="215"/>
                  </a:lnTo>
                  <a:lnTo>
                    <a:pt x="129" y="221"/>
                  </a:lnTo>
                  <a:lnTo>
                    <a:pt x="129" y="132"/>
                  </a:lnTo>
                </a:path>
              </a:pathLst>
            </a:custGeom>
            <a:solidFill>
              <a:schemeClr val="accent2"/>
            </a:solidFill>
            <a:ln w="3175">
              <a:solidFill>
                <a:schemeClr val="tx1"/>
              </a:solidFill>
              <a:round/>
              <a:headEnd/>
              <a:tailEnd/>
            </a:ln>
          </p:spPr>
          <p:txBody>
            <a:bodyPr/>
            <a:lstStyle/>
            <a:p>
              <a:endParaRPr lang="en-US"/>
            </a:p>
          </p:txBody>
        </p:sp>
        <p:sp>
          <p:nvSpPr>
            <p:cNvPr id="131174" name="Freeform 69"/>
            <p:cNvSpPr>
              <a:spLocks/>
            </p:cNvSpPr>
            <p:nvPr/>
          </p:nvSpPr>
          <p:spPr bwMode="auto">
            <a:xfrm>
              <a:off x="1581" y="2150"/>
              <a:ext cx="326" cy="309"/>
            </a:xfrm>
            <a:custGeom>
              <a:avLst/>
              <a:gdLst>
                <a:gd name="T0" fmla="*/ 3032 w 244"/>
                <a:gd name="T1" fmla="*/ 257 h 271"/>
                <a:gd name="T2" fmla="*/ 3299 w 244"/>
                <a:gd name="T3" fmla="*/ 319 h 271"/>
                <a:gd name="T4" fmla="*/ 3594 w 244"/>
                <a:gd name="T5" fmla="*/ 327 h 271"/>
                <a:gd name="T6" fmla="*/ 3889 w 244"/>
                <a:gd name="T7" fmla="*/ 371 h 271"/>
                <a:gd name="T8" fmla="*/ 4317 w 244"/>
                <a:gd name="T9" fmla="*/ 490 h 271"/>
                <a:gd name="T10" fmla="*/ 4430 w 244"/>
                <a:gd name="T11" fmla="*/ 627 h 271"/>
                <a:gd name="T12" fmla="*/ 4245 w 244"/>
                <a:gd name="T13" fmla="*/ 748 h 271"/>
                <a:gd name="T14" fmla="*/ 3953 w 244"/>
                <a:gd name="T15" fmla="*/ 846 h 271"/>
                <a:gd name="T16" fmla="*/ 3543 w 244"/>
                <a:gd name="T17" fmla="*/ 906 h 271"/>
                <a:gd name="T18" fmla="*/ 2103 w 244"/>
                <a:gd name="T19" fmla="*/ 981 h 271"/>
                <a:gd name="T20" fmla="*/ 234 w 244"/>
                <a:gd name="T21" fmla="*/ 930 h 271"/>
                <a:gd name="T22" fmla="*/ 49 w 244"/>
                <a:gd name="T23" fmla="*/ 880 h 271"/>
                <a:gd name="T24" fmla="*/ 116 w 244"/>
                <a:gd name="T25" fmla="*/ 786 h 271"/>
                <a:gd name="T26" fmla="*/ 234 w 244"/>
                <a:gd name="T27" fmla="*/ 721 h 271"/>
                <a:gd name="T28" fmla="*/ 367 w 244"/>
                <a:gd name="T29" fmla="*/ 674 h 271"/>
                <a:gd name="T30" fmla="*/ 175 w 244"/>
                <a:gd name="T31" fmla="*/ 627 h 271"/>
                <a:gd name="T32" fmla="*/ 367 w 244"/>
                <a:gd name="T33" fmla="*/ 604 h 271"/>
                <a:gd name="T34" fmla="*/ 723 w 244"/>
                <a:gd name="T35" fmla="*/ 627 h 271"/>
                <a:gd name="T36" fmla="*/ 910 w 244"/>
                <a:gd name="T37" fmla="*/ 604 h 271"/>
                <a:gd name="T38" fmla="*/ 910 w 244"/>
                <a:gd name="T39" fmla="*/ 536 h 271"/>
                <a:gd name="T40" fmla="*/ 966 w 244"/>
                <a:gd name="T41" fmla="*/ 536 h 271"/>
                <a:gd name="T42" fmla="*/ 1137 w 244"/>
                <a:gd name="T43" fmla="*/ 577 h 271"/>
                <a:gd name="T44" fmla="*/ 1383 w 244"/>
                <a:gd name="T45" fmla="*/ 587 h 271"/>
                <a:gd name="T46" fmla="*/ 1737 w 244"/>
                <a:gd name="T47" fmla="*/ 551 h 271"/>
                <a:gd name="T48" fmla="*/ 1507 w 244"/>
                <a:gd name="T49" fmla="*/ 511 h 271"/>
                <a:gd name="T50" fmla="*/ 1015 w 244"/>
                <a:gd name="T51" fmla="*/ 490 h 271"/>
                <a:gd name="T52" fmla="*/ 835 w 244"/>
                <a:gd name="T53" fmla="*/ 452 h 271"/>
                <a:gd name="T54" fmla="*/ 1080 w 244"/>
                <a:gd name="T55" fmla="*/ 405 h 271"/>
                <a:gd name="T56" fmla="*/ 1332 w 244"/>
                <a:gd name="T57" fmla="*/ 371 h 271"/>
                <a:gd name="T58" fmla="*/ 1244 w 244"/>
                <a:gd name="T59" fmla="*/ 327 h 271"/>
                <a:gd name="T60" fmla="*/ 966 w 244"/>
                <a:gd name="T61" fmla="*/ 266 h 271"/>
                <a:gd name="T62" fmla="*/ 1244 w 244"/>
                <a:gd name="T63" fmla="*/ 194 h 271"/>
                <a:gd name="T64" fmla="*/ 1662 w 244"/>
                <a:gd name="T65" fmla="*/ 182 h 271"/>
                <a:gd name="T66" fmla="*/ 2151 w 244"/>
                <a:gd name="T67" fmla="*/ 219 h 271"/>
                <a:gd name="T68" fmla="*/ 2440 w 244"/>
                <a:gd name="T69" fmla="*/ 257 h 271"/>
                <a:gd name="T70" fmla="*/ 2810 w 244"/>
                <a:gd name="T71" fmla="*/ 219 h 271"/>
                <a:gd name="T72" fmla="*/ 2576 w 244"/>
                <a:gd name="T73" fmla="*/ 137 h 271"/>
                <a:gd name="T74" fmla="*/ 2576 w 244"/>
                <a:gd name="T75" fmla="*/ 96 h 271"/>
                <a:gd name="T76" fmla="*/ 2810 w 244"/>
                <a:gd name="T77" fmla="*/ 74 h 271"/>
                <a:gd name="T78" fmla="*/ 2986 w 244"/>
                <a:gd name="T79" fmla="*/ 38 h 271"/>
                <a:gd name="T80" fmla="*/ 3483 w 244"/>
                <a:gd name="T81" fmla="*/ 0 h 271"/>
                <a:gd name="T82" fmla="*/ 3773 w 244"/>
                <a:gd name="T83" fmla="*/ 59 h 271"/>
                <a:gd name="T84" fmla="*/ 3299 w 244"/>
                <a:gd name="T85" fmla="*/ 194 h 271"/>
                <a:gd name="T86" fmla="*/ 3231 w 244"/>
                <a:gd name="T87" fmla="*/ 219 h 2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4"/>
                <a:gd name="T133" fmla="*/ 0 h 271"/>
                <a:gd name="T134" fmla="*/ 244 w 244"/>
                <a:gd name="T135" fmla="*/ 271 h 2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4" h="271">
                  <a:moveTo>
                    <a:pt x="168" y="59"/>
                  </a:moveTo>
                  <a:lnTo>
                    <a:pt x="168" y="69"/>
                  </a:lnTo>
                  <a:lnTo>
                    <a:pt x="178" y="79"/>
                  </a:lnTo>
                  <a:lnTo>
                    <a:pt x="182" y="86"/>
                  </a:lnTo>
                  <a:lnTo>
                    <a:pt x="188" y="86"/>
                  </a:lnTo>
                  <a:lnTo>
                    <a:pt x="198" y="89"/>
                  </a:lnTo>
                  <a:lnTo>
                    <a:pt x="205" y="86"/>
                  </a:lnTo>
                  <a:lnTo>
                    <a:pt x="215" y="99"/>
                  </a:lnTo>
                  <a:lnTo>
                    <a:pt x="228" y="115"/>
                  </a:lnTo>
                  <a:lnTo>
                    <a:pt x="238" y="132"/>
                  </a:lnTo>
                  <a:lnTo>
                    <a:pt x="244" y="148"/>
                  </a:lnTo>
                  <a:lnTo>
                    <a:pt x="244" y="168"/>
                  </a:lnTo>
                  <a:lnTo>
                    <a:pt x="241" y="185"/>
                  </a:lnTo>
                  <a:lnTo>
                    <a:pt x="234" y="201"/>
                  </a:lnTo>
                  <a:lnTo>
                    <a:pt x="228" y="214"/>
                  </a:lnTo>
                  <a:lnTo>
                    <a:pt x="218" y="228"/>
                  </a:lnTo>
                  <a:lnTo>
                    <a:pt x="208" y="234"/>
                  </a:lnTo>
                  <a:lnTo>
                    <a:pt x="195" y="244"/>
                  </a:lnTo>
                  <a:lnTo>
                    <a:pt x="178" y="247"/>
                  </a:lnTo>
                  <a:lnTo>
                    <a:pt x="116" y="264"/>
                  </a:lnTo>
                  <a:lnTo>
                    <a:pt x="46" y="271"/>
                  </a:lnTo>
                  <a:lnTo>
                    <a:pt x="13" y="251"/>
                  </a:lnTo>
                  <a:lnTo>
                    <a:pt x="3" y="244"/>
                  </a:lnTo>
                  <a:lnTo>
                    <a:pt x="3" y="238"/>
                  </a:lnTo>
                  <a:lnTo>
                    <a:pt x="13" y="221"/>
                  </a:lnTo>
                  <a:lnTo>
                    <a:pt x="7" y="211"/>
                  </a:lnTo>
                  <a:lnTo>
                    <a:pt x="0" y="201"/>
                  </a:lnTo>
                  <a:lnTo>
                    <a:pt x="13" y="195"/>
                  </a:lnTo>
                  <a:lnTo>
                    <a:pt x="26" y="188"/>
                  </a:lnTo>
                  <a:lnTo>
                    <a:pt x="20" y="181"/>
                  </a:lnTo>
                  <a:lnTo>
                    <a:pt x="10" y="175"/>
                  </a:lnTo>
                  <a:lnTo>
                    <a:pt x="10" y="168"/>
                  </a:lnTo>
                  <a:lnTo>
                    <a:pt x="13" y="162"/>
                  </a:lnTo>
                  <a:lnTo>
                    <a:pt x="20" y="162"/>
                  </a:lnTo>
                  <a:lnTo>
                    <a:pt x="26" y="165"/>
                  </a:lnTo>
                  <a:lnTo>
                    <a:pt x="40" y="168"/>
                  </a:lnTo>
                  <a:lnTo>
                    <a:pt x="43" y="168"/>
                  </a:lnTo>
                  <a:lnTo>
                    <a:pt x="50" y="162"/>
                  </a:lnTo>
                  <a:lnTo>
                    <a:pt x="50" y="148"/>
                  </a:lnTo>
                  <a:lnTo>
                    <a:pt x="50" y="145"/>
                  </a:lnTo>
                  <a:lnTo>
                    <a:pt x="53" y="142"/>
                  </a:lnTo>
                  <a:lnTo>
                    <a:pt x="53" y="145"/>
                  </a:lnTo>
                  <a:lnTo>
                    <a:pt x="56" y="148"/>
                  </a:lnTo>
                  <a:lnTo>
                    <a:pt x="63" y="155"/>
                  </a:lnTo>
                  <a:lnTo>
                    <a:pt x="66" y="158"/>
                  </a:lnTo>
                  <a:lnTo>
                    <a:pt x="76" y="158"/>
                  </a:lnTo>
                  <a:lnTo>
                    <a:pt x="83" y="155"/>
                  </a:lnTo>
                  <a:lnTo>
                    <a:pt x="96" y="148"/>
                  </a:lnTo>
                  <a:lnTo>
                    <a:pt x="106" y="138"/>
                  </a:lnTo>
                  <a:lnTo>
                    <a:pt x="83" y="138"/>
                  </a:lnTo>
                  <a:lnTo>
                    <a:pt x="66" y="135"/>
                  </a:lnTo>
                  <a:lnTo>
                    <a:pt x="56" y="132"/>
                  </a:lnTo>
                  <a:lnTo>
                    <a:pt x="50" y="129"/>
                  </a:lnTo>
                  <a:lnTo>
                    <a:pt x="46" y="122"/>
                  </a:lnTo>
                  <a:lnTo>
                    <a:pt x="40" y="115"/>
                  </a:lnTo>
                  <a:lnTo>
                    <a:pt x="59" y="109"/>
                  </a:lnTo>
                  <a:lnTo>
                    <a:pt x="69" y="105"/>
                  </a:lnTo>
                  <a:lnTo>
                    <a:pt x="73" y="99"/>
                  </a:lnTo>
                  <a:lnTo>
                    <a:pt x="73" y="96"/>
                  </a:lnTo>
                  <a:lnTo>
                    <a:pt x="69" y="89"/>
                  </a:lnTo>
                  <a:lnTo>
                    <a:pt x="63" y="79"/>
                  </a:lnTo>
                  <a:lnTo>
                    <a:pt x="53" y="72"/>
                  </a:lnTo>
                  <a:lnTo>
                    <a:pt x="59" y="59"/>
                  </a:lnTo>
                  <a:lnTo>
                    <a:pt x="69" y="53"/>
                  </a:lnTo>
                  <a:lnTo>
                    <a:pt x="83" y="49"/>
                  </a:lnTo>
                  <a:lnTo>
                    <a:pt x="92" y="49"/>
                  </a:lnTo>
                  <a:lnTo>
                    <a:pt x="106" y="53"/>
                  </a:lnTo>
                  <a:lnTo>
                    <a:pt x="119" y="59"/>
                  </a:lnTo>
                  <a:lnTo>
                    <a:pt x="126" y="63"/>
                  </a:lnTo>
                  <a:lnTo>
                    <a:pt x="135" y="69"/>
                  </a:lnTo>
                  <a:lnTo>
                    <a:pt x="145" y="66"/>
                  </a:lnTo>
                  <a:lnTo>
                    <a:pt x="155" y="59"/>
                  </a:lnTo>
                  <a:lnTo>
                    <a:pt x="152" y="39"/>
                  </a:lnTo>
                  <a:lnTo>
                    <a:pt x="142" y="36"/>
                  </a:lnTo>
                  <a:lnTo>
                    <a:pt x="135" y="33"/>
                  </a:lnTo>
                  <a:lnTo>
                    <a:pt x="142" y="26"/>
                  </a:lnTo>
                  <a:lnTo>
                    <a:pt x="152" y="26"/>
                  </a:lnTo>
                  <a:lnTo>
                    <a:pt x="155" y="20"/>
                  </a:lnTo>
                  <a:lnTo>
                    <a:pt x="159" y="13"/>
                  </a:lnTo>
                  <a:lnTo>
                    <a:pt x="165" y="10"/>
                  </a:lnTo>
                  <a:lnTo>
                    <a:pt x="175" y="6"/>
                  </a:lnTo>
                  <a:lnTo>
                    <a:pt x="192" y="0"/>
                  </a:lnTo>
                  <a:lnTo>
                    <a:pt x="205" y="0"/>
                  </a:lnTo>
                  <a:lnTo>
                    <a:pt x="208" y="16"/>
                  </a:lnTo>
                  <a:lnTo>
                    <a:pt x="178" y="46"/>
                  </a:lnTo>
                  <a:lnTo>
                    <a:pt x="182" y="53"/>
                  </a:lnTo>
                  <a:lnTo>
                    <a:pt x="185" y="59"/>
                  </a:lnTo>
                  <a:lnTo>
                    <a:pt x="178" y="59"/>
                  </a:lnTo>
                  <a:lnTo>
                    <a:pt x="168" y="59"/>
                  </a:lnTo>
                  <a:close/>
                </a:path>
              </a:pathLst>
            </a:custGeom>
            <a:solidFill>
              <a:srgbClr val="FFFF66"/>
            </a:solidFill>
            <a:ln w="3175">
              <a:solidFill>
                <a:schemeClr val="tx1"/>
              </a:solidFill>
              <a:round/>
              <a:headEnd/>
              <a:tailEnd/>
            </a:ln>
          </p:spPr>
          <p:txBody>
            <a:bodyPr/>
            <a:lstStyle/>
            <a:p>
              <a:endParaRPr lang="en-US"/>
            </a:p>
          </p:txBody>
        </p:sp>
        <p:sp>
          <p:nvSpPr>
            <p:cNvPr id="131175" name="Freeform 70"/>
            <p:cNvSpPr>
              <a:spLocks/>
            </p:cNvSpPr>
            <p:nvPr/>
          </p:nvSpPr>
          <p:spPr bwMode="auto">
            <a:xfrm>
              <a:off x="1581" y="2150"/>
              <a:ext cx="326" cy="309"/>
            </a:xfrm>
            <a:custGeom>
              <a:avLst/>
              <a:gdLst>
                <a:gd name="T0" fmla="*/ 3032 w 244"/>
                <a:gd name="T1" fmla="*/ 257 h 271"/>
                <a:gd name="T2" fmla="*/ 3299 w 244"/>
                <a:gd name="T3" fmla="*/ 319 h 271"/>
                <a:gd name="T4" fmla="*/ 3594 w 244"/>
                <a:gd name="T5" fmla="*/ 327 h 271"/>
                <a:gd name="T6" fmla="*/ 3889 w 244"/>
                <a:gd name="T7" fmla="*/ 371 h 271"/>
                <a:gd name="T8" fmla="*/ 4317 w 244"/>
                <a:gd name="T9" fmla="*/ 490 h 271"/>
                <a:gd name="T10" fmla="*/ 4430 w 244"/>
                <a:gd name="T11" fmla="*/ 627 h 271"/>
                <a:gd name="T12" fmla="*/ 4245 w 244"/>
                <a:gd name="T13" fmla="*/ 748 h 271"/>
                <a:gd name="T14" fmla="*/ 3953 w 244"/>
                <a:gd name="T15" fmla="*/ 846 h 271"/>
                <a:gd name="T16" fmla="*/ 3543 w 244"/>
                <a:gd name="T17" fmla="*/ 906 h 271"/>
                <a:gd name="T18" fmla="*/ 2103 w 244"/>
                <a:gd name="T19" fmla="*/ 981 h 271"/>
                <a:gd name="T20" fmla="*/ 234 w 244"/>
                <a:gd name="T21" fmla="*/ 930 h 271"/>
                <a:gd name="T22" fmla="*/ 49 w 244"/>
                <a:gd name="T23" fmla="*/ 880 h 271"/>
                <a:gd name="T24" fmla="*/ 116 w 244"/>
                <a:gd name="T25" fmla="*/ 786 h 271"/>
                <a:gd name="T26" fmla="*/ 234 w 244"/>
                <a:gd name="T27" fmla="*/ 721 h 271"/>
                <a:gd name="T28" fmla="*/ 367 w 244"/>
                <a:gd name="T29" fmla="*/ 674 h 271"/>
                <a:gd name="T30" fmla="*/ 175 w 244"/>
                <a:gd name="T31" fmla="*/ 627 h 271"/>
                <a:gd name="T32" fmla="*/ 367 w 244"/>
                <a:gd name="T33" fmla="*/ 604 h 271"/>
                <a:gd name="T34" fmla="*/ 723 w 244"/>
                <a:gd name="T35" fmla="*/ 627 h 271"/>
                <a:gd name="T36" fmla="*/ 910 w 244"/>
                <a:gd name="T37" fmla="*/ 604 h 271"/>
                <a:gd name="T38" fmla="*/ 910 w 244"/>
                <a:gd name="T39" fmla="*/ 536 h 271"/>
                <a:gd name="T40" fmla="*/ 966 w 244"/>
                <a:gd name="T41" fmla="*/ 536 h 271"/>
                <a:gd name="T42" fmla="*/ 1137 w 244"/>
                <a:gd name="T43" fmla="*/ 577 h 271"/>
                <a:gd name="T44" fmla="*/ 1383 w 244"/>
                <a:gd name="T45" fmla="*/ 587 h 271"/>
                <a:gd name="T46" fmla="*/ 1737 w 244"/>
                <a:gd name="T47" fmla="*/ 551 h 271"/>
                <a:gd name="T48" fmla="*/ 1507 w 244"/>
                <a:gd name="T49" fmla="*/ 511 h 271"/>
                <a:gd name="T50" fmla="*/ 1015 w 244"/>
                <a:gd name="T51" fmla="*/ 490 h 271"/>
                <a:gd name="T52" fmla="*/ 835 w 244"/>
                <a:gd name="T53" fmla="*/ 452 h 271"/>
                <a:gd name="T54" fmla="*/ 1080 w 244"/>
                <a:gd name="T55" fmla="*/ 405 h 271"/>
                <a:gd name="T56" fmla="*/ 1332 w 244"/>
                <a:gd name="T57" fmla="*/ 371 h 271"/>
                <a:gd name="T58" fmla="*/ 1244 w 244"/>
                <a:gd name="T59" fmla="*/ 327 h 271"/>
                <a:gd name="T60" fmla="*/ 966 w 244"/>
                <a:gd name="T61" fmla="*/ 266 h 271"/>
                <a:gd name="T62" fmla="*/ 1244 w 244"/>
                <a:gd name="T63" fmla="*/ 194 h 271"/>
                <a:gd name="T64" fmla="*/ 1662 w 244"/>
                <a:gd name="T65" fmla="*/ 182 h 271"/>
                <a:gd name="T66" fmla="*/ 2151 w 244"/>
                <a:gd name="T67" fmla="*/ 219 h 271"/>
                <a:gd name="T68" fmla="*/ 2440 w 244"/>
                <a:gd name="T69" fmla="*/ 257 h 271"/>
                <a:gd name="T70" fmla="*/ 2810 w 244"/>
                <a:gd name="T71" fmla="*/ 219 h 271"/>
                <a:gd name="T72" fmla="*/ 2576 w 244"/>
                <a:gd name="T73" fmla="*/ 137 h 271"/>
                <a:gd name="T74" fmla="*/ 2576 w 244"/>
                <a:gd name="T75" fmla="*/ 96 h 271"/>
                <a:gd name="T76" fmla="*/ 2810 w 244"/>
                <a:gd name="T77" fmla="*/ 74 h 271"/>
                <a:gd name="T78" fmla="*/ 2986 w 244"/>
                <a:gd name="T79" fmla="*/ 38 h 271"/>
                <a:gd name="T80" fmla="*/ 3483 w 244"/>
                <a:gd name="T81" fmla="*/ 0 h 271"/>
                <a:gd name="T82" fmla="*/ 3773 w 244"/>
                <a:gd name="T83" fmla="*/ 59 h 271"/>
                <a:gd name="T84" fmla="*/ 3299 w 244"/>
                <a:gd name="T85" fmla="*/ 194 h 271"/>
                <a:gd name="T86" fmla="*/ 3231 w 244"/>
                <a:gd name="T87" fmla="*/ 219 h 2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4"/>
                <a:gd name="T133" fmla="*/ 0 h 271"/>
                <a:gd name="T134" fmla="*/ 244 w 244"/>
                <a:gd name="T135" fmla="*/ 271 h 2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4" h="271">
                  <a:moveTo>
                    <a:pt x="168" y="59"/>
                  </a:moveTo>
                  <a:lnTo>
                    <a:pt x="168" y="69"/>
                  </a:lnTo>
                  <a:lnTo>
                    <a:pt x="178" y="79"/>
                  </a:lnTo>
                  <a:lnTo>
                    <a:pt x="182" y="86"/>
                  </a:lnTo>
                  <a:lnTo>
                    <a:pt x="188" y="86"/>
                  </a:lnTo>
                  <a:lnTo>
                    <a:pt x="198" y="89"/>
                  </a:lnTo>
                  <a:lnTo>
                    <a:pt x="205" y="86"/>
                  </a:lnTo>
                  <a:lnTo>
                    <a:pt x="215" y="99"/>
                  </a:lnTo>
                  <a:lnTo>
                    <a:pt x="228" y="115"/>
                  </a:lnTo>
                  <a:lnTo>
                    <a:pt x="238" y="132"/>
                  </a:lnTo>
                  <a:lnTo>
                    <a:pt x="244" y="148"/>
                  </a:lnTo>
                  <a:lnTo>
                    <a:pt x="244" y="168"/>
                  </a:lnTo>
                  <a:lnTo>
                    <a:pt x="241" y="185"/>
                  </a:lnTo>
                  <a:lnTo>
                    <a:pt x="234" y="201"/>
                  </a:lnTo>
                  <a:lnTo>
                    <a:pt x="228" y="214"/>
                  </a:lnTo>
                  <a:lnTo>
                    <a:pt x="218" y="228"/>
                  </a:lnTo>
                  <a:lnTo>
                    <a:pt x="208" y="234"/>
                  </a:lnTo>
                  <a:lnTo>
                    <a:pt x="195" y="244"/>
                  </a:lnTo>
                  <a:lnTo>
                    <a:pt x="178" y="247"/>
                  </a:lnTo>
                  <a:lnTo>
                    <a:pt x="116" y="264"/>
                  </a:lnTo>
                  <a:lnTo>
                    <a:pt x="46" y="271"/>
                  </a:lnTo>
                  <a:lnTo>
                    <a:pt x="13" y="251"/>
                  </a:lnTo>
                  <a:lnTo>
                    <a:pt x="3" y="244"/>
                  </a:lnTo>
                  <a:lnTo>
                    <a:pt x="3" y="238"/>
                  </a:lnTo>
                  <a:lnTo>
                    <a:pt x="13" y="221"/>
                  </a:lnTo>
                  <a:lnTo>
                    <a:pt x="7" y="211"/>
                  </a:lnTo>
                  <a:lnTo>
                    <a:pt x="0" y="201"/>
                  </a:lnTo>
                  <a:lnTo>
                    <a:pt x="13" y="195"/>
                  </a:lnTo>
                  <a:lnTo>
                    <a:pt x="26" y="188"/>
                  </a:lnTo>
                  <a:lnTo>
                    <a:pt x="20" y="181"/>
                  </a:lnTo>
                  <a:lnTo>
                    <a:pt x="10" y="175"/>
                  </a:lnTo>
                  <a:lnTo>
                    <a:pt x="10" y="168"/>
                  </a:lnTo>
                  <a:lnTo>
                    <a:pt x="13" y="162"/>
                  </a:lnTo>
                  <a:lnTo>
                    <a:pt x="20" y="162"/>
                  </a:lnTo>
                  <a:lnTo>
                    <a:pt x="26" y="165"/>
                  </a:lnTo>
                  <a:lnTo>
                    <a:pt x="40" y="168"/>
                  </a:lnTo>
                  <a:lnTo>
                    <a:pt x="43" y="168"/>
                  </a:lnTo>
                  <a:lnTo>
                    <a:pt x="50" y="162"/>
                  </a:lnTo>
                  <a:lnTo>
                    <a:pt x="50" y="148"/>
                  </a:lnTo>
                  <a:lnTo>
                    <a:pt x="50" y="145"/>
                  </a:lnTo>
                  <a:lnTo>
                    <a:pt x="53" y="142"/>
                  </a:lnTo>
                  <a:lnTo>
                    <a:pt x="53" y="145"/>
                  </a:lnTo>
                  <a:lnTo>
                    <a:pt x="56" y="148"/>
                  </a:lnTo>
                  <a:lnTo>
                    <a:pt x="63" y="155"/>
                  </a:lnTo>
                  <a:lnTo>
                    <a:pt x="66" y="158"/>
                  </a:lnTo>
                  <a:lnTo>
                    <a:pt x="76" y="158"/>
                  </a:lnTo>
                  <a:lnTo>
                    <a:pt x="83" y="155"/>
                  </a:lnTo>
                  <a:lnTo>
                    <a:pt x="96" y="148"/>
                  </a:lnTo>
                  <a:lnTo>
                    <a:pt x="106" y="138"/>
                  </a:lnTo>
                  <a:lnTo>
                    <a:pt x="83" y="138"/>
                  </a:lnTo>
                  <a:lnTo>
                    <a:pt x="66" y="135"/>
                  </a:lnTo>
                  <a:lnTo>
                    <a:pt x="56" y="132"/>
                  </a:lnTo>
                  <a:lnTo>
                    <a:pt x="50" y="129"/>
                  </a:lnTo>
                  <a:lnTo>
                    <a:pt x="46" y="122"/>
                  </a:lnTo>
                  <a:lnTo>
                    <a:pt x="40" y="115"/>
                  </a:lnTo>
                  <a:lnTo>
                    <a:pt x="59" y="109"/>
                  </a:lnTo>
                  <a:lnTo>
                    <a:pt x="69" y="105"/>
                  </a:lnTo>
                  <a:lnTo>
                    <a:pt x="73" y="99"/>
                  </a:lnTo>
                  <a:lnTo>
                    <a:pt x="73" y="96"/>
                  </a:lnTo>
                  <a:lnTo>
                    <a:pt x="69" y="89"/>
                  </a:lnTo>
                  <a:lnTo>
                    <a:pt x="63" y="79"/>
                  </a:lnTo>
                  <a:lnTo>
                    <a:pt x="53" y="72"/>
                  </a:lnTo>
                  <a:lnTo>
                    <a:pt x="59" y="59"/>
                  </a:lnTo>
                  <a:lnTo>
                    <a:pt x="69" y="53"/>
                  </a:lnTo>
                  <a:lnTo>
                    <a:pt x="83" y="49"/>
                  </a:lnTo>
                  <a:lnTo>
                    <a:pt x="92" y="49"/>
                  </a:lnTo>
                  <a:lnTo>
                    <a:pt x="106" y="53"/>
                  </a:lnTo>
                  <a:lnTo>
                    <a:pt x="119" y="59"/>
                  </a:lnTo>
                  <a:lnTo>
                    <a:pt x="126" y="63"/>
                  </a:lnTo>
                  <a:lnTo>
                    <a:pt x="135" y="69"/>
                  </a:lnTo>
                  <a:lnTo>
                    <a:pt x="145" y="66"/>
                  </a:lnTo>
                  <a:lnTo>
                    <a:pt x="155" y="59"/>
                  </a:lnTo>
                  <a:lnTo>
                    <a:pt x="152" y="39"/>
                  </a:lnTo>
                  <a:lnTo>
                    <a:pt x="142" y="36"/>
                  </a:lnTo>
                  <a:lnTo>
                    <a:pt x="135" y="33"/>
                  </a:lnTo>
                  <a:lnTo>
                    <a:pt x="142" y="26"/>
                  </a:lnTo>
                  <a:lnTo>
                    <a:pt x="152" y="26"/>
                  </a:lnTo>
                  <a:lnTo>
                    <a:pt x="155" y="20"/>
                  </a:lnTo>
                  <a:lnTo>
                    <a:pt x="159" y="13"/>
                  </a:lnTo>
                  <a:lnTo>
                    <a:pt x="165" y="10"/>
                  </a:lnTo>
                  <a:lnTo>
                    <a:pt x="175" y="6"/>
                  </a:lnTo>
                  <a:lnTo>
                    <a:pt x="192" y="0"/>
                  </a:lnTo>
                  <a:lnTo>
                    <a:pt x="205" y="0"/>
                  </a:lnTo>
                  <a:lnTo>
                    <a:pt x="208" y="16"/>
                  </a:lnTo>
                  <a:lnTo>
                    <a:pt x="178" y="46"/>
                  </a:lnTo>
                  <a:lnTo>
                    <a:pt x="182" y="53"/>
                  </a:lnTo>
                  <a:lnTo>
                    <a:pt x="185" y="59"/>
                  </a:lnTo>
                  <a:lnTo>
                    <a:pt x="178" y="59"/>
                  </a:lnTo>
                  <a:lnTo>
                    <a:pt x="168" y="59"/>
                  </a:lnTo>
                </a:path>
              </a:pathLst>
            </a:custGeom>
            <a:solidFill>
              <a:schemeClr val="accent2"/>
            </a:solidFill>
            <a:ln w="3175">
              <a:solidFill>
                <a:schemeClr val="tx1"/>
              </a:solidFill>
              <a:round/>
              <a:headEnd/>
              <a:tailEnd/>
            </a:ln>
          </p:spPr>
          <p:txBody>
            <a:bodyPr/>
            <a:lstStyle/>
            <a:p>
              <a:endParaRPr lang="en-US"/>
            </a:p>
          </p:txBody>
        </p:sp>
        <p:sp>
          <p:nvSpPr>
            <p:cNvPr id="131176" name="Freeform 71"/>
            <p:cNvSpPr>
              <a:spLocks/>
            </p:cNvSpPr>
            <p:nvPr/>
          </p:nvSpPr>
          <p:spPr bwMode="auto">
            <a:xfrm>
              <a:off x="3386" y="2843"/>
              <a:ext cx="466" cy="286"/>
            </a:xfrm>
            <a:custGeom>
              <a:avLst/>
              <a:gdLst>
                <a:gd name="T0" fmla="*/ 5147 w 350"/>
                <a:gd name="T1" fmla="*/ 485 h 251"/>
                <a:gd name="T2" fmla="*/ 5392 w 350"/>
                <a:gd name="T3" fmla="*/ 391 h 251"/>
                <a:gd name="T4" fmla="*/ 5620 w 350"/>
                <a:gd name="T5" fmla="*/ 291 h 251"/>
                <a:gd name="T6" fmla="*/ 5845 w 350"/>
                <a:gd name="T7" fmla="*/ 207 h 251"/>
                <a:gd name="T8" fmla="*/ 6118 w 350"/>
                <a:gd name="T9" fmla="*/ 147 h 251"/>
                <a:gd name="T10" fmla="*/ 5147 w 350"/>
                <a:gd name="T11" fmla="*/ 36 h 251"/>
                <a:gd name="T12" fmla="*/ 4796 w 350"/>
                <a:gd name="T13" fmla="*/ 3 h 251"/>
                <a:gd name="T14" fmla="*/ 4522 w 350"/>
                <a:gd name="T15" fmla="*/ 0 h 251"/>
                <a:gd name="T16" fmla="*/ 4221 w 350"/>
                <a:gd name="T17" fmla="*/ 0 h 251"/>
                <a:gd name="T18" fmla="*/ 3937 w 350"/>
                <a:gd name="T19" fmla="*/ 25 h 251"/>
                <a:gd name="T20" fmla="*/ 3896 w 350"/>
                <a:gd name="T21" fmla="*/ 62 h 251"/>
                <a:gd name="T22" fmla="*/ 3812 w 350"/>
                <a:gd name="T23" fmla="*/ 84 h 251"/>
                <a:gd name="T24" fmla="*/ 3761 w 350"/>
                <a:gd name="T25" fmla="*/ 109 h 251"/>
                <a:gd name="T26" fmla="*/ 3644 w 350"/>
                <a:gd name="T27" fmla="*/ 137 h 251"/>
                <a:gd name="T28" fmla="*/ 3363 w 350"/>
                <a:gd name="T29" fmla="*/ 160 h 251"/>
                <a:gd name="T30" fmla="*/ 3064 w 350"/>
                <a:gd name="T31" fmla="*/ 167 h 251"/>
                <a:gd name="T32" fmla="*/ 2777 w 350"/>
                <a:gd name="T33" fmla="*/ 183 h 251"/>
                <a:gd name="T34" fmla="*/ 2487 w 350"/>
                <a:gd name="T35" fmla="*/ 193 h 251"/>
                <a:gd name="T36" fmla="*/ 2381 w 350"/>
                <a:gd name="T37" fmla="*/ 207 h 251"/>
                <a:gd name="T38" fmla="*/ 2331 w 350"/>
                <a:gd name="T39" fmla="*/ 216 h 251"/>
                <a:gd name="T40" fmla="*/ 2263 w 350"/>
                <a:gd name="T41" fmla="*/ 243 h 251"/>
                <a:gd name="T42" fmla="*/ 2213 w 350"/>
                <a:gd name="T43" fmla="*/ 269 h 251"/>
                <a:gd name="T44" fmla="*/ 1856 w 350"/>
                <a:gd name="T45" fmla="*/ 291 h 251"/>
                <a:gd name="T46" fmla="*/ 1515 w 350"/>
                <a:gd name="T47" fmla="*/ 307 h 251"/>
                <a:gd name="T48" fmla="*/ 1325 w 350"/>
                <a:gd name="T49" fmla="*/ 307 h 251"/>
                <a:gd name="T50" fmla="*/ 1160 w 350"/>
                <a:gd name="T51" fmla="*/ 291 h 251"/>
                <a:gd name="T52" fmla="*/ 995 w 350"/>
                <a:gd name="T53" fmla="*/ 269 h 251"/>
                <a:gd name="T54" fmla="*/ 828 w 350"/>
                <a:gd name="T55" fmla="*/ 232 h 251"/>
                <a:gd name="T56" fmla="*/ 747 w 350"/>
                <a:gd name="T57" fmla="*/ 269 h 251"/>
                <a:gd name="T58" fmla="*/ 704 w 350"/>
                <a:gd name="T59" fmla="*/ 307 h 251"/>
                <a:gd name="T60" fmla="*/ 471 w 350"/>
                <a:gd name="T61" fmla="*/ 318 h 251"/>
                <a:gd name="T62" fmla="*/ 305 w 350"/>
                <a:gd name="T63" fmla="*/ 318 h 251"/>
                <a:gd name="T64" fmla="*/ 116 w 350"/>
                <a:gd name="T65" fmla="*/ 327 h 251"/>
                <a:gd name="T66" fmla="*/ 0 w 350"/>
                <a:gd name="T67" fmla="*/ 352 h 251"/>
                <a:gd name="T68" fmla="*/ 354 w 350"/>
                <a:gd name="T69" fmla="*/ 426 h 251"/>
                <a:gd name="T70" fmla="*/ 354 w 350"/>
                <a:gd name="T71" fmla="*/ 485 h 251"/>
                <a:gd name="T72" fmla="*/ 305 w 350"/>
                <a:gd name="T73" fmla="*/ 533 h 251"/>
                <a:gd name="T74" fmla="*/ 172 w 350"/>
                <a:gd name="T75" fmla="*/ 587 h 251"/>
                <a:gd name="T76" fmla="*/ 0 w 350"/>
                <a:gd name="T77" fmla="*/ 632 h 251"/>
                <a:gd name="T78" fmla="*/ 1225 w 350"/>
                <a:gd name="T79" fmla="*/ 925 h 251"/>
                <a:gd name="T80" fmla="*/ 2600 w 350"/>
                <a:gd name="T81" fmla="*/ 802 h 251"/>
                <a:gd name="T82" fmla="*/ 4289 w 350"/>
                <a:gd name="T83" fmla="*/ 770 h 251"/>
                <a:gd name="T84" fmla="*/ 4643 w 350"/>
                <a:gd name="T85" fmla="*/ 734 h 251"/>
                <a:gd name="T86" fmla="*/ 4970 w 350"/>
                <a:gd name="T87" fmla="*/ 692 h 251"/>
                <a:gd name="T88" fmla="*/ 5090 w 350"/>
                <a:gd name="T89" fmla="*/ 645 h 251"/>
                <a:gd name="T90" fmla="*/ 5147 w 350"/>
                <a:gd name="T91" fmla="*/ 596 h 251"/>
                <a:gd name="T92" fmla="*/ 5222 w 350"/>
                <a:gd name="T93" fmla="*/ 551 h 251"/>
                <a:gd name="T94" fmla="*/ 5147 w 350"/>
                <a:gd name="T95" fmla="*/ 485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0"/>
                <a:gd name="T145" fmla="*/ 0 h 251"/>
                <a:gd name="T146" fmla="*/ 350 w 350"/>
                <a:gd name="T147" fmla="*/ 251 h 2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0" h="251">
                  <a:moveTo>
                    <a:pt x="294" y="132"/>
                  </a:moveTo>
                  <a:lnTo>
                    <a:pt x="308" y="106"/>
                  </a:lnTo>
                  <a:lnTo>
                    <a:pt x="321" y="79"/>
                  </a:lnTo>
                  <a:lnTo>
                    <a:pt x="334" y="56"/>
                  </a:lnTo>
                  <a:lnTo>
                    <a:pt x="350" y="40"/>
                  </a:lnTo>
                  <a:lnTo>
                    <a:pt x="294" y="10"/>
                  </a:lnTo>
                  <a:lnTo>
                    <a:pt x="274" y="3"/>
                  </a:lnTo>
                  <a:lnTo>
                    <a:pt x="258" y="0"/>
                  </a:lnTo>
                  <a:lnTo>
                    <a:pt x="241" y="0"/>
                  </a:lnTo>
                  <a:lnTo>
                    <a:pt x="225" y="7"/>
                  </a:lnTo>
                  <a:lnTo>
                    <a:pt x="222" y="17"/>
                  </a:lnTo>
                  <a:lnTo>
                    <a:pt x="218" y="23"/>
                  </a:lnTo>
                  <a:lnTo>
                    <a:pt x="215" y="30"/>
                  </a:lnTo>
                  <a:lnTo>
                    <a:pt x="208" y="36"/>
                  </a:lnTo>
                  <a:lnTo>
                    <a:pt x="192" y="43"/>
                  </a:lnTo>
                  <a:lnTo>
                    <a:pt x="175" y="46"/>
                  </a:lnTo>
                  <a:lnTo>
                    <a:pt x="159" y="50"/>
                  </a:lnTo>
                  <a:lnTo>
                    <a:pt x="142" y="53"/>
                  </a:lnTo>
                  <a:lnTo>
                    <a:pt x="136" y="56"/>
                  </a:lnTo>
                  <a:lnTo>
                    <a:pt x="133" y="59"/>
                  </a:lnTo>
                  <a:lnTo>
                    <a:pt x="129" y="66"/>
                  </a:lnTo>
                  <a:lnTo>
                    <a:pt x="126" y="73"/>
                  </a:lnTo>
                  <a:lnTo>
                    <a:pt x="106" y="79"/>
                  </a:lnTo>
                  <a:lnTo>
                    <a:pt x="86" y="83"/>
                  </a:lnTo>
                  <a:lnTo>
                    <a:pt x="76" y="83"/>
                  </a:lnTo>
                  <a:lnTo>
                    <a:pt x="66" y="79"/>
                  </a:lnTo>
                  <a:lnTo>
                    <a:pt x="57" y="73"/>
                  </a:lnTo>
                  <a:lnTo>
                    <a:pt x="47" y="63"/>
                  </a:lnTo>
                  <a:lnTo>
                    <a:pt x="43" y="73"/>
                  </a:lnTo>
                  <a:lnTo>
                    <a:pt x="40" y="83"/>
                  </a:lnTo>
                  <a:lnTo>
                    <a:pt x="27" y="86"/>
                  </a:lnTo>
                  <a:lnTo>
                    <a:pt x="17" y="86"/>
                  </a:lnTo>
                  <a:lnTo>
                    <a:pt x="7" y="89"/>
                  </a:lnTo>
                  <a:lnTo>
                    <a:pt x="0" y="96"/>
                  </a:lnTo>
                  <a:lnTo>
                    <a:pt x="20" y="116"/>
                  </a:lnTo>
                  <a:lnTo>
                    <a:pt x="20" y="132"/>
                  </a:lnTo>
                  <a:lnTo>
                    <a:pt x="17" y="145"/>
                  </a:lnTo>
                  <a:lnTo>
                    <a:pt x="10" y="159"/>
                  </a:lnTo>
                  <a:lnTo>
                    <a:pt x="0" y="172"/>
                  </a:lnTo>
                  <a:lnTo>
                    <a:pt x="70" y="251"/>
                  </a:lnTo>
                  <a:lnTo>
                    <a:pt x="149" y="218"/>
                  </a:lnTo>
                  <a:lnTo>
                    <a:pt x="245" y="208"/>
                  </a:lnTo>
                  <a:lnTo>
                    <a:pt x="265" y="198"/>
                  </a:lnTo>
                  <a:lnTo>
                    <a:pt x="284" y="188"/>
                  </a:lnTo>
                  <a:lnTo>
                    <a:pt x="291" y="175"/>
                  </a:lnTo>
                  <a:lnTo>
                    <a:pt x="294" y="162"/>
                  </a:lnTo>
                  <a:lnTo>
                    <a:pt x="298" y="149"/>
                  </a:lnTo>
                  <a:lnTo>
                    <a:pt x="294" y="132"/>
                  </a:lnTo>
                  <a:close/>
                </a:path>
              </a:pathLst>
            </a:custGeom>
            <a:solidFill>
              <a:srgbClr val="FFFF66"/>
            </a:solidFill>
            <a:ln w="3175">
              <a:solidFill>
                <a:schemeClr val="tx1"/>
              </a:solidFill>
              <a:round/>
              <a:headEnd/>
              <a:tailEnd/>
            </a:ln>
          </p:spPr>
          <p:txBody>
            <a:bodyPr/>
            <a:lstStyle/>
            <a:p>
              <a:endParaRPr lang="en-US"/>
            </a:p>
          </p:txBody>
        </p:sp>
        <p:sp>
          <p:nvSpPr>
            <p:cNvPr id="131177" name="Freeform 72"/>
            <p:cNvSpPr>
              <a:spLocks/>
            </p:cNvSpPr>
            <p:nvPr/>
          </p:nvSpPr>
          <p:spPr bwMode="auto">
            <a:xfrm>
              <a:off x="3386" y="2843"/>
              <a:ext cx="466" cy="286"/>
            </a:xfrm>
            <a:custGeom>
              <a:avLst/>
              <a:gdLst>
                <a:gd name="T0" fmla="*/ 5147 w 350"/>
                <a:gd name="T1" fmla="*/ 485 h 251"/>
                <a:gd name="T2" fmla="*/ 5392 w 350"/>
                <a:gd name="T3" fmla="*/ 391 h 251"/>
                <a:gd name="T4" fmla="*/ 5620 w 350"/>
                <a:gd name="T5" fmla="*/ 291 h 251"/>
                <a:gd name="T6" fmla="*/ 5845 w 350"/>
                <a:gd name="T7" fmla="*/ 207 h 251"/>
                <a:gd name="T8" fmla="*/ 6118 w 350"/>
                <a:gd name="T9" fmla="*/ 147 h 251"/>
                <a:gd name="T10" fmla="*/ 5147 w 350"/>
                <a:gd name="T11" fmla="*/ 36 h 251"/>
                <a:gd name="T12" fmla="*/ 4796 w 350"/>
                <a:gd name="T13" fmla="*/ 3 h 251"/>
                <a:gd name="T14" fmla="*/ 4522 w 350"/>
                <a:gd name="T15" fmla="*/ 0 h 251"/>
                <a:gd name="T16" fmla="*/ 4221 w 350"/>
                <a:gd name="T17" fmla="*/ 0 h 251"/>
                <a:gd name="T18" fmla="*/ 3937 w 350"/>
                <a:gd name="T19" fmla="*/ 25 h 251"/>
                <a:gd name="T20" fmla="*/ 3896 w 350"/>
                <a:gd name="T21" fmla="*/ 62 h 251"/>
                <a:gd name="T22" fmla="*/ 3812 w 350"/>
                <a:gd name="T23" fmla="*/ 84 h 251"/>
                <a:gd name="T24" fmla="*/ 3761 w 350"/>
                <a:gd name="T25" fmla="*/ 109 h 251"/>
                <a:gd name="T26" fmla="*/ 3644 w 350"/>
                <a:gd name="T27" fmla="*/ 137 h 251"/>
                <a:gd name="T28" fmla="*/ 3363 w 350"/>
                <a:gd name="T29" fmla="*/ 160 h 251"/>
                <a:gd name="T30" fmla="*/ 3064 w 350"/>
                <a:gd name="T31" fmla="*/ 167 h 251"/>
                <a:gd name="T32" fmla="*/ 2777 w 350"/>
                <a:gd name="T33" fmla="*/ 183 h 251"/>
                <a:gd name="T34" fmla="*/ 2487 w 350"/>
                <a:gd name="T35" fmla="*/ 193 h 251"/>
                <a:gd name="T36" fmla="*/ 2381 w 350"/>
                <a:gd name="T37" fmla="*/ 207 h 251"/>
                <a:gd name="T38" fmla="*/ 2331 w 350"/>
                <a:gd name="T39" fmla="*/ 216 h 251"/>
                <a:gd name="T40" fmla="*/ 2263 w 350"/>
                <a:gd name="T41" fmla="*/ 243 h 251"/>
                <a:gd name="T42" fmla="*/ 2213 w 350"/>
                <a:gd name="T43" fmla="*/ 269 h 251"/>
                <a:gd name="T44" fmla="*/ 1856 w 350"/>
                <a:gd name="T45" fmla="*/ 291 h 251"/>
                <a:gd name="T46" fmla="*/ 1515 w 350"/>
                <a:gd name="T47" fmla="*/ 307 h 251"/>
                <a:gd name="T48" fmla="*/ 1325 w 350"/>
                <a:gd name="T49" fmla="*/ 307 h 251"/>
                <a:gd name="T50" fmla="*/ 1160 w 350"/>
                <a:gd name="T51" fmla="*/ 291 h 251"/>
                <a:gd name="T52" fmla="*/ 995 w 350"/>
                <a:gd name="T53" fmla="*/ 269 h 251"/>
                <a:gd name="T54" fmla="*/ 828 w 350"/>
                <a:gd name="T55" fmla="*/ 232 h 251"/>
                <a:gd name="T56" fmla="*/ 747 w 350"/>
                <a:gd name="T57" fmla="*/ 269 h 251"/>
                <a:gd name="T58" fmla="*/ 704 w 350"/>
                <a:gd name="T59" fmla="*/ 307 h 251"/>
                <a:gd name="T60" fmla="*/ 471 w 350"/>
                <a:gd name="T61" fmla="*/ 318 h 251"/>
                <a:gd name="T62" fmla="*/ 305 w 350"/>
                <a:gd name="T63" fmla="*/ 318 h 251"/>
                <a:gd name="T64" fmla="*/ 116 w 350"/>
                <a:gd name="T65" fmla="*/ 327 h 251"/>
                <a:gd name="T66" fmla="*/ 0 w 350"/>
                <a:gd name="T67" fmla="*/ 352 h 251"/>
                <a:gd name="T68" fmla="*/ 354 w 350"/>
                <a:gd name="T69" fmla="*/ 426 h 251"/>
                <a:gd name="T70" fmla="*/ 354 w 350"/>
                <a:gd name="T71" fmla="*/ 485 h 251"/>
                <a:gd name="T72" fmla="*/ 305 w 350"/>
                <a:gd name="T73" fmla="*/ 533 h 251"/>
                <a:gd name="T74" fmla="*/ 172 w 350"/>
                <a:gd name="T75" fmla="*/ 587 h 251"/>
                <a:gd name="T76" fmla="*/ 0 w 350"/>
                <a:gd name="T77" fmla="*/ 632 h 251"/>
                <a:gd name="T78" fmla="*/ 1225 w 350"/>
                <a:gd name="T79" fmla="*/ 925 h 251"/>
                <a:gd name="T80" fmla="*/ 2600 w 350"/>
                <a:gd name="T81" fmla="*/ 802 h 251"/>
                <a:gd name="T82" fmla="*/ 4289 w 350"/>
                <a:gd name="T83" fmla="*/ 770 h 251"/>
                <a:gd name="T84" fmla="*/ 4643 w 350"/>
                <a:gd name="T85" fmla="*/ 734 h 251"/>
                <a:gd name="T86" fmla="*/ 4970 w 350"/>
                <a:gd name="T87" fmla="*/ 692 h 251"/>
                <a:gd name="T88" fmla="*/ 5090 w 350"/>
                <a:gd name="T89" fmla="*/ 645 h 251"/>
                <a:gd name="T90" fmla="*/ 5147 w 350"/>
                <a:gd name="T91" fmla="*/ 596 h 251"/>
                <a:gd name="T92" fmla="*/ 5222 w 350"/>
                <a:gd name="T93" fmla="*/ 551 h 251"/>
                <a:gd name="T94" fmla="*/ 5147 w 350"/>
                <a:gd name="T95" fmla="*/ 485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0"/>
                <a:gd name="T145" fmla="*/ 0 h 251"/>
                <a:gd name="T146" fmla="*/ 350 w 350"/>
                <a:gd name="T147" fmla="*/ 251 h 2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0" h="251">
                  <a:moveTo>
                    <a:pt x="294" y="132"/>
                  </a:moveTo>
                  <a:lnTo>
                    <a:pt x="308" y="106"/>
                  </a:lnTo>
                  <a:lnTo>
                    <a:pt x="321" y="79"/>
                  </a:lnTo>
                  <a:lnTo>
                    <a:pt x="334" y="56"/>
                  </a:lnTo>
                  <a:lnTo>
                    <a:pt x="350" y="40"/>
                  </a:lnTo>
                  <a:lnTo>
                    <a:pt x="294" y="10"/>
                  </a:lnTo>
                  <a:lnTo>
                    <a:pt x="274" y="3"/>
                  </a:lnTo>
                  <a:lnTo>
                    <a:pt x="258" y="0"/>
                  </a:lnTo>
                  <a:lnTo>
                    <a:pt x="241" y="0"/>
                  </a:lnTo>
                  <a:lnTo>
                    <a:pt x="225" y="7"/>
                  </a:lnTo>
                  <a:lnTo>
                    <a:pt x="222" y="17"/>
                  </a:lnTo>
                  <a:lnTo>
                    <a:pt x="218" y="23"/>
                  </a:lnTo>
                  <a:lnTo>
                    <a:pt x="215" y="30"/>
                  </a:lnTo>
                  <a:lnTo>
                    <a:pt x="208" y="36"/>
                  </a:lnTo>
                  <a:lnTo>
                    <a:pt x="192" y="43"/>
                  </a:lnTo>
                  <a:lnTo>
                    <a:pt x="175" y="46"/>
                  </a:lnTo>
                  <a:lnTo>
                    <a:pt x="159" y="50"/>
                  </a:lnTo>
                  <a:lnTo>
                    <a:pt x="142" y="53"/>
                  </a:lnTo>
                  <a:lnTo>
                    <a:pt x="136" y="56"/>
                  </a:lnTo>
                  <a:lnTo>
                    <a:pt x="133" y="59"/>
                  </a:lnTo>
                  <a:lnTo>
                    <a:pt x="129" y="66"/>
                  </a:lnTo>
                  <a:lnTo>
                    <a:pt x="126" y="73"/>
                  </a:lnTo>
                  <a:lnTo>
                    <a:pt x="106" y="79"/>
                  </a:lnTo>
                  <a:lnTo>
                    <a:pt x="86" y="83"/>
                  </a:lnTo>
                  <a:lnTo>
                    <a:pt x="76" y="83"/>
                  </a:lnTo>
                  <a:lnTo>
                    <a:pt x="66" y="79"/>
                  </a:lnTo>
                  <a:lnTo>
                    <a:pt x="57" y="73"/>
                  </a:lnTo>
                  <a:lnTo>
                    <a:pt x="47" y="63"/>
                  </a:lnTo>
                  <a:lnTo>
                    <a:pt x="43" y="73"/>
                  </a:lnTo>
                  <a:lnTo>
                    <a:pt x="40" y="83"/>
                  </a:lnTo>
                  <a:lnTo>
                    <a:pt x="27" y="86"/>
                  </a:lnTo>
                  <a:lnTo>
                    <a:pt x="17" y="86"/>
                  </a:lnTo>
                  <a:lnTo>
                    <a:pt x="7" y="89"/>
                  </a:lnTo>
                  <a:lnTo>
                    <a:pt x="0" y="96"/>
                  </a:lnTo>
                  <a:lnTo>
                    <a:pt x="20" y="116"/>
                  </a:lnTo>
                  <a:lnTo>
                    <a:pt x="20" y="132"/>
                  </a:lnTo>
                  <a:lnTo>
                    <a:pt x="17" y="145"/>
                  </a:lnTo>
                  <a:lnTo>
                    <a:pt x="10" y="159"/>
                  </a:lnTo>
                  <a:lnTo>
                    <a:pt x="0" y="172"/>
                  </a:lnTo>
                  <a:lnTo>
                    <a:pt x="70" y="251"/>
                  </a:lnTo>
                  <a:lnTo>
                    <a:pt x="149" y="218"/>
                  </a:lnTo>
                  <a:lnTo>
                    <a:pt x="245" y="208"/>
                  </a:lnTo>
                  <a:lnTo>
                    <a:pt x="265" y="198"/>
                  </a:lnTo>
                  <a:lnTo>
                    <a:pt x="284" y="188"/>
                  </a:lnTo>
                  <a:lnTo>
                    <a:pt x="291" y="175"/>
                  </a:lnTo>
                  <a:lnTo>
                    <a:pt x="294" y="162"/>
                  </a:lnTo>
                  <a:lnTo>
                    <a:pt x="298" y="149"/>
                  </a:lnTo>
                  <a:lnTo>
                    <a:pt x="294" y="132"/>
                  </a:lnTo>
                </a:path>
              </a:pathLst>
            </a:custGeom>
            <a:solidFill>
              <a:schemeClr val="accent2"/>
            </a:solidFill>
            <a:ln w="3175">
              <a:solidFill>
                <a:schemeClr val="tx1"/>
              </a:solidFill>
              <a:round/>
              <a:headEnd/>
              <a:tailEnd/>
            </a:ln>
          </p:spPr>
          <p:txBody>
            <a:bodyPr/>
            <a:lstStyle/>
            <a:p>
              <a:endParaRPr lang="en-US"/>
            </a:p>
          </p:txBody>
        </p:sp>
        <p:sp>
          <p:nvSpPr>
            <p:cNvPr id="131178" name="Freeform 73"/>
            <p:cNvSpPr>
              <a:spLocks/>
            </p:cNvSpPr>
            <p:nvPr/>
          </p:nvSpPr>
          <p:spPr bwMode="auto">
            <a:xfrm>
              <a:off x="3058" y="2633"/>
              <a:ext cx="765" cy="305"/>
            </a:xfrm>
            <a:custGeom>
              <a:avLst/>
              <a:gdLst>
                <a:gd name="T0" fmla="*/ 7085 w 571"/>
                <a:gd name="T1" fmla="*/ 464 h 265"/>
                <a:gd name="T2" fmla="*/ 6754 w 571"/>
                <a:gd name="T3" fmla="*/ 444 h 265"/>
                <a:gd name="T4" fmla="*/ 6391 w 571"/>
                <a:gd name="T5" fmla="*/ 380 h 265"/>
                <a:gd name="T6" fmla="*/ 5770 w 571"/>
                <a:gd name="T7" fmla="*/ 340 h 265"/>
                <a:gd name="T8" fmla="*/ 5478 w 571"/>
                <a:gd name="T9" fmla="*/ 260 h 265"/>
                <a:gd name="T10" fmla="*/ 4865 w 571"/>
                <a:gd name="T11" fmla="*/ 231 h 265"/>
                <a:gd name="T12" fmla="*/ 4615 w 571"/>
                <a:gd name="T13" fmla="*/ 306 h 265"/>
                <a:gd name="T14" fmla="*/ 4495 w 571"/>
                <a:gd name="T15" fmla="*/ 216 h 265"/>
                <a:gd name="T16" fmla="*/ 4005 w 571"/>
                <a:gd name="T17" fmla="*/ 163 h 265"/>
                <a:gd name="T18" fmla="*/ 3445 w 571"/>
                <a:gd name="T19" fmla="*/ 163 h 265"/>
                <a:gd name="T20" fmla="*/ 2832 w 571"/>
                <a:gd name="T21" fmla="*/ 43 h 265"/>
                <a:gd name="T22" fmla="*/ 2694 w 571"/>
                <a:gd name="T23" fmla="*/ 70 h 265"/>
                <a:gd name="T24" fmla="*/ 2081 w 571"/>
                <a:gd name="T25" fmla="*/ 70 h 265"/>
                <a:gd name="T26" fmla="*/ 1649 w 571"/>
                <a:gd name="T27" fmla="*/ 173 h 265"/>
                <a:gd name="T28" fmla="*/ 559 w 571"/>
                <a:gd name="T29" fmla="*/ 299 h 265"/>
                <a:gd name="T30" fmla="*/ 665 w 571"/>
                <a:gd name="T31" fmla="*/ 422 h 265"/>
                <a:gd name="T32" fmla="*/ 1279 w 571"/>
                <a:gd name="T33" fmla="*/ 638 h 265"/>
                <a:gd name="T34" fmla="*/ 1736 w 571"/>
                <a:gd name="T35" fmla="*/ 729 h 265"/>
                <a:gd name="T36" fmla="*/ 2209 w 571"/>
                <a:gd name="T37" fmla="*/ 780 h 265"/>
                <a:gd name="T38" fmla="*/ 2653 w 571"/>
                <a:gd name="T39" fmla="*/ 866 h 265"/>
                <a:gd name="T40" fmla="*/ 3148 w 571"/>
                <a:gd name="T41" fmla="*/ 775 h 265"/>
                <a:gd name="T42" fmla="*/ 3392 w 571"/>
                <a:gd name="T43" fmla="*/ 729 h 265"/>
                <a:gd name="T44" fmla="*/ 3814 w 571"/>
                <a:gd name="T45" fmla="*/ 755 h 265"/>
                <a:gd name="T46" fmla="*/ 4615 w 571"/>
                <a:gd name="T47" fmla="*/ 780 h 265"/>
                <a:gd name="T48" fmla="*/ 5358 w 571"/>
                <a:gd name="T49" fmla="*/ 872 h 265"/>
                <a:gd name="T50" fmla="*/ 5478 w 571"/>
                <a:gd name="T51" fmla="*/ 941 h 265"/>
                <a:gd name="T52" fmla="*/ 5536 w 571"/>
                <a:gd name="T53" fmla="*/ 1038 h 265"/>
                <a:gd name="T54" fmla="*/ 5906 w 571"/>
                <a:gd name="T55" fmla="*/ 1061 h 265"/>
                <a:gd name="T56" fmla="*/ 6266 w 571"/>
                <a:gd name="T57" fmla="*/ 1081 h 265"/>
                <a:gd name="T58" fmla="*/ 6704 w 571"/>
                <a:gd name="T59" fmla="*/ 1053 h 265"/>
                <a:gd name="T60" fmla="*/ 6959 w 571"/>
                <a:gd name="T61" fmla="*/ 1012 h 265"/>
                <a:gd name="T62" fmla="*/ 7085 w 571"/>
                <a:gd name="T63" fmla="*/ 973 h 265"/>
                <a:gd name="T64" fmla="*/ 7508 w 571"/>
                <a:gd name="T65" fmla="*/ 941 h 265"/>
                <a:gd name="T66" fmla="*/ 8119 w 571"/>
                <a:gd name="T67" fmla="*/ 920 h 265"/>
                <a:gd name="T68" fmla="*/ 8552 w 571"/>
                <a:gd name="T69" fmla="*/ 866 h 265"/>
                <a:gd name="T70" fmla="*/ 8679 w 571"/>
                <a:gd name="T71" fmla="*/ 815 h 265"/>
                <a:gd name="T72" fmla="*/ 9112 w 571"/>
                <a:gd name="T73" fmla="*/ 740 h 265"/>
                <a:gd name="T74" fmla="*/ 9717 w 571"/>
                <a:gd name="T75" fmla="*/ 755 h 265"/>
                <a:gd name="T76" fmla="*/ 10636 w 571"/>
                <a:gd name="T77" fmla="*/ 486 h 265"/>
                <a:gd name="T78" fmla="*/ 9653 w 571"/>
                <a:gd name="T79" fmla="*/ 444 h 265"/>
                <a:gd name="T80" fmla="*/ 9595 w 571"/>
                <a:gd name="T81" fmla="*/ 422 h 265"/>
                <a:gd name="T82" fmla="*/ 9220 w 571"/>
                <a:gd name="T83" fmla="*/ 422 h 265"/>
                <a:gd name="T84" fmla="*/ 8499 w 571"/>
                <a:gd name="T85" fmla="*/ 444 h 265"/>
                <a:gd name="T86" fmla="*/ 7639 w 571"/>
                <a:gd name="T87" fmla="*/ 430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1"/>
                <a:gd name="T133" fmla="*/ 0 h 265"/>
                <a:gd name="T134" fmla="*/ 571 w 571"/>
                <a:gd name="T135" fmla="*/ 265 h 2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1" h="265">
                  <a:moveTo>
                    <a:pt x="410" y="106"/>
                  </a:moveTo>
                  <a:lnTo>
                    <a:pt x="380" y="113"/>
                  </a:lnTo>
                  <a:lnTo>
                    <a:pt x="370" y="113"/>
                  </a:lnTo>
                  <a:lnTo>
                    <a:pt x="363" y="109"/>
                  </a:lnTo>
                  <a:lnTo>
                    <a:pt x="353" y="103"/>
                  </a:lnTo>
                  <a:lnTo>
                    <a:pt x="343" y="93"/>
                  </a:lnTo>
                  <a:lnTo>
                    <a:pt x="314" y="90"/>
                  </a:lnTo>
                  <a:lnTo>
                    <a:pt x="310" y="83"/>
                  </a:lnTo>
                  <a:lnTo>
                    <a:pt x="304" y="70"/>
                  </a:lnTo>
                  <a:lnTo>
                    <a:pt x="294" y="63"/>
                  </a:lnTo>
                  <a:lnTo>
                    <a:pt x="277" y="57"/>
                  </a:lnTo>
                  <a:lnTo>
                    <a:pt x="261" y="57"/>
                  </a:lnTo>
                  <a:lnTo>
                    <a:pt x="254" y="66"/>
                  </a:lnTo>
                  <a:lnTo>
                    <a:pt x="248" y="76"/>
                  </a:lnTo>
                  <a:lnTo>
                    <a:pt x="241" y="66"/>
                  </a:lnTo>
                  <a:lnTo>
                    <a:pt x="241" y="53"/>
                  </a:lnTo>
                  <a:lnTo>
                    <a:pt x="228" y="37"/>
                  </a:lnTo>
                  <a:lnTo>
                    <a:pt x="215" y="40"/>
                  </a:lnTo>
                  <a:lnTo>
                    <a:pt x="202" y="43"/>
                  </a:lnTo>
                  <a:lnTo>
                    <a:pt x="185" y="40"/>
                  </a:lnTo>
                  <a:lnTo>
                    <a:pt x="172" y="33"/>
                  </a:lnTo>
                  <a:lnTo>
                    <a:pt x="152" y="10"/>
                  </a:lnTo>
                  <a:lnTo>
                    <a:pt x="149" y="0"/>
                  </a:lnTo>
                  <a:lnTo>
                    <a:pt x="145" y="17"/>
                  </a:lnTo>
                  <a:lnTo>
                    <a:pt x="119" y="4"/>
                  </a:lnTo>
                  <a:lnTo>
                    <a:pt x="112" y="17"/>
                  </a:lnTo>
                  <a:lnTo>
                    <a:pt x="102" y="30"/>
                  </a:lnTo>
                  <a:lnTo>
                    <a:pt x="89" y="43"/>
                  </a:lnTo>
                  <a:lnTo>
                    <a:pt x="69" y="57"/>
                  </a:lnTo>
                  <a:lnTo>
                    <a:pt x="30" y="73"/>
                  </a:lnTo>
                  <a:lnTo>
                    <a:pt x="0" y="83"/>
                  </a:lnTo>
                  <a:lnTo>
                    <a:pt x="36" y="103"/>
                  </a:lnTo>
                  <a:lnTo>
                    <a:pt x="53" y="126"/>
                  </a:lnTo>
                  <a:lnTo>
                    <a:pt x="69" y="156"/>
                  </a:lnTo>
                  <a:lnTo>
                    <a:pt x="83" y="169"/>
                  </a:lnTo>
                  <a:lnTo>
                    <a:pt x="93" y="179"/>
                  </a:lnTo>
                  <a:lnTo>
                    <a:pt x="106" y="189"/>
                  </a:lnTo>
                  <a:lnTo>
                    <a:pt x="119" y="192"/>
                  </a:lnTo>
                  <a:lnTo>
                    <a:pt x="129" y="208"/>
                  </a:lnTo>
                  <a:lnTo>
                    <a:pt x="142" y="212"/>
                  </a:lnTo>
                  <a:lnTo>
                    <a:pt x="155" y="202"/>
                  </a:lnTo>
                  <a:lnTo>
                    <a:pt x="169" y="189"/>
                  </a:lnTo>
                  <a:lnTo>
                    <a:pt x="175" y="182"/>
                  </a:lnTo>
                  <a:lnTo>
                    <a:pt x="182" y="179"/>
                  </a:lnTo>
                  <a:lnTo>
                    <a:pt x="192" y="179"/>
                  </a:lnTo>
                  <a:lnTo>
                    <a:pt x="205" y="185"/>
                  </a:lnTo>
                  <a:lnTo>
                    <a:pt x="228" y="189"/>
                  </a:lnTo>
                  <a:lnTo>
                    <a:pt x="248" y="192"/>
                  </a:lnTo>
                  <a:lnTo>
                    <a:pt x="268" y="202"/>
                  </a:lnTo>
                  <a:lnTo>
                    <a:pt x="287" y="215"/>
                  </a:lnTo>
                  <a:lnTo>
                    <a:pt x="301" y="215"/>
                  </a:lnTo>
                  <a:lnTo>
                    <a:pt x="294" y="232"/>
                  </a:lnTo>
                  <a:lnTo>
                    <a:pt x="287" y="245"/>
                  </a:lnTo>
                  <a:lnTo>
                    <a:pt x="297" y="255"/>
                  </a:lnTo>
                  <a:lnTo>
                    <a:pt x="307" y="258"/>
                  </a:lnTo>
                  <a:lnTo>
                    <a:pt x="317" y="261"/>
                  </a:lnTo>
                  <a:lnTo>
                    <a:pt x="327" y="265"/>
                  </a:lnTo>
                  <a:lnTo>
                    <a:pt x="337" y="265"/>
                  </a:lnTo>
                  <a:lnTo>
                    <a:pt x="350" y="261"/>
                  </a:lnTo>
                  <a:lnTo>
                    <a:pt x="360" y="258"/>
                  </a:lnTo>
                  <a:lnTo>
                    <a:pt x="370" y="255"/>
                  </a:lnTo>
                  <a:lnTo>
                    <a:pt x="373" y="248"/>
                  </a:lnTo>
                  <a:lnTo>
                    <a:pt x="377" y="241"/>
                  </a:lnTo>
                  <a:lnTo>
                    <a:pt x="380" y="238"/>
                  </a:lnTo>
                  <a:lnTo>
                    <a:pt x="386" y="235"/>
                  </a:lnTo>
                  <a:lnTo>
                    <a:pt x="403" y="232"/>
                  </a:lnTo>
                  <a:lnTo>
                    <a:pt x="419" y="228"/>
                  </a:lnTo>
                  <a:lnTo>
                    <a:pt x="436" y="225"/>
                  </a:lnTo>
                  <a:lnTo>
                    <a:pt x="452" y="218"/>
                  </a:lnTo>
                  <a:lnTo>
                    <a:pt x="459" y="212"/>
                  </a:lnTo>
                  <a:lnTo>
                    <a:pt x="462" y="205"/>
                  </a:lnTo>
                  <a:lnTo>
                    <a:pt x="466" y="199"/>
                  </a:lnTo>
                  <a:lnTo>
                    <a:pt x="469" y="189"/>
                  </a:lnTo>
                  <a:lnTo>
                    <a:pt x="489" y="182"/>
                  </a:lnTo>
                  <a:lnTo>
                    <a:pt x="505" y="182"/>
                  </a:lnTo>
                  <a:lnTo>
                    <a:pt x="522" y="185"/>
                  </a:lnTo>
                  <a:lnTo>
                    <a:pt x="538" y="195"/>
                  </a:lnTo>
                  <a:lnTo>
                    <a:pt x="571" y="119"/>
                  </a:lnTo>
                  <a:lnTo>
                    <a:pt x="512" y="116"/>
                  </a:lnTo>
                  <a:lnTo>
                    <a:pt x="518" y="109"/>
                  </a:lnTo>
                  <a:lnTo>
                    <a:pt x="518" y="106"/>
                  </a:lnTo>
                  <a:lnTo>
                    <a:pt x="515" y="103"/>
                  </a:lnTo>
                  <a:lnTo>
                    <a:pt x="509" y="103"/>
                  </a:lnTo>
                  <a:lnTo>
                    <a:pt x="495" y="103"/>
                  </a:lnTo>
                  <a:lnTo>
                    <a:pt x="485" y="106"/>
                  </a:lnTo>
                  <a:lnTo>
                    <a:pt x="456" y="109"/>
                  </a:lnTo>
                  <a:lnTo>
                    <a:pt x="439" y="126"/>
                  </a:lnTo>
                  <a:lnTo>
                    <a:pt x="410" y="106"/>
                  </a:lnTo>
                  <a:close/>
                </a:path>
              </a:pathLst>
            </a:custGeom>
            <a:solidFill>
              <a:srgbClr val="FFFF66"/>
            </a:solidFill>
            <a:ln w="3175">
              <a:solidFill>
                <a:schemeClr val="tx1"/>
              </a:solidFill>
              <a:round/>
              <a:headEnd/>
              <a:tailEnd/>
            </a:ln>
          </p:spPr>
          <p:txBody>
            <a:bodyPr/>
            <a:lstStyle/>
            <a:p>
              <a:endParaRPr lang="en-US"/>
            </a:p>
          </p:txBody>
        </p:sp>
        <p:sp>
          <p:nvSpPr>
            <p:cNvPr id="131179" name="Freeform 74"/>
            <p:cNvSpPr>
              <a:spLocks/>
            </p:cNvSpPr>
            <p:nvPr/>
          </p:nvSpPr>
          <p:spPr bwMode="auto">
            <a:xfrm>
              <a:off x="3058" y="2633"/>
              <a:ext cx="765" cy="305"/>
            </a:xfrm>
            <a:custGeom>
              <a:avLst/>
              <a:gdLst>
                <a:gd name="T0" fmla="*/ 7085 w 571"/>
                <a:gd name="T1" fmla="*/ 464 h 265"/>
                <a:gd name="T2" fmla="*/ 6754 w 571"/>
                <a:gd name="T3" fmla="*/ 444 h 265"/>
                <a:gd name="T4" fmla="*/ 6391 w 571"/>
                <a:gd name="T5" fmla="*/ 380 h 265"/>
                <a:gd name="T6" fmla="*/ 5770 w 571"/>
                <a:gd name="T7" fmla="*/ 340 h 265"/>
                <a:gd name="T8" fmla="*/ 5478 w 571"/>
                <a:gd name="T9" fmla="*/ 260 h 265"/>
                <a:gd name="T10" fmla="*/ 4865 w 571"/>
                <a:gd name="T11" fmla="*/ 231 h 265"/>
                <a:gd name="T12" fmla="*/ 4615 w 571"/>
                <a:gd name="T13" fmla="*/ 306 h 265"/>
                <a:gd name="T14" fmla="*/ 4495 w 571"/>
                <a:gd name="T15" fmla="*/ 216 h 265"/>
                <a:gd name="T16" fmla="*/ 4005 w 571"/>
                <a:gd name="T17" fmla="*/ 163 h 265"/>
                <a:gd name="T18" fmla="*/ 3445 w 571"/>
                <a:gd name="T19" fmla="*/ 163 h 265"/>
                <a:gd name="T20" fmla="*/ 2832 w 571"/>
                <a:gd name="T21" fmla="*/ 43 h 265"/>
                <a:gd name="T22" fmla="*/ 2694 w 571"/>
                <a:gd name="T23" fmla="*/ 70 h 265"/>
                <a:gd name="T24" fmla="*/ 2081 w 571"/>
                <a:gd name="T25" fmla="*/ 70 h 265"/>
                <a:gd name="T26" fmla="*/ 1649 w 571"/>
                <a:gd name="T27" fmla="*/ 173 h 265"/>
                <a:gd name="T28" fmla="*/ 559 w 571"/>
                <a:gd name="T29" fmla="*/ 299 h 265"/>
                <a:gd name="T30" fmla="*/ 665 w 571"/>
                <a:gd name="T31" fmla="*/ 422 h 265"/>
                <a:gd name="T32" fmla="*/ 1279 w 571"/>
                <a:gd name="T33" fmla="*/ 638 h 265"/>
                <a:gd name="T34" fmla="*/ 1736 w 571"/>
                <a:gd name="T35" fmla="*/ 729 h 265"/>
                <a:gd name="T36" fmla="*/ 2209 w 571"/>
                <a:gd name="T37" fmla="*/ 780 h 265"/>
                <a:gd name="T38" fmla="*/ 2653 w 571"/>
                <a:gd name="T39" fmla="*/ 866 h 265"/>
                <a:gd name="T40" fmla="*/ 3148 w 571"/>
                <a:gd name="T41" fmla="*/ 775 h 265"/>
                <a:gd name="T42" fmla="*/ 3392 w 571"/>
                <a:gd name="T43" fmla="*/ 729 h 265"/>
                <a:gd name="T44" fmla="*/ 3814 w 571"/>
                <a:gd name="T45" fmla="*/ 755 h 265"/>
                <a:gd name="T46" fmla="*/ 4615 w 571"/>
                <a:gd name="T47" fmla="*/ 780 h 265"/>
                <a:gd name="T48" fmla="*/ 5358 w 571"/>
                <a:gd name="T49" fmla="*/ 872 h 265"/>
                <a:gd name="T50" fmla="*/ 5478 w 571"/>
                <a:gd name="T51" fmla="*/ 941 h 265"/>
                <a:gd name="T52" fmla="*/ 5536 w 571"/>
                <a:gd name="T53" fmla="*/ 1038 h 265"/>
                <a:gd name="T54" fmla="*/ 5906 w 571"/>
                <a:gd name="T55" fmla="*/ 1061 h 265"/>
                <a:gd name="T56" fmla="*/ 6266 w 571"/>
                <a:gd name="T57" fmla="*/ 1081 h 265"/>
                <a:gd name="T58" fmla="*/ 6704 w 571"/>
                <a:gd name="T59" fmla="*/ 1053 h 265"/>
                <a:gd name="T60" fmla="*/ 6959 w 571"/>
                <a:gd name="T61" fmla="*/ 1012 h 265"/>
                <a:gd name="T62" fmla="*/ 7085 w 571"/>
                <a:gd name="T63" fmla="*/ 973 h 265"/>
                <a:gd name="T64" fmla="*/ 7508 w 571"/>
                <a:gd name="T65" fmla="*/ 941 h 265"/>
                <a:gd name="T66" fmla="*/ 8119 w 571"/>
                <a:gd name="T67" fmla="*/ 920 h 265"/>
                <a:gd name="T68" fmla="*/ 8552 w 571"/>
                <a:gd name="T69" fmla="*/ 866 h 265"/>
                <a:gd name="T70" fmla="*/ 8679 w 571"/>
                <a:gd name="T71" fmla="*/ 815 h 265"/>
                <a:gd name="T72" fmla="*/ 9112 w 571"/>
                <a:gd name="T73" fmla="*/ 740 h 265"/>
                <a:gd name="T74" fmla="*/ 9717 w 571"/>
                <a:gd name="T75" fmla="*/ 755 h 265"/>
                <a:gd name="T76" fmla="*/ 10636 w 571"/>
                <a:gd name="T77" fmla="*/ 486 h 265"/>
                <a:gd name="T78" fmla="*/ 9653 w 571"/>
                <a:gd name="T79" fmla="*/ 444 h 265"/>
                <a:gd name="T80" fmla="*/ 9595 w 571"/>
                <a:gd name="T81" fmla="*/ 422 h 265"/>
                <a:gd name="T82" fmla="*/ 9220 w 571"/>
                <a:gd name="T83" fmla="*/ 422 h 265"/>
                <a:gd name="T84" fmla="*/ 8499 w 571"/>
                <a:gd name="T85" fmla="*/ 444 h 265"/>
                <a:gd name="T86" fmla="*/ 7639 w 571"/>
                <a:gd name="T87" fmla="*/ 430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1"/>
                <a:gd name="T133" fmla="*/ 0 h 265"/>
                <a:gd name="T134" fmla="*/ 571 w 571"/>
                <a:gd name="T135" fmla="*/ 265 h 2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1" h="265">
                  <a:moveTo>
                    <a:pt x="410" y="106"/>
                  </a:moveTo>
                  <a:lnTo>
                    <a:pt x="380" y="113"/>
                  </a:lnTo>
                  <a:lnTo>
                    <a:pt x="370" y="113"/>
                  </a:lnTo>
                  <a:lnTo>
                    <a:pt x="363" y="109"/>
                  </a:lnTo>
                  <a:lnTo>
                    <a:pt x="353" y="103"/>
                  </a:lnTo>
                  <a:lnTo>
                    <a:pt x="343" y="93"/>
                  </a:lnTo>
                  <a:lnTo>
                    <a:pt x="314" y="90"/>
                  </a:lnTo>
                  <a:lnTo>
                    <a:pt x="310" y="83"/>
                  </a:lnTo>
                  <a:lnTo>
                    <a:pt x="304" y="70"/>
                  </a:lnTo>
                  <a:lnTo>
                    <a:pt x="294" y="63"/>
                  </a:lnTo>
                  <a:lnTo>
                    <a:pt x="277" y="57"/>
                  </a:lnTo>
                  <a:lnTo>
                    <a:pt x="261" y="57"/>
                  </a:lnTo>
                  <a:lnTo>
                    <a:pt x="254" y="66"/>
                  </a:lnTo>
                  <a:lnTo>
                    <a:pt x="248" y="76"/>
                  </a:lnTo>
                  <a:lnTo>
                    <a:pt x="241" y="66"/>
                  </a:lnTo>
                  <a:lnTo>
                    <a:pt x="241" y="53"/>
                  </a:lnTo>
                  <a:lnTo>
                    <a:pt x="228" y="37"/>
                  </a:lnTo>
                  <a:lnTo>
                    <a:pt x="215" y="40"/>
                  </a:lnTo>
                  <a:lnTo>
                    <a:pt x="202" y="43"/>
                  </a:lnTo>
                  <a:lnTo>
                    <a:pt x="185" y="40"/>
                  </a:lnTo>
                  <a:lnTo>
                    <a:pt x="172" y="33"/>
                  </a:lnTo>
                  <a:lnTo>
                    <a:pt x="152" y="10"/>
                  </a:lnTo>
                  <a:lnTo>
                    <a:pt x="149" y="0"/>
                  </a:lnTo>
                  <a:lnTo>
                    <a:pt x="145" y="17"/>
                  </a:lnTo>
                  <a:lnTo>
                    <a:pt x="119" y="4"/>
                  </a:lnTo>
                  <a:lnTo>
                    <a:pt x="112" y="17"/>
                  </a:lnTo>
                  <a:lnTo>
                    <a:pt x="102" y="30"/>
                  </a:lnTo>
                  <a:lnTo>
                    <a:pt x="89" y="43"/>
                  </a:lnTo>
                  <a:lnTo>
                    <a:pt x="69" y="57"/>
                  </a:lnTo>
                  <a:lnTo>
                    <a:pt x="30" y="73"/>
                  </a:lnTo>
                  <a:lnTo>
                    <a:pt x="0" y="83"/>
                  </a:lnTo>
                  <a:lnTo>
                    <a:pt x="36" y="103"/>
                  </a:lnTo>
                  <a:lnTo>
                    <a:pt x="53" y="126"/>
                  </a:lnTo>
                  <a:lnTo>
                    <a:pt x="69" y="156"/>
                  </a:lnTo>
                  <a:lnTo>
                    <a:pt x="83" y="169"/>
                  </a:lnTo>
                  <a:lnTo>
                    <a:pt x="93" y="179"/>
                  </a:lnTo>
                  <a:lnTo>
                    <a:pt x="106" y="189"/>
                  </a:lnTo>
                  <a:lnTo>
                    <a:pt x="119" y="192"/>
                  </a:lnTo>
                  <a:lnTo>
                    <a:pt x="129" y="208"/>
                  </a:lnTo>
                  <a:lnTo>
                    <a:pt x="142" y="212"/>
                  </a:lnTo>
                  <a:lnTo>
                    <a:pt x="155" y="202"/>
                  </a:lnTo>
                  <a:lnTo>
                    <a:pt x="169" y="189"/>
                  </a:lnTo>
                  <a:lnTo>
                    <a:pt x="175" y="182"/>
                  </a:lnTo>
                  <a:lnTo>
                    <a:pt x="182" y="179"/>
                  </a:lnTo>
                  <a:lnTo>
                    <a:pt x="192" y="179"/>
                  </a:lnTo>
                  <a:lnTo>
                    <a:pt x="205" y="185"/>
                  </a:lnTo>
                  <a:lnTo>
                    <a:pt x="228" y="189"/>
                  </a:lnTo>
                  <a:lnTo>
                    <a:pt x="248" y="192"/>
                  </a:lnTo>
                  <a:lnTo>
                    <a:pt x="268" y="202"/>
                  </a:lnTo>
                  <a:lnTo>
                    <a:pt x="287" y="215"/>
                  </a:lnTo>
                  <a:lnTo>
                    <a:pt x="301" y="215"/>
                  </a:lnTo>
                  <a:lnTo>
                    <a:pt x="294" y="232"/>
                  </a:lnTo>
                  <a:lnTo>
                    <a:pt x="287" y="245"/>
                  </a:lnTo>
                  <a:lnTo>
                    <a:pt x="297" y="255"/>
                  </a:lnTo>
                  <a:lnTo>
                    <a:pt x="307" y="258"/>
                  </a:lnTo>
                  <a:lnTo>
                    <a:pt x="317" y="261"/>
                  </a:lnTo>
                  <a:lnTo>
                    <a:pt x="327" y="265"/>
                  </a:lnTo>
                  <a:lnTo>
                    <a:pt x="337" y="265"/>
                  </a:lnTo>
                  <a:lnTo>
                    <a:pt x="350" y="261"/>
                  </a:lnTo>
                  <a:lnTo>
                    <a:pt x="360" y="258"/>
                  </a:lnTo>
                  <a:lnTo>
                    <a:pt x="370" y="255"/>
                  </a:lnTo>
                  <a:lnTo>
                    <a:pt x="373" y="248"/>
                  </a:lnTo>
                  <a:lnTo>
                    <a:pt x="377" y="241"/>
                  </a:lnTo>
                  <a:lnTo>
                    <a:pt x="380" y="238"/>
                  </a:lnTo>
                  <a:lnTo>
                    <a:pt x="386" y="235"/>
                  </a:lnTo>
                  <a:lnTo>
                    <a:pt x="403" y="232"/>
                  </a:lnTo>
                  <a:lnTo>
                    <a:pt x="419" y="228"/>
                  </a:lnTo>
                  <a:lnTo>
                    <a:pt x="436" y="225"/>
                  </a:lnTo>
                  <a:lnTo>
                    <a:pt x="452" y="218"/>
                  </a:lnTo>
                  <a:lnTo>
                    <a:pt x="459" y="212"/>
                  </a:lnTo>
                  <a:lnTo>
                    <a:pt x="462" y="205"/>
                  </a:lnTo>
                  <a:lnTo>
                    <a:pt x="466" y="199"/>
                  </a:lnTo>
                  <a:lnTo>
                    <a:pt x="469" y="189"/>
                  </a:lnTo>
                  <a:lnTo>
                    <a:pt x="489" y="182"/>
                  </a:lnTo>
                  <a:lnTo>
                    <a:pt x="505" y="182"/>
                  </a:lnTo>
                  <a:lnTo>
                    <a:pt x="522" y="185"/>
                  </a:lnTo>
                  <a:lnTo>
                    <a:pt x="538" y="195"/>
                  </a:lnTo>
                  <a:lnTo>
                    <a:pt x="571" y="119"/>
                  </a:lnTo>
                  <a:lnTo>
                    <a:pt x="512" y="116"/>
                  </a:lnTo>
                  <a:lnTo>
                    <a:pt x="518" y="109"/>
                  </a:lnTo>
                  <a:lnTo>
                    <a:pt x="518" y="106"/>
                  </a:lnTo>
                  <a:lnTo>
                    <a:pt x="515" y="103"/>
                  </a:lnTo>
                  <a:lnTo>
                    <a:pt x="509" y="103"/>
                  </a:lnTo>
                  <a:lnTo>
                    <a:pt x="495" y="103"/>
                  </a:lnTo>
                  <a:lnTo>
                    <a:pt x="485" y="106"/>
                  </a:lnTo>
                  <a:lnTo>
                    <a:pt x="456" y="109"/>
                  </a:lnTo>
                  <a:lnTo>
                    <a:pt x="439" y="126"/>
                  </a:lnTo>
                  <a:lnTo>
                    <a:pt x="410" y="106"/>
                  </a:lnTo>
                </a:path>
              </a:pathLst>
            </a:custGeom>
            <a:solidFill>
              <a:schemeClr val="accent1"/>
            </a:solidFill>
            <a:ln w="3175">
              <a:solidFill>
                <a:schemeClr val="tx1"/>
              </a:solidFill>
              <a:round/>
              <a:headEnd/>
              <a:tailEnd/>
            </a:ln>
          </p:spPr>
          <p:txBody>
            <a:bodyPr/>
            <a:lstStyle/>
            <a:p>
              <a:endParaRPr lang="en-US"/>
            </a:p>
          </p:txBody>
        </p:sp>
        <p:sp>
          <p:nvSpPr>
            <p:cNvPr id="131180" name="Freeform 75"/>
            <p:cNvSpPr>
              <a:spLocks/>
            </p:cNvSpPr>
            <p:nvPr/>
          </p:nvSpPr>
          <p:spPr bwMode="auto">
            <a:xfrm>
              <a:off x="3058" y="2633"/>
              <a:ext cx="457" cy="242"/>
            </a:xfrm>
            <a:custGeom>
              <a:avLst/>
              <a:gdLst>
                <a:gd name="T0" fmla="*/ 6542 w 340"/>
                <a:gd name="T1" fmla="*/ 361 h 212"/>
                <a:gd name="T2" fmla="*/ 5965 w 340"/>
                <a:gd name="T3" fmla="*/ 324 h 212"/>
                <a:gd name="T4" fmla="*/ 5915 w 340"/>
                <a:gd name="T5" fmla="*/ 285 h 212"/>
                <a:gd name="T6" fmla="*/ 5796 w 340"/>
                <a:gd name="T7" fmla="*/ 249 h 212"/>
                <a:gd name="T8" fmla="*/ 5660 w 340"/>
                <a:gd name="T9" fmla="*/ 237 h 212"/>
                <a:gd name="T10" fmla="*/ 5532 w 340"/>
                <a:gd name="T11" fmla="*/ 224 h 212"/>
                <a:gd name="T12" fmla="*/ 5273 w 340"/>
                <a:gd name="T13" fmla="*/ 213 h 212"/>
                <a:gd name="T14" fmla="*/ 5024 w 340"/>
                <a:gd name="T15" fmla="*/ 213 h 212"/>
                <a:gd name="T16" fmla="*/ 4883 w 340"/>
                <a:gd name="T17" fmla="*/ 249 h 212"/>
                <a:gd name="T18" fmla="*/ 4769 w 340"/>
                <a:gd name="T19" fmla="*/ 285 h 212"/>
                <a:gd name="T20" fmla="*/ 4630 w 340"/>
                <a:gd name="T21" fmla="*/ 249 h 212"/>
                <a:gd name="T22" fmla="*/ 4630 w 340"/>
                <a:gd name="T23" fmla="*/ 202 h 212"/>
                <a:gd name="T24" fmla="*/ 4374 w 340"/>
                <a:gd name="T25" fmla="*/ 139 h 212"/>
                <a:gd name="T26" fmla="*/ 4143 w 340"/>
                <a:gd name="T27" fmla="*/ 155 h 212"/>
                <a:gd name="T28" fmla="*/ 3897 w 340"/>
                <a:gd name="T29" fmla="*/ 160 h 212"/>
                <a:gd name="T30" fmla="*/ 3569 w 340"/>
                <a:gd name="T31" fmla="*/ 155 h 212"/>
                <a:gd name="T32" fmla="*/ 3302 w 340"/>
                <a:gd name="T33" fmla="*/ 123 h 212"/>
                <a:gd name="T34" fmla="*/ 2919 w 340"/>
                <a:gd name="T35" fmla="*/ 53 h 212"/>
                <a:gd name="T36" fmla="*/ 2872 w 340"/>
                <a:gd name="T37" fmla="*/ 0 h 212"/>
                <a:gd name="T38" fmla="*/ 2789 w 340"/>
                <a:gd name="T39" fmla="*/ 64 h 212"/>
                <a:gd name="T40" fmla="*/ 2293 w 340"/>
                <a:gd name="T41" fmla="*/ 17 h 212"/>
                <a:gd name="T42" fmla="*/ 2164 w 340"/>
                <a:gd name="T43" fmla="*/ 64 h 212"/>
                <a:gd name="T44" fmla="*/ 1954 w 340"/>
                <a:gd name="T45" fmla="*/ 112 h 212"/>
                <a:gd name="T46" fmla="*/ 1710 w 340"/>
                <a:gd name="T47" fmla="*/ 160 h 212"/>
                <a:gd name="T48" fmla="*/ 1335 w 340"/>
                <a:gd name="T49" fmla="*/ 213 h 212"/>
                <a:gd name="T50" fmla="*/ 578 w 340"/>
                <a:gd name="T51" fmla="*/ 273 h 212"/>
                <a:gd name="T52" fmla="*/ 0 w 340"/>
                <a:gd name="T53" fmla="*/ 312 h 212"/>
                <a:gd name="T54" fmla="*/ 690 w 340"/>
                <a:gd name="T55" fmla="*/ 388 h 212"/>
                <a:gd name="T56" fmla="*/ 1012 w 340"/>
                <a:gd name="T57" fmla="*/ 470 h 212"/>
                <a:gd name="T58" fmla="*/ 1335 w 340"/>
                <a:gd name="T59" fmla="*/ 588 h 212"/>
                <a:gd name="T60" fmla="*/ 1610 w 340"/>
                <a:gd name="T61" fmla="*/ 635 h 212"/>
                <a:gd name="T62" fmla="*/ 1794 w 340"/>
                <a:gd name="T63" fmla="*/ 672 h 212"/>
                <a:gd name="T64" fmla="*/ 2038 w 340"/>
                <a:gd name="T65" fmla="*/ 712 h 212"/>
                <a:gd name="T66" fmla="*/ 2293 w 340"/>
                <a:gd name="T67" fmla="*/ 719 h 212"/>
                <a:gd name="T68" fmla="*/ 2484 w 340"/>
                <a:gd name="T69" fmla="*/ 781 h 212"/>
                <a:gd name="T70" fmla="*/ 2739 w 340"/>
                <a:gd name="T71" fmla="*/ 796 h 212"/>
                <a:gd name="T72" fmla="*/ 3621 w 340"/>
                <a:gd name="T73" fmla="*/ 748 h 212"/>
                <a:gd name="T74" fmla="*/ 4332 w 340"/>
                <a:gd name="T75" fmla="*/ 712 h 212"/>
                <a:gd name="T76" fmla="*/ 6542 w 340"/>
                <a:gd name="T77" fmla="*/ 361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0"/>
                <a:gd name="T118" fmla="*/ 0 h 212"/>
                <a:gd name="T119" fmla="*/ 340 w 340"/>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0" h="212">
                  <a:moveTo>
                    <a:pt x="340" y="96"/>
                  </a:moveTo>
                  <a:lnTo>
                    <a:pt x="310" y="86"/>
                  </a:lnTo>
                  <a:lnTo>
                    <a:pt x="307" y="76"/>
                  </a:lnTo>
                  <a:lnTo>
                    <a:pt x="301" y="66"/>
                  </a:lnTo>
                  <a:lnTo>
                    <a:pt x="294" y="63"/>
                  </a:lnTo>
                  <a:lnTo>
                    <a:pt x="287" y="60"/>
                  </a:lnTo>
                  <a:lnTo>
                    <a:pt x="274" y="57"/>
                  </a:lnTo>
                  <a:lnTo>
                    <a:pt x="261" y="57"/>
                  </a:lnTo>
                  <a:lnTo>
                    <a:pt x="254" y="66"/>
                  </a:lnTo>
                  <a:lnTo>
                    <a:pt x="248" y="76"/>
                  </a:lnTo>
                  <a:lnTo>
                    <a:pt x="241" y="66"/>
                  </a:lnTo>
                  <a:lnTo>
                    <a:pt x="241" y="53"/>
                  </a:lnTo>
                  <a:lnTo>
                    <a:pt x="228" y="37"/>
                  </a:lnTo>
                  <a:lnTo>
                    <a:pt x="215" y="40"/>
                  </a:lnTo>
                  <a:lnTo>
                    <a:pt x="202" y="43"/>
                  </a:lnTo>
                  <a:lnTo>
                    <a:pt x="185" y="40"/>
                  </a:lnTo>
                  <a:lnTo>
                    <a:pt x="172" y="33"/>
                  </a:lnTo>
                  <a:lnTo>
                    <a:pt x="152" y="14"/>
                  </a:lnTo>
                  <a:lnTo>
                    <a:pt x="149" y="0"/>
                  </a:lnTo>
                  <a:lnTo>
                    <a:pt x="145" y="17"/>
                  </a:lnTo>
                  <a:lnTo>
                    <a:pt x="119" y="4"/>
                  </a:lnTo>
                  <a:lnTo>
                    <a:pt x="112" y="17"/>
                  </a:lnTo>
                  <a:lnTo>
                    <a:pt x="102" y="30"/>
                  </a:lnTo>
                  <a:lnTo>
                    <a:pt x="89" y="43"/>
                  </a:lnTo>
                  <a:lnTo>
                    <a:pt x="69" y="57"/>
                  </a:lnTo>
                  <a:lnTo>
                    <a:pt x="30" y="73"/>
                  </a:lnTo>
                  <a:lnTo>
                    <a:pt x="0" y="83"/>
                  </a:lnTo>
                  <a:lnTo>
                    <a:pt x="36" y="103"/>
                  </a:lnTo>
                  <a:lnTo>
                    <a:pt x="53" y="126"/>
                  </a:lnTo>
                  <a:lnTo>
                    <a:pt x="69" y="156"/>
                  </a:lnTo>
                  <a:lnTo>
                    <a:pt x="83" y="169"/>
                  </a:lnTo>
                  <a:lnTo>
                    <a:pt x="93" y="179"/>
                  </a:lnTo>
                  <a:lnTo>
                    <a:pt x="106" y="189"/>
                  </a:lnTo>
                  <a:lnTo>
                    <a:pt x="119" y="192"/>
                  </a:lnTo>
                  <a:lnTo>
                    <a:pt x="129" y="208"/>
                  </a:lnTo>
                  <a:lnTo>
                    <a:pt x="142" y="212"/>
                  </a:lnTo>
                  <a:lnTo>
                    <a:pt x="188" y="199"/>
                  </a:lnTo>
                  <a:lnTo>
                    <a:pt x="225" y="189"/>
                  </a:lnTo>
                  <a:lnTo>
                    <a:pt x="340" y="96"/>
                  </a:lnTo>
                  <a:close/>
                </a:path>
              </a:pathLst>
            </a:custGeom>
            <a:solidFill>
              <a:srgbClr val="FFFF66"/>
            </a:solidFill>
            <a:ln w="3175">
              <a:solidFill>
                <a:schemeClr val="tx1"/>
              </a:solidFill>
              <a:round/>
              <a:headEnd/>
              <a:tailEnd/>
            </a:ln>
          </p:spPr>
          <p:txBody>
            <a:bodyPr/>
            <a:lstStyle/>
            <a:p>
              <a:endParaRPr lang="en-US"/>
            </a:p>
          </p:txBody>
        </p:sp>
        <p:sp>
          <p:nvSpPr>
            <p:cNvPr id="131181" name="Freeform 76"/>
            <p:cNvSpPr>
              <a:spLocks/>
            </p:cNvSpPr>
            <p:nvPr/>
          </p:nvSpPr>
          <p:spPr bwMode="auto">
            <a:xfrm>
              <a:off x="3058" y="2633"/>
              <a:ext cx="457" cy="242"/>
            </a:xfrm>
            <a:custGeom>
              <a:avLst/>
              <a:gdLst>
                <a:gd name="T0" fmla="*/ 6542 w 340"/>
                <a:gd name="T1" fmla="*/ 361 h 212"/>
                <a:gd name="T2" fmla="*/ 5965 w 340"/>
                <a:gd name="T3" fmla="*/ 324 h 212"/>
                <a:gd name="T4" fmla="*/ 5915 w 340"/>
                <a:gd name="T5" fmla="*/ 285 h 212"/>
                <a:gd name="T6" fmla="*/ 5796 w 340"/>
                <a:gd name="T7" fmla="*/ 249 h 212"/>
                <a:gd name="T8" fmla="*/ 5660 w 340"/>
                <a:gd name="T9" fmla="*/ 237 h 212"/>
                <a:gd name="T10" fmla="*/ 5532 w 340"/>
                <a:gd name="T11" fmla="*/ 224 h 212"/>
                <a:gd name="T12" fmla="*/ 5273 w 340"/>
                <a:gd name="T13" fmla="*/ 213 h 212"/>
                <a:gd name="T14" fmla="*/ 5024 w 340"/>
                <a:gd name="T15" fmla="*/ 213 h 212"/>
                <a:gd name="T16" fmla="*/ 4883 w 340"/>
                <a:gd name="T17" fmla="*/ 249 h 212"/>
                <a:gd name="T18" fmla="*/ 4769 w 340"/>
                <a:gd name="T19" fmla="*/ 285 h 212"/>
                <a:gd name="T20" fmla="*/ 4630 w 340"/>
                <a:gd name="T21" fmla="*/ 249 h 212"/>
                <a:gd name="T22" fmla="*/ 4630 w 340"/>
                <a:gd name="T23" fmla="*/ 202 h 212"/>
                <a:gd name="T24" fmla="*/ 4374 w 340"/>
                <a:gd name="T25" fmla="*/ 139 h 212"/>
                <a:gd name="T26" fmla="*/ 4143 w 340"/>
                <a:gd name="T27" fmla="*/ 155 h 212"/>
                <a:gd name="T28" fmla="*/ 3897 w 340"/>
                <a:gd name="T29" fmla="*/ 160 h 212"/>
                <a:gd name="T30" fmla="*/ 3569 w 340"/>
                <a:gd name="T31" fmla="*/ 155 h 212"/>
                <a:gd name="T32" fmla="*/ 3302 w 340"/>
                <a:gd name="T33" fmla="*/ 123 h 212"/>
                <a:gd name="T34" fmla="*/ 2919 w 340"/>
                <a:gd name="T35" fmla="*/ 53 h 212"/>
                <a:gd name="T36" fmla="*/ 2872 w 340"/>
                <a:gd name="T37" fmla="*/ 0 h 212"/>
                <a:gd name="T38" fmla="*/ 2789 w 340"/>
                <a:gd name="T39" fmla="*/ 64 h 212"/>
                <a:gd name="T40" fmla="*/ 2293 w 340"/>
                <a:gd name="T41" fmla="*/ 17 h 212"/>
                <a:gd name="T42" fmla="*/ 2164 w 340"/>
                <a:gd name="T43" fmla="*/ 64 h 212"/>
                <a:gd name="T44" fmla="*/ 1954 w 340"/>
                <a:gd name="T45" fmla="*/ 112 h 212"/>
                <a:gd name="T46" fmla="*/ 1710 w 340"/>
                <a:gd name="T47" fmla="*/ 160 h 212"/>
                <a:gd name="T48" fmla="*/ 1335 w 340"/>
                <a:gd name="T49" fmla="*/ 213 h 212"/>
                <a:gd name="T50" fmla="*/ 578 w 340"/>
                <a:gd name="T51" fmla="*/ 273 h 212"/>
                <a:gd name="T52" fmla="*/ 0 w 340"/>
                <a:gd name="T53" fmla="*/ 312 h 212"/>
                <a:gd name="T54" fmla="*/ 690 w 340"/>
                <a:gd name="T55" fmla="*/ 388 h 212"/>
                <a:gd name="T56" fmla="*/ 1012 w 340"/>
                <a:gd name="T57" fmla="*/ 470 h 212"/>
                <a:gd name="T58" fmla="*/ 1335 w 340"/>
                <a:gd name="T59" fmla="*/ 588 h 212"/>
                <a:gd name="T60" fmla="*/ 1610 w 340"/>
                <a:gd name="T61" fmla="*/ 635 h 212"/>
                <a:gd name="T62" fmla="*/ 1794 w 340"/>
                <a:gd name="T63" fmla="*/ 672 h 212"/>
                <a:gd name="T64" fmla="*/ 2038 w 340"/>
                <a:gd name="T65" fmla="*/ 712 h 212"/>
                <a:gd name="T66" fmla="*/ 2293 w 340"/>
                <a:gd name="T67" fmla="*/ 719 h 212"/>
                <a:gd name="T68" fmla="*/ 2484 w 340"/>
                <a:gd name="T69" fmla="*/ 781 h 212"/>
                <a:gd name="T70" fmla="*/ 2739 w 340"/>
                <a:gd name="T71" fmla="*/ 796 h 212"/>
                <a:gd name="T72" fmla="*/ 3621 w 340"/>
                <a:gd name="T73" fmla="*/ 748 h 212"/>
                <a:gd name="T74" fmla="*/ 4332 w 340"/>
                <a:gd name="T75" fmla="*/ 712 h 212"/>
                <a:gd name="T76" fmla="*/ 6542 w 340"/>
                <a:gd name="T77" fmla="*/ 361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0"/>
                <a:gd name="T118" fmla="*/ 0 h 212"/>
                <a:gd name="T119" fmla="*/ 340 w 340"/>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0" h="212">
                  <a:moveTo>
                    <a:pt x="340" y="96"/>
                  </a:moveTo>
                  <a:lnTo>
                    <a:pt x="310" y="86"/>
                  </a:lnTo>
                  <a:lnTo>
                    <a:pt x="307" y="76"/>
                  </a:lnTo>
                  <a:lnTo>
                    <a:pt x="301" y="66"/>
                  </a:lnTo>
                  <a:lnTo>
                    <a:pt x="294" y="63"/>
                  </a:lnTo>
                  <a:lnTo>
                    <a:pt x="287" y="60"/>
                  </a:lnTo>
                  <a:lnTo>
                    <a:pt x="274" y="57"/>
                  </a:lnTo>
                  <a:lnTo>
                    <a:pt x="261" y="57"/>
                  </a:lnTo>
                  <a:lnTo>
                    <a:pt x="254" y="66"/>
                  </a:lnTo>
                  <a:lnTo>
                    <a:pt x="248" y="76"/>
                  </a:lnTo>
                  <a:lnTo>
                    <a:pt x="241" y="66"/>
                  </a:lnTo>
                  <a:lnTo>
                    <a:pt x="241" y="53"/>
                  </a:lnTo>
                  <a:lnTo>
                    <a:pt x="228" y="37"/>
                  </a:lnTo>
                  <a:lnTo>
                    <a:pt x="215" y="40"/>
                  </a:lnTo>
                  <a:lnTo>
                    <a:pt x="202" y="43"/>
                  </a:lnTo>
                  <a:lnTo>
                    <a:pt x="185" y="40"/>
                  </a:lnTo>
                  <a:lnTo>
                    <a:pt x="172" y="33"/>
                  </a:lnTo>
                  <a:lnTo>
                    <a:pt x="152" y="14"/>
                  </a:lnTo>
                  <a:lnTo>
                    <a:pt x="149" y="0"/>
                  </a:lnTo>
                  <a:lnTo>
                    <a:pt x="145" y="17"/>
                  </a:lnTo>
                  <a:lnTo>
                    <a:pt x="119" y="4"/>
                  </a:lnTo>
                  <a:lnTo>
                    <a:pt x="112" y="17"/>
                  </a:lnTo>
                  <a:lnTo>
                    <a:pt x="102" y="30"/>
                  </a:lnTo>
                  <a:lnTo>
                    <a:pt x="89" y="43"/>
                  </a:lnTo>
                  <a:lnTo>
                    <a:pt x="69" y="57"/>
                  </a:lnTo>
                  <a:lnTo>
                    <a:pt x="30" y="73"/>
                  </a:lnTo>
                  <a:lnTo>
                    <a:pt x="0" y="83"/>
                  </a:lnTo>
                  <a:lnTo>
                    <a:pt x="36" y="103"/>
                  </a:lnTo>
                  <a:lnTo>
                    <a:pt x="53" y="126"/>
                  </a:lnTo>
                  <a:lnTo>
                    <a:pt x="69" y="156"/>
                  </a:lnTo>
                  <a:lnTo>
                    <a:pt x="83" y="169"/>
                  </a:lnTo>
                  <a:lnTo>
                    <a:pt x="93" y="179"/>
                  </a:lnTo>
                  <a:lnTo>
                    <a:pt x="106" y="189"/>
                  </a:lnTo>
                  <a:lnTo>
                    <a:pt x="119" y="192"/>
                  </a:lnTo>
                  <a:lnTo>
                    <a:pt x="129" y="208"/>
                  </a:lnTo>
                  <a:lnTo>
                    <a:pt x="142" y="212"/>
                  </a:lnTo>
                  <a:lnTo>
                    <a:pt x="188" y="199"/>
                  </a:lnTo>
                  <a:lnTo>
                    <a:pt x="225" y="189"/>
                  </a:lnTo>
                  <a:lnTo>
                    <a:pt x="340" y="96"/>
                  </a:lnTo>
                </a:path>
              </a:pathLst>
            </a:custGeom>
            <a:solidFill>
              <a:schemeClr val="accent1"/>
            </a:solidFill>
            <a:ln w="3175">
              <a:solidFill>
                <a:schemeClr val="tx1"/>
              </a:solidFill>
              <a:round/>
              <a:headEnd/>
              <a:tailEnd/>
            </a:ln>
          </p:spPr>
          <p:txBody>
            <a:bodyPr/>
            <a:lstStyle/>
            <a:p>
              <a:endParaRPr lang="en-US"/>
            </a:p>
          </p:txBody>
        </p:sp>
        <p:sp>
          <p:nvSpPr>
            <p:cNvPr id="131182" name="Freeform 77"/>
            <p:cNvSpPr>
              <a:spLocks/>
            </p:cNvSpPr>
            <p:nvPr/>
          </p:nvSpPr>
          <p:spPr bwMode="auto">
            <a:xfrm>
              <a:off x="2880" y="2838"/>
              <a:ext cx="581" cy="244"/>
            </a:xfrm>
            <a:custGeom>
              <a:avLst/>
              <a:gdLst>
                <a:gd name="T0" fmla="*/ 7117 w 436"/>
                <a:gd name="T1" fmla="*/ 444 h 214"/>
                <a:gd name="T2" fmla="*/ 6687 w 436"/>
                <a:gd name="T3" fmla="*/ 371 h 214"/>
                <a:gd name="T4" fmla="*/ 7000 w 436"/>
                <a:gd name="T5" fmla="*/ 327 h 214"/>
                <a:gd name="T6" fmla="*/ 7337 w 436"/>
                <a:gd name="T7" fmla="*/ 318 h 214"/>
                <a:gd name="T8" fmla="*/ 7529 w 436"/>
                <a:gd name="T9" fmla="*/ 231 h 214"/>
                <a:gd name="T10" fmla="*/ 7693 w 436"/>
                <a:gd name="T11" fmla="*/ 137 h 214"/>
                <a:gd name="T12" fmla="*/ 7577 w 436"/>
                <a:gd name="T13" fmla="*/ 137 h 214"/>
                <a:gd name="T14" fmla="*/ 7444 w 436"/>
                <a:gd name="T15" fmla="*/ 137 h 214"/>
                <a:gd name="T16" fmla="*/ 7217 w 436"/>
                <a:gd name="T17" fmla="*/ 96 h 214"/>
                <a:gd name="T18" fmla="*/ 7000 w 436"/>
                <a:gd name="T19" fmla="*/ 59 h 214"/>
                <a:gd name="T20" fmla="*/ 6366 w 436"/>
                <a:gd name="T21" fmla="*/ 38 h 214"/>
                <a:gd name="T22" fmla="*/ 5827 w 436"/>
                <a:gd name="T23" fmla="*/ 0 h 214"/>
                <a:gd name="T24" fmla="*/ 5650 w 436"/>
                <a:gd name="T25" fmla="*/ 0 h 214"/>
                <a:gd name="T26" fmla="*/ 5526 w 436"/>
                <a:gd name="T27" fmla="*/ 3 h 214"/>
                <a:gd name="T28" fmla="*/ 5416 w 436"/>
                <a:gd name="T29" fmla="*/ 22 h 214"/>
                <a:gd name="T30" fmla="*/ 5298 w 436"/>
                <a:gd name="T31" fmla="*/ 49 h 214"/>
                <a:gd name="T32" fmla="*/ 5189 w 436"/>
                <a:gd name="T33" fmla="*/ 74 h 214"/>
                <a:gd name="T34" fmla="*/ 5014 w 436"/>
                <a:gd name="T35" fmla="*/ 96 h 214"/>
                <a:gd name="T36" fmla="*/ 4895 w 436"/>
                <a:gd name="T37" fmla="*/ 108 h 214"/>
                <a:gd name="T38" fmla="*/ 4663 w 436"/>
                <a:gd name="T39" fmla="*/ 123 h 214"/>
                <a:gd name="T40" fmla="*/ 4359 w 436"/>
                <a:gd name="T41" fmla="*/ 137 h 214"/>
                <a:gd name="T42" fmla="*/ 3894 w 436"/>
                <a:gd name="T43" fmla="*/ 182 h 214"/>
                <a:gd name="T44" fmla="*/ 3499 w 436"/>
                <a:gd name="T45" fmla="*/ 245 h 214"/>
                <a:gd name="T46" fmla="*/ 3145 w 436"/>
                <a:gd name="T47" fmla="*/ 318 h 214"/>
                <a:gd name="T48" fmla="*/ 3271 w 436"/>
                <a:gd name="T49" fmla="*/ 342 h 214"/>
                <a:gd name="T50" fmla="*/ 3438 w 436"/>
                <a:gd name="T51" fmla="*/ 377 h 214"/>
                <a:gd name="T52" fmla="*/ 2692 w 436"/>
                <a:gd name="T53" fmla="*/ 390 h 214"/>
                <a:gd name="T54" fmla="*/ 2220 w 436"/>
                <a:gd name="T55" fmla="*/ 405 h 214"/>
                <a:gd name="T56" fmla="*/ 1752 w 436"/>
                <a:gd name="T57" fmla="*/ 425 h 214"/>
                <a:gd name="T58" fmla="*/ 1345 w 436"/>
                <a:gd name="T59" fmla="*/ 466 h 214"/>
                <a:gd name="T60" fmla="*/ 1046 w 436"/>
                <a:gd name="T61" fmla="*/ 530 h 214"/>
                <a:gd name="T62" fmla="*/ 470 w 436"/>
                <a:gd name="T63" fmla="*/ 425 h 214"/>
                <a:gd name="T64" fmla="*/ 0 w 436"/>
                <a:gd name="T65" fmla="*/ 425 h 214"/>
                <a:gd name="T66" fmla="*/ 276 w 436"/>
                <a:gd name="T67" fmla="*/ 504 h 214"/>
                <a:gd name="T68" fmla="*/ 172 w 436"/>
                <a:gd name="T69" fmla="*/ 577 h 214"/>
                <a:gd name="T70" fmla="*/ 806 w 436"/>
                <a:gd name="T71" fmla="*/ 632 h 214"/>
                <a:gd name="T72" fmla="*/ 989 w 436"/>
                <a:gd name="T73" fmla="*/ 689 h 214"/>
                <a:gd name="T74" fmla="*/ 1520 w 436"/>
                <a:gd name="T75" fmla="*/ 697 h 214"/>
                <a:gd name="T76" fmla="*/ 2428 w 436"/>
                <a:gd name="T77" fmla="*/ 587 h 214"/>
                <a:gd name="T78" fmla="*/ 4078 w 436"/>
                <a:gd name="T79" fmla="*/ 795 h 214"/>
                <a:gd name="T80" fmla="*/ 5253 w 436"/>
                <a:gd name="T81" fmla="*/ 786 h 214"/>
                <a:gd name="T82" fmla="*/ 5472 w 436"/>
                <a:gd name="T83" fmla="*/ 737 h 214"/>
                <a:gd name="T84" fmla="*/ 5701 w 436"/>
                <a:gd name="T85" fmla="*/ 711 h 214"/>
                <a:gd name="T86" fmla="*/ 6011 w 436"/>
                <a:gd name="T87" fmla="*/ 697 h 214"/>
                <a:gd name="T88" fmla="*/ 6366 w 436"/>
                <a:gd name="T89" fmla="*/ 674 h 214"/>
                <a:gd name="T90" fmla="*/ 6687 w 436"/>
                <a:gd name="T91" fmla="*/ 649 h 214"/>
                <a:gd name="T92" fmla="*/ 6857 w 436"/>
                <a:gd name="T93" fmla="*/ 611 h 214"/>
                <a:gd name="T94" fmla="*/ 7000 w 436"/>
                <a:gd name="T95" fmla="*/ 564 h 214"/>
                <a:gd name="T96" fmla="*/ 7117 w 436"/>
                <a:gd name="T97" fmla="*/ 504 h 214"/>
                <a:gd name="T98" fmla="*/ 7117 w 436"/>
                <a:gd name="T99" fmla="*/ 444 h 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6"/>
                <a:gd name="T151" fmla="*/ 0 h 214"/>
                <a:gd name="T152" fmla="*/ 436 w 436"/>
                <a:gd name="T153" fmla="*/ 214 h 2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6" h="214">
                  <a:moveTo>
                    <a:pt x="403" y="119"/>
                  </a:moveTo>
                  <a:lnTo>
                    <a:pt x="379" y="99"/>
                  </a:lnTo>
                  <a:lnTo>
                    <a:pt x="396" y="89"/>
                  </a:lnTo>
                  <a:lnTo>
                    <a:pt x="416" y="86"/>
                  </a:lnTo>
                  <a:lnTo>
                    <a:pt x="426" y="62"/>
                  </a:lnTo>
                  <a:lnTo>
                    <a:pt x="436" y="36"/>
                  </a:lnTo>
                  <a:lnTo>
                    <a:pt x="429" y="36"/>
                  </a:lnTo>
                  <a:lnTo>
                    <a:pt x="422" y="36"/>
                  </a:lnTo>
                  <a:lnTo>
                    <a:pt x="409" y="26"/>
                  </a:lnTo>
                  <a:lnTo>
                    <a:pt x="396" y="16"/>
                  </a:lnTo>
                  <a:lnTo>
                    <a:pt x="360" y="10"/>
                  </a:lnTo>
                  <a:lnTo>
                    <a:pt x="330" y="0"/>
                  </a:lnTo>
                  <a:lnTo>
                    <a:pt x="320" y="0"/>
                  </a:lnTo>
                  <a:lnTo>
                    <a:pt x="313" y="3"/>
                  </a:lnTo>
                  <a:lnTo>
                    <a:pt x="307" y="6"/>
                  </a:lnTo>
                  <a:lnTo>
                    <a:pt x="300" y="13"/>
                  </a:lnTo>
                  <a:lnTo>
                    <a:pt x="294" y="20"/>
                  </a:lnTo>
                  <a:lnTo>
                    <a:pt x="284" y="26"/>
                  </a:lnTo>
                  <a:lnTo>
                    <a:pt x="277" y="29"/>
                  </a:lnTo>
                  <a:lnTo>
                    <a:pt x="264" y="33"/>
                  </a:lnTo>
                  <a:lnTo>
                    <a:pt x="247" y="36"/>
                  </a:lnTo>
                  <a:lnTo>
                    <a:pt x="221" y="49"/>
                  </a:lnTo>
                  <a:lnTo>
                    <a:pt x="198" y="66"/>
                  </a:lnTo>
                  <a:lnTo>
                    <a:pt x="178" y="86"/>
                  </a:lnTo>
                  <a:lnTo>
                    <a:pt x="185" y="92"/>
                  </a:lnTo>
                  <a:lnTo>
                    <a:pt x="195" y="102"/>
                  </a:lnTo>
                  <a:lnTo>
                    <a:pt x="152" y="105"/>
                  </a:lnTo>
                  <a:lnTo>
                    <a:pt x="125" y="109"/>
                  </a:lnTo>
                  <a:lnTo>
                    <a:pt x="99" y="115"/>
                  </a:lnTo>
                  <a:lnTo>
                    <a:pt x="76" y="125"/>
                  </a:lnTo>
                  <a:lnTo>
                    <a:pt x="59" y="142"/>
                  </a:lnTo>
                  <a:lnTo>
                    <a:pt x="26" y="115"/>
                  </a:lnTo>
                  <a:lnTo>
                    <a:pt x="0" y="115"/>
                  </a:lnTo>
                  <a:lnTo>
                    <a:pt x="16" y="135"/>
                  </a:lnTo>
                  <a:lnTo>
                    <a:pt x="10" y="155"/>
                  </a:lnTo>
                  <a:lnTo>
                    <a:pt x="46" y="171"/>
                  </a:lnTo>
                  <a:lnTo>
                    <a:pt x="56" y="185"/>
                  </a:lnTo>
                  <a:lnTo>
                    <a:pt x="86" y="188"/>
                  </a:lnTo>
                  <a:lnTo>
                    <a:pt x="138" y="158"/>
                  </a:lnTo>
                  <a:lnTo>
                    <a:pt x="231" y="214"/>
                  </a:lnTo>
                  <a:lnTo>
                    <a:pt x="297" y="211"/>
                  </a:lnTo>
                  <a:lnTo>
                    <a:pt x="310" y="198"/>
                  </a:lnTo>
                  <a:lnTo>
                    <a:pt x="323" y="191"/>
                  </a:lnTo>
                  <a:lnTo>
                    <a:pt x="340" y="188"/>
                  </a:lnTo>
                  <a:lnTo>
                    <a:pt x="360" y="181"/>
                  </a:lnTo>
                  <a:lnTo>
                    <a:pt x="379" y="175"/>
                  </a:lnTo>
                  <a:lnTo>
                    <a:pt x="389" y="165"/>
                  </a:lnTo>
                  <a:lnTo>
                    <a:pt x="396" y="152"/>
                  </a:lnTo>
                  <a:lnTo>
                    <a:pt x="403" y="135"/>
                  </a:lnTo>
                  <a:lnTo>
                    <a:pt x="403" y="119"/>
                  </a:lnTo>
                  <a:close/>
                </a:path>
              </a:pathLst>
            </a:custGeom>
            <a:solidFill>
              <a:srgbClr val="FFFF66"/>
            </a:solidFill>
            <a:ln w="3175">
              <a:solidFill>
                <a:schemeClr val="tx1"/>
              </a:solidFill>
              <a:round/>
              <a:headEnd/>
              <a:tailEnd/>
            </a:ln>
          </p:spPr>
          <p:txBody>
            <a:bodyPr/>
            <a:lstStyle/>
            <a:p>
              <a:endParaRPr lang="en-US"/>
            </a:p>
          </p:txBody>
        </p:sp>
        <p:sp>
          <p:nvSpPr>
            <p:cNvPr id="131183" name="Freeform 78"/>
            <p:cNvSpPr>
              <a:spLocks/>
            </p:cNvSpPr>
            <p:nvPr/>
          </p:nvSpPr>
          <p:spPr bwMode="auto">
            <a:xfrm>
              <a:off x="2880" y="2838"/>
              <a:ext cx="581" cy="244"/>
            </a:xfrm>
            <a:custGeom>
              <a:avLst/>
              <a:gdLst>
                <a:gd name="T0" fmla="*/ 7117 w 436"/>
                <a:gd name="T1" fmla="*/ 444 h 214"/>
                <a:gd name="T2" fmla="*/ 6687 w 436"/>
                <a:gd name="T3" fmla="*/ 371 h 214"/>
                <a:gd name="T4" fmla="*/ 7000 w 436"/>
                <a:gd name="T5" fmla="*/ 327 h 214"/>
                <a:gd name="T6" fmla="*/ 7337 w 436"/>
                <a:gd name="T7" fmla="*/ 318 h 214"/>
                <a:gd name="T8" fmla="*/ 7529 w 436"/>
                <a:gd name="T9" fmla="*/ 231 h 214"/>
                <a:gd name="T10" fmla="*/ 7693 w 436"/>
                <a:gd name="T11" fmla="*/ 137 h 214"/>
                <a:gd name="T12" fmla="*/ 7577 w 436"/>
                <a:gd name="T13" fmla="*/ 137 h 214"/>
                <a:gd name="T14" fmla="*/ 7444 w 436"/>
                <a:gd name="T15" fmla="*/ 137 h 214"/>
                <a:gd name="T16" fmla="*/ 7217 w 436"/>
                <a:gd name="T17" fmla="*/ 96 h 214"/>
                <a:gd name="T18" fmla="*/ 7000 w 436"/>
                <a:gd name="T19" fmla="*/ 59 h 214"/>
                <a:gd name="T20" fmla="*/ 6366 w 436"/>
                <a:gd name="T21" fmla="*/ 38 h 214"/>
                <a:gd name="T22" fmla="*/ 5827 w 436"/>
                <a:gd name="T23" fmla="*/ 0 h 214"/>
                <a:gd name="T24" fmla="*/ 5650 w 436"/>
                <a:gd name="T25" fmla="*/ 0 h 214"/>
                <a:gd name="T26" fmla="*/ 5526 w 436"/>
                <a:gd name="T27" fmla="*/ 3 h 214"/>
                <a:gd name="T28" fmla="*/ 5416 w 436"/>
                <a:gd name="T29" fmla="*/ 22 h 214"/>
                <a:gd name="T30" fmla="*/ 5298 w 436"/>
                <a:gd name="T31" fmla="*/ 49 h 214"/>
                <a:gd name="T32" fmla="*/ 5189 w 436"/>
                <a:gd name="T33" fmla="*/ 74 h 214"/>
                <a:gd name="T34" fmla="*/ 5014 w 436"/>
                <a:gd name="T35" fmla="*/ 96 h 214"/>
                <a:gd name="T36" fmla="*/ 4895 w 436"/>
                <a:gd name="T37" fmla="*/ 108 h 214"/>
                <a:gd name="T38" fmla="*/ 4663 w 436"/>
                <a:gd name="T39" fmla="*/ 123 h 214"/>
                <a:gd name="T40" fmla="*/ 4359 w 436"/>
                <a:gd name="T41" fmla="*/ 137 h 214"/>
                <a:gd name="T42" fmla="*/ 3894 w 436"/>
                <a:gd name="T43" fmla="*/ 182 h 214"/>
                <a:gd name="T44" fmla="*/ 3499 w 436"/>
                <a:gd name="T45" fmla="*/ 245 h 214"/>
                <a:gd name="T46" fmla="*/ 3145 w 436"/>
                <a:gd name="T47" fmla="*/ 318 h 214"/>
                <a:gd name="T48" fmla="*/ 3271 w 436"/>
                <a:gd name="T49" fmla="*/ 342 h 214"/>
                <a:gd name="T50" fmla="*/ 3438 w 436"/>
                <a:gd name="T51" fmla="*/ 377 h 214"/>
                <a:gd name="T52" fmla="*/ 2692 w 436"/>
                <a:gd name="T53" fmla="*/ 390 h 214"/>
                <a:gd name="T54" fmla="*/ 2220 w 436"/>
                <a:gd name="T55" fmla="*/ 405 h 214"/>
                <a:gd name="T56" fmla="*/ 1752 w 436"/>
                <a:gd name="T57" fmla="*/ 425 h 214"/>
                <a:gd name="T58" fmla="*/ 1345 w 436"/>
                <a:gd name="T59" fmla="*/ 466 h 214"/>
                <a:gd name="T60" fmla="*/ 1046 w 436"/>
                <a:gd name="T61" fmla="*/ 530 h 214"/>
                <a:gd name="T62" fmla="*/ 470 w 436"/>
                <a:gd name="T63" fmla="*/ 425 h 214"/>
                <a:gd name="T64" fmla="*/ 0 w 436"/>
                <a:gd name="T65" fmla="*/ 425 h 214"/>
                <a:gd name="T66" fmla="*/ 276 w 436"/>
                <a:gd name="T67" fmla="*/ 504 h 214"/>
                <a:gd name="T68" fmla="*/ 172 w 436"/>
                <a:gd name="T69" fmla="*/ 577 h 214"/>
                <a:gd name="T70" fmla="*/ 806 w 436"/>
                <a:gd name="T71" fmla="*/ 632 h 214"/>
                <a:gd name="T72" fmla="*/ 989 w 436"/>
                <a:gd name="T73" fmla="*/ 689 h 214"/>
                <a:gd name="T74" fmla="*/ 1520 w 436"/>
                <a:gd name="T75" fmla="*/ 697 h 214"/>
                <a:gd name="T76" fmla="*/ 2428 w 436"/>
                <a:gd name="T77" fmla="*/ 587 h 214"/>
                <a:gd name="T78" fmla="*/ 4078 w 436"/>
                <a:gd name="T79" fmla="*/ 795 h 214"/>
                <a:gd name="T80" fmla="*/ 5253 w 436"/>
                <a:gd name="T81" fmla="*/ 786 h 214"/>
                <a:gd name="T82" fmla="*/ 5472 w 436"/>
                <a:gd name="T83" fmla="*/ 737 h 214"/>
                <a:gd name="T84" fmla="*/ 5701 w 436"/>
                <a:gd name="T85" fmla="*/ 711 h 214"/>
                <a:gd name="T86" fmla="*/ 6011 w 436"/>
                <a:gd name="T87" fmla="*/ 697 h 214"/>
                <a:gd name="T88" fmla="*/ 6366 w 436"/>
                <a:gd name="T89" fmla="*/ 674 h 214"/>
                <a:gd name="T90" fmla="*/ 6687 w 436"/>
                <a:gd name="T91" fmla="*/ 649 h 214"/>
                <a:gd name="T92" fmla="*/ 6857 w 436"/>
                <a:gd name="T93" fmla="*/ 611 h 214"/>
                <a:gd name="T94" fmla="*/ 7000 w 436"/>
                <a:gd name="T95" fmla="*/ 564 h 214"/>
                <a:gd name="T96" fmla="*/ 7117 w 436"/>
                <a:gd name="T97" fmla="*/ 504 h 214"/>
                <a:gd name="T98" fmla="*/ 7117 w 436"/>
                <a:gd name="T99" fmla="*/ 444 h 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6"/>
                <a:gd name="T151" fmla="*/ 0 h 214"/>
                <a:gd name="T152" fmla="*/ 436 w 436"/>
                <a:gd name="T153" fmla="*/ 214 h 2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6" h="214">
                  <a:moveTo>
                    <a:pt x="403" y="119"/>
                  </a:moveTo>
                  <a:lnTo>
                    <a:pt x="379" y="99"/>
                  </a:lnTo>
                  <a:lnTo>
                    <a:pt x="396" y="89"/>
                  </a:lnTo>
                  <a:lnTo>
                    <a:pt x="416" y="86"/>
                  </a:lnTo>
                  <a:lnTo>
                    <a:pt x="426" y="62"/>
                  </a:lnTo>
                  <a:lnTo>
                    <a:pt x="436" y="36"/>
                  </a:lnTo>
                  <a:lnTo>
                    <a:pt x="429" y="36"/>
                  </a:lnTo>
                  <a:lnTo>
                    <a:pt x="422" y="36"/>
                  </a:lnTo>
                  <a:lnTo>
                    <a:pt x="409" y="26"/>
                  </a:lnTo>
                  <a:lnTo>
                    <a:pt x="396" y="16"/>
                  </a:lnTo>
                  <a:lnTo>
                    <a:pt x="360" y="10"/>
                  </a:lnTo>
                  <a:lnTo>
                    <a:pt x="330" y="0"/>
                  </a:lnTo>
                  <a:lnTo>
                    <a:pt x="320" y="0"/>
                  </a:lnTo>
                  <a:lnTo>
                    <a:pt x="313" y="3"/>
                  </a:lnTo>
                  <a:lnTo>
                    <a:pt x="307" y="6"/>
                  </a:lnTo>
                  <a:lnTo>
                    <a:pt x="300" y="13"/>
                  </a:lnTo>
                  <a:lnTo>
                    <a:pt x="294" y="20"/>
                  </a:lnTo>
                  <a:lnTo>
                    <a:pt x="284" y="26"/>
                  </a:lnTo>
                  <a:lnTo>
                    <a:pt x="277" y="29"/>
                  </a:lnTo>
                  <a:lnTo>
                    <a:pt x="264" y="33"/>
                  </a:lnTo>
                  <a:lnTo>
                    <a:pt x="247" y="36"/>
                  </a:lnTo>
                  <a:lnTo>
                    <a:pt x="221" y="49"/>
                  </a:lnTo>
                  <a:lnTo>
                    <a:pt x="198" y="66"/>
                  </a:lnTo>
                  <a:lnTo>
                    <a:pt x="178" y="86"/>
                  </a:lnTo>
                  <a:lnTo>
                    <a:pt x="185" y="92"/>
                  </a:lnTo>
                  <a:lnTo>
                    <a:pt x="195" y="102"/>
                  </a:lnTo>
                  <a:lnTo>
                    <a:pt x="152" y="105"/>
                  </a:lnTo>
                  <a:lnTo>
                    <a:pt x="125" y="109"/>
                  </a:lnTo>
                  <a:lnTo>
                    <a:pt x="99" y="115"/>
                  </a:lnTo>
                  <a:lnTo>
                    <a:pt x="76" y="125"/>
                  </a:lnTo>
                  <a:lnTo>
                    <a:pt x="59" y="142"/>
                  </a:lnTo>
                  <a:lnTo>
                    <a:pt x="26" y="115"/>
                  </a:lnTo>
                  <a:lnTo>
                    <a:pt x="0" y="115"/>
                  </a:lnTo>
                  <a:lnTo>
                    <a:pt x="16" y="135"/>
                  </a:lnTo>
                  <a:lnTo>
                    <a:pt x="10" y="155"/>
                  </a:lnTo>
                  <a:lnTo>
                    <a:pt x="46" y="171"/>
                  </a:lnTo>
                  <a:lnTo>
                    <a:pt x="56" y="185"/>
                  </a:lnTo>
                  <a:lnTo>
                    <a:pt x="86" y="188"/>
                  </a:lnTo>
                  <a:lnTo>
                    <a:pt x="138" y="158"/>
                  </a:lnTo>
                  <a:lnTo>
                    <a:pt x="231" y="214"/>
                  </a:lnTo>
                  <a:lnTo>
                    <a:pt x="297" y="211"/>
                  </a:lnTo>
                  <a:lnTo>
                    <a:pt x="310" y="198"/>
                  </a:lnTo>
                  <a:lnTo>
                    <a:pt x="323" y="191"/>
                  </a:lnTo>
                  <a:lnTo>
                    <a:pt x="340" y="188"/>
                  </a:lnTo>
                  <a:lnTo>
                    <a:pt x="360" y="181"/>
                  </a:lnTo>
                  <a:lnTo>
                    <a:pt x="379" y="175"/>
                  </a:lnTo>
                  <a:lnTo>
                    <a:pt x="389" y="165"/>
                  </a:lnTo>
                  <a:lnTo>
                    <a:pt x="396" y="152"/>
                  </a:lnTo>
                  <a:lnTo>
                    <a:pt x="403" y="135"/>
                  </a:lnTo>
                  <a:lnTo>
                    <a:pt x="403" y="119"/>
                  </a:lnTo>
                </a:path>
              </a:pathLst>
            </a:custGeom>
            <a:solidFill>
              <a:schemeClr val="accent2"/>
            </a:solidFill>
            <a:ln w="3175">
              <a:solidFill>
                <a:schemeClr val="tx1"/>
              </a:solidFill>
              <a:round/>
              <a:headEnd/>
              <a:tailEnd/>
            </a:ln>
          </p:spPr>
          <p:txBody>
            <a:bodyPr/>
            <a:lstStyle/>
            <a:p>
              <a:endParaRPr lang="en-US"/>
            </a:p>
          </p:txBody>
        </p:sp>
        <p:sp>
          <p:nvSpPr>
            <p:cNvPr id="131184" name="Freeform 79"/>
            <p:cNvSpPr>
              <a:spLocks/>
            </p:cNvSpPr>
            <p:nvPr/>
          </p:nvSpPr>
          <p:spPr bwMode="auto">
            <a:xfrm>
              <a:off x="2608" y="2947"/>
              <a:ext cx="345" cy="174"/>
            </a:xfrm>
            <a:custGeom>
              <a:avLst/>
              <a:gdLst>
                <a:gd name="T0" fmla="*/ 3862 w 258"/>
                <a:gd name="T1" fmla="*/ 232 h 152"/>
                <a:gd name="T2" fmla="*/ 3992 w 258"/>
                <a:gd name="T3" fmla="*/ 165 h 152"/>
                <a:gd name="T4" fmla="*/ 3743 w 258"/>
                <a:gd name="T5" fmla="*/ 105 h 152"/>
                <a:gd name="T6" fmla="*/ 3374 w 258"/>
                <a:gd name="T7" fmla="*/ 38 h 152"/>
                <a:gd name="T8" fmla="*/ 3204 w 258"/>
                <a:gd name="T9" fmla="*/ 25 h 152"/>
                <a:gd name="T10" fmla="*/ 3033 w 258"/>
                <a:gd name="T11" fmla="*/ 0 h 152"/>
                <a:gd name="T12" fmla="*/ 2852 w 258"/>
                <a:gd name="T13" fmla="*/ 0 h 152"/>
                <a:gd name="T14" fmla="*/ 2666 w 258"/>
                <a:gd name="T15" fmla="*/ 17 h 152"/>
                <a:gd name="T16" fmla="*/ 2724 w 258"/>
                <a:gd name="T17" fmla="*/ 38 h 152"/>
                <a:gd name="T18" fmla="*/ 2724 w 258"/>
                <a:gd name="T19" fmla="*/ 79 h 152"/>
                <a:gd name="T20" fmla="*/ 2115 w 258"/>
                <a:gd name="T21" fmla="*/ 92 h 152"/>
                <a:gd name="T22" fmla="*/ 1994 w 258"/>
                <a:gd name="T23" fmla="*/ 0 h 152"/>
                <a:gd name="T24" fmla="*/ 1391 w 258"/>
                <a:gd name="T25" fmla="*/ 17 h 152"/>
                <a:gd name="T26" fmla="*/ 1391 w 258"/>
                <a:gd name="T27" fmla="*/ 53 h 152"/>
                <a:gd name="T28" fmla="*/ 1391 w 258"/>
                <a:gd name="T29" fmla="*/ 79 h 152"/>
                <a:gd name="T30" fmla="*/ 796 w 258"/>
                <a:gd name="T31" fmla="*/ 118 h 152"/>
                <a:gd name="T32" fmla="*/ 118 w 258"/>
                <a:gd name="T33" fmla="*/ 165 h 152"/>
                <a:gd name="T34" fmla="*/ 0 w 258"/>
                <a:gd name="T35" fmla="*/ 190 h 152"/>
                <a:gd name="T36" fmla="*/ 0 w 258"/>
                <a:gd name="T37" fmla="*/ 206 h 152"/>
                <a:gd name="T38" fmla="*/ 0 w 258"/>
                <a:gd name="T39" fmla="*/ 217 h 152"/>
                <a:gd name="T40" fmla="*/ 66 w 258"/>
                <a:gd name="T41" fmla="*/ 232 h 152"/>
                <a:gd name="T42" fmla="*/ 424 w 258"/>
                <a:gd name="T43" fmla="*/ 217 h 152"/>
                <a:gd name="T44" fmla="*/ 608 w 258"/>
                <a:gd name="T45" fmla="*/ 217 h 152"/>
                <a:gd name="T46" fmla="*/ 254 w 258"/>
                <a:gd name="T47" fmla="*/ 323 h 152"/>
                <a:gd name="T48" fmla="*/ 254 w 258"/>
                <a:gd name="T49" fmla="*/ 371 h 152"/>
                <a:gd name="T50" fmla="*/ 317 w 258"/>
                <a:gd name="T51" fmla="*/ 448 h 152"/>
                <a:gd name="T52" fmla="*/ 368 w 258"/>
                <a:gd name="T53" fmla="*/ 487 h 152"/>
                <a:gd name="T54" fmla="*/ 424 w 258"/>
                <a:gd name="T55" fmla="*/ 529 h 152"/>
                <a:gd name="T56" fmla="*/ 608 w 258"/>
                <a:gd name="T57" fmla="*/ 567 h 152"/>
                <a:gd name="T58" fmla="*/ 796 w 258"/>
                <a:gd name="T59" fmla="*/ 587 h 152"/>
                <a:gd name="T60" fmla="*/ 2424 w 258"/>
                <a:gd name="T61" fmla="*/ 535 h 152"/>
                <a:gd name="T62" fmla="*/ 2360 w 258"/>
                <a:gd name="T63" fmla="*/ 448 h 152"/>
                <a:gd name="T64" fmla="*/ 2666 w 258"/>
                <a:gd name="T65" fmla="*/ 408 h 152"/>
                <a:gd name="T66" fmla="*/ 3150 w 258"/>
                <a:gd name="T67" fmla="*/ 574 h 152"/>
                <a:gd name="T68" fmla="*/ 3453 w 258"/>
                <a:gd name="T69" fmla="*/ 408 h 152"/>
                <a:gd name="T70" fmla="*/ 3616 w 258"/>
                <a:gd name="T71" fmla="*/ 408 h 152"/>
                <a:gd name="T72" fmla="*/ 3743 w 258"/>
                <a:gd name="T73" fmla="*/ 424 h 152"/>
                <a:gd name="T74" fmla="*/ 3862 w 258"/>
                <a:gd name="T75" fmla="*/ 435 h 152"/>
                <a:gd name="T76" fmla="*/ 3938 w 258"/>
                <a:gd name="T77" fmla="*/ 462 h 152"/>
                <a:gd name="T78" fmla="*/ 4172 w 258"/>
                <a:gd name="T79" fmla="*/ 462 h 152"/>
                <a:gd name="T80" fmla="*/ 4345 w 258"/>
                <a:gd name="T81" fmla="*/ 448 h 152"/>
                <a:gd name="T82" fmla="*/ 4345 w 258"/>
                <a:gd name="T83" fmla="*/ 408 h 152"/>
                <a:gd name="T84" fmla="*/ 4402 w 258"/>
                <a:gd name="T85" fmla="*/ 388 h 152"/>
                <a:gd name="T86" fmla="*/ 4581 w 258"/>
                <a:gd name="T87" fmla="*/ 356 h 152"/>
                <a:gd name="T88" fmla="*/ 4714 w 258"/>
                <a:gd name="T89" fmla="*/ 349 h 152"/>
                <a:gd name="T90" fmla="*/ 4540 w 258"/>
                <a:gd name="T91" fmla="*/ 309 h 152"/>
                <a:gd name="T92" fmla="*/ 3862 w 258"/>
                <a:gd name="T93" fmla="*/ 232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8"/>
                <a:gd name="T142" fmla="*/ 0 h 152"/>
                <a:gd name="T143" fmla="*/ 258 w 258"/>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8" h="152">
                  <a:moveTo>
                    <a:pt x="212" y="60"/>
                  </a:moveTo>
                  <a:lnTo>
                    <a:pt x="218" y="43"/>
                  </a:lnTo>
                  <a:lnTo>
                    <a:pt x="205" y="27"/>
                  </a:lnTo>
                  <a:lnTo>
                    <a:pt x="185" y="10"/>
                  </a:lnTo>
                  <a:lnTo>
                    <a:pt x="175" y="7"/>
                  </a:lnTo>
                  <a:lnTo>
                    <a:pt x="165" y="0"/>
                  </a:lnTo>
                  <a:lnTo>
                    <a:pt x="156" y="0"/>
                  </a:lnTo>
                  <a:lnTo>
                    <a:pt x="146" y="4"/>
                  </a:lnTo>
                  <a:lnTo>
                    <a:pt x="149" y="10"/>
                  </a:lnTo>
                  <a:lnTo>
                    <a:pt x="149" y="20"/>
                  </a:lnTo>
                  <a:lnTo>
                    <a:pt x="116" y="24"/>
                  </a:lnTo>
                  <a:lnTo>
                    <a:pt x="109" y="0"/>
                  </a:lnTo>
                  <a:lnTo>
                    <a:pt x="76" y="4"/>
                  </a:lnTo>
                  <a:lnTo>
                    <a:pt x="76" y="14"/>
                  </a:lnTo>
                  <a:lnTo>
                    <a:pt x="76" y="20"/>
                  </a:lnTo>
                  <a:lnTo>
                    <a:pt x="43" y="30"/>
                  </a:lnTo>
                  <a:lnTo>
                    <a:pt x="7" y="43"/>
                  </a:lnTo>
                  <a:lnTo>
                    <a:pt x="0" y="50"/>
                  </a:lnTo>
                  <a:lnTo>
                    <a:pt x="0" y="53"/>
                  </a:lnTo>
                  <a:lnTo>
                    <a:pt x="0" y="57"/>
                  </a:lnTo>
                  <a:lnTo>
                    <a:pt x="4" y="60"/>
                  </a:lnTo>
                  <a:lnTo>
                    <a:pt x="23" y="57"/>
                  </a:lnTo>
                  <a:lnTo>
                    <a:pt x="33" y="57"/>
                  </a:lnTo>
                  <a:lnTo>
                    <a:pt x="14" y="83"/>
                  </a:lnTo>
                  <a:lnTo>
                    <a:pt x="14" y="96"/>
                  </a:lnTo>
                  <a:lnTo>
                    <a:pt x="17" y="116"/>
                  </a:lnTo>
                  <a:lnTo>
                    <a:pt x="20" y="126"/>
                  </a:lnTo>
                  <a:lnTo>
                    <a:pt x="23" y="136"/>
                  </a:lnTo>
                  <a:lnTo>
                    <a:pt x="33" y="146"/>
                  </a:lnTo>
                  <a:lnTo>
                    <a:pt x="43" y="152"/>
                  </a:lnTo>
                  <a:lnTo>
                    <a:pt x="132" y="139"/>
                  </a:lnTo>
                  <a:lnTo>
                    <a:pt x="129" y="116"/>
                  </a:lnTo>
                  <a:lnTo>
                    <a:pt x="146" y="106"/>
                  </a:lnTo>
                  <a:lnTo>
                    <a:pt x="172" y="149"/>
                  </a:lnTo>
                  <a:lnTo>
                    <a:pt x="189" y="106"/>
                  </a:lnTo>
                  <a:lnTo>
                    <a:pt x="198" y="106"/>
                  </a:lnTo>
                  <a:lnTo>
                    <a:pt x="205" y="109"/>
                  </a:lnTo>
                  <a:lnTo>
                    <a:pt x="212" y="113"/>
                  </a:lnTo>
                  <a:lnTo>
                    <a:pt x="215" y="119"/>
                  </a:lnTo>
                  <a:lnTo>
                    <a:pt x="228" y="119"/>
                  </a:lnTo>
                  <a:lnTo>
                    <a:pt x="238" y="116"/>
                  </a:lnTo>
                  <a:lnTo>
                    <a:pt x="238" y="106"/>
                  </a:lnTo>
                  <a:lnTo>
                    <a:pt x="241" y="100"/>
                  </a:lnTo>
                  <a:lnTo>
                    <a:pt x="251" y="93"/>
                  </a:lnTo>
                  <a:lnTo>
                    <a:pt x="258" y="90"/>
                  </a:lnTo>
                  <a:lnTo>
                    <a:pt x="248" y="80"/>
                  </a:lnTo>
                  <a:lnTo>
                    <a:pt x="212" y="60"/>
                  </a:lnTo>
                  <a:close/>
                </a:path>
              </a:pathLst>
            </a:custGeom>
            <a:solidFill>
              <a:srgbClr val="FFFF66"/>
            </a:solidFill>
            <a:ln w="3175">
              <a:solidFill>
                <a:schemeClr val="tx1"/>
              </a:solidFill>
              <a:round/>
              <a:headEnd/>
              <a:tailEnd/>
            </a:ln>
          </p:spPr>
          <p:txBody>
            <a:bodyPr/>
            <a:lstStyle/>
            <a:p>
              <a:endParaRPr lang="en-US"/>
            </a:p>
          </p:txBody>
        </p:sp>
        <p:sp>
          <p:nvSpPr>
            <p:cNvPr id="131185" name="Freeform 80"/>
            <p:cNvSpPr>
              <a:spLocks/>
            </p:cNvSpPr>
            <p:nvPr/>
          </p:nvSpPr>
          <p:spPr bwMode="auto">
            <a:xfrm>
              <a:off x="2608" y="2947"/>
              <a:ext cx="345" cy="174"/>
            </a:xfrm>
            <a:custGeom>
              <a:avLst/>
              <a:gdLst>
                <a:gd name="T0" fmla="*/ 3862 w 258"/>
                <a:gd name="T1" fmla="*/ 232 h 152"/>
                <a:gd name="T2" fmla="*/ 3992 w 258"/>
                <a:gd name="T3" fmla="*/ 165 h 152"/>
                <a:gd name="T4" fmla="*/ 3743 w 258"/>
                <a:gd name="T5" fmla="*/ 105 h 152"/>
                <a:gd name="T6" fmla="*/ 3374 w 258"/>
                <a:gd name="T7" fmla="*/ 38 h 152"/>
                <a:gd name="T8" fmla="*/ 3204 w 258"/>
                <a:gd name="T9" fmla="*/ 25 h 152"/>
                <a:gd name="T10" fmla="*/ 3033 w 258"/>
                <a:gd name="T11" fmla="*/ 0 h 152"/>
                <a:gd name="T12" fmla="*/ 2852 w 258"/>
                <a:gd name="T13" fmla="*/ 0 h 152"/>
                <a:gd name="T14" fmla="*/ 2666 w 258"/>
                <a:gd name="T15" fmla="*/ 17 h 152"/>
                <a:gd name="T16" fmla="*/ 2724 w 258"/>
                <a:gd name="T17" fmla="*/ 38 h 152"/>
                <a:gd name="T18" fmla="*/ 2724 w 258"/>
                <a:gd name="T19" fmla="*/ 79 h 152"/>
                <a:gd name="T20" fmla="*/ 2115 w 258"/>
                <a:gd name="T21" fmla="*/ 92 h 152"/>
                <a:gd name="T22" fmla="*/ 1994 w 258"/>
                <a:gd name="T23" fmla="*/ 0 h 152"/>
                <a:gd name="T24" fmla="*/ 1391 w 258"/>
                <a:gd name="T25" fmla="*/ 17 h 152"/>
                <a:gd name="T26" fmla="*/ 1391 w 258"/>
                <a:gd name="T27" fmla="*/ 53 h 152"/>
                <a:gd name="T28" fmla="*/ 1391 w 258"/>
                <a:gd name="T29" fmla="*/ 79 h 152"/>
                <a:gd name="T30" fmla="*/ 796 w 258"/>
                <a:gd name="T31" fmla="*/ 118 h 152"/>
                <a:gd name="T32" fmla="*/ 118 w 258"/>
                <a:gd name="T33" fmla="*/ 165 h 152"/>
                <a:gd name="T34" fmla="*/ 0 w 258"/>
                <a:gd name="T35" fmla="*/ 190 h 152"/>
                <a:gd name="T36" fmla="*/ 0 w 258"/>
                <a:gd name="T37" fmla="*/ 206 h 152"/>
                <a:gd name="T38" fmla="*/ 0 w 258"/>
                <a:gd name="T39" fmla="*/ 217 h 152"/>
                <a:gd name="T40" fmla="*/ 66 w 258"/>
                <a:gd name="T41" fmla="*/ 232 h 152"/>
                <a:gd name="T42" fmla="*/ 424 w 258"/>
                <a:gd name="T43" fmla="*/ 217 h 152"/>
                <a:gd name="T44" fmla="*/ 608 w 258"/>
                <a:gd name="T45" fmla="*/ 217 h 152"/>
                <a:gd name="T46" fmla="*/ 254 w 258"/>
                <a:gd name="T47" fmla="*/ 323 h 152"/>
                <a:gd name="T48" fmla="*/ 254 w 258"/>
                <a:gd name="T49" fmla="*/ 371 h 152"/>
                <a:gd name="T50" fmla="*/ 317 w 258"/>
                <a:gd name="T51" fmla="*/ 448 h 152"/>
                <a:gd name="T52" fmla="*/ 368 w 258"/>
                <a:gd name="T53" fmla="*/ 487 h 152"/>
                <a:gd name="T54" fmla="*/ 424 w 258"/>
                <a:gd name="T55" fmla="*/ 529 h 152"/>
                <a:gd name="T56" fmla="*/ 608 w 258"/>
                <a:gd name="T57" fmla="*/ 567 h 152"/>
                <a:gd name="T58" fmla="*/ 796 w 258"/>
                <a:gd name="T59" fmla="*/ 587 h 152"/>
                <a:gd name="T60" fmla="*/ 2424 w 258"/>
                <a:gd name="T61" fmla="*/ 535 h 152"/>
                <a:gd name="T62" fmla="*/ 2360 w 258"/>
                <a:gd name="T63" fmla="*/ 448 h 152"/>
                <a:gd name="T64" fmla="*/ 2666 w 258"/>
                <a:gd name="T65" fmla="*/ 408 h 152"/>
                <a:gd name="T66" fmla="*/ 3150 w 258"/>
                <a:gd name="T67" fmla="*/ 574 h 152"/>
                <a:gd name="T68" fmla="*/ 3453 w 258"/>
                <a:gd name="T69" fmla="*/ 408 h 152"/>
                <a:gd name="T70" fmla="*/ 3616 w 258"/>
                <a:gd name="T71" fmla="*/ 408 h 152"/>
                <a:gd name="T72" fmla="*/ 3743 w 258"/>
                <a:gd name="T73" fmla="*/ 424 h 152"/>
                <a:gd name="T74" fmla="*/ 3862 w 258"/>
                <a:gd name="T75" fmla="*/ 435 h 152"/>
                <a:gd name="T76" fmla="*/ 3938 w 258"/>
                <a:gd name="T77" fmla="*/ 462 h 152"/>
                <a:gd name="T78" fmla="*/ 4172 w 258"/>
                <a:gd name="T79" fmla="*/ 462 h 152"/>
                <a:gd name="T80" fmla="*/ 4345 w 258"/>
                <a:gd name="T81" fmla="*/ 448 h 152"/>
                <a:gd name="T82" fmla="*/ 4345 w 258"/>
                <a:gd name="T83" fmla="*/ 408 h 152"/>
                <a:gd name="T84" fmla="*/ 4402 w 258"/>
                <a:gd name="T85" fmla="*/ 388 h 152"/>
                <a:gd name="T86" fmla="*/ 4581 w 258"/>
                <a:gd name="T87" fmla="*/ 356 h 152"/>
                <a:gd name="T88" fmla="*/ 4714 w 258"/>
                <a:gd name="T89" fmla="*/ 349 h 152"/>
                <a:gd name="T90" fmla="*/ 4540 w 258"/>
                <a:gd name="T91" fmla="*/ 309 h 152"/>
                <a:gd name="T92" fmla="*/ 3862 w 258"/>
                <a:gd name="T93" fmla="*/ 232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8"/>
                <a:gd name="T142" fmla="*/ 0 h 152"/>
                <a:gd name="T143" fmla="*/ 258 w 258"/>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8" h="152">
                  <a:moveTo>
                    <a:pt x="212" y="60"/>
                  </a:moveTo>
                  <a:lnTo>
                    <a:pt x="218" y="43"/>
                  </a:lnTo>
                  <a:lnTo>
                    <a:pt x="205" y="27"/>
                  </a:lnTo>
                  <a:lnTo>
                    <a:pt x="185" y="10"/>
                  </a:lnTo>
                  <a:lnTo>
                    <a:pt x="175" y="7"/>
                  </a:lnTo>
                  <a:lnTo>
                    <a:pt x="165" y="0"/>
                  </a:lnTo>
                  <a:lnTo>
                    <a:pt x="156" y="0"/>
                  </a:lnTo>
                  <a:lnTo>
                    <a:pt x="146" y="4"/>
                  </a:lnTo>
                  <a:lnTo>
                    <a:pt x="149" y="10"/>
                  </a:lnTo>
                  <a:lnTo>
                    <a:pt x="149" y="20"/>
                  </a:lnTo>
                  <a:lnTo>
                    <a:pt x="116" y="24"/>
                  </a:lnTo>
                  <a:lnTo>
                    <a:pt x="109" y="0"/>
                  </a:lnTo>
                  <a:lnTo>
                    <a:pt x="76" y="4"/>
                  </a:lnTo>
                  <a:lnTo>
                    <a:pt x="76" y="14"/>
                  </a:lnTo>
                  <a:lnTo>
                    <a:pt x="76" y="20"/>
                  </a:lnTo>
                  <a:lnTo>
                    <a:pt x="43" y="30"/>
                  </a:lnTo>
                  <a:lnTo>
                    <a:pt x="7" y="43"/>
                  </a:lnTo>
                  <a:lnTo>
                    <a:pt x="0" y="50"/>
                  </a:lnTo>
                  <a:lnTo>
                    <a:pt x="0" y="53"/>
                  </a:lnTo>
                  <a:lnTo>
                    <a:pt x="0" y="57"/>
                  </a:lnTo>
                  <a:lnTo>
                    <a:pt x="4" y="60"/>
                  </a:lnTo>
                  <a:lnTo>
                    <a:pt x="23" y="57"/>
                  </a:lnTo>
                  <a:lnTo>
                    <a:pt x="33" y="57"/>
                  </a:lnTo>
                  <a:lnTo>
                    <a:pt x="14" y="83"/>
                  </a:lnTo>
                  <a:lnTo>
                    <a:pt x="14" y="96"/>
                  </a:lnTo>
                  <a:lnTo>
                    <a:pt x="17" y="116"/>
                  </a:lnTo>
                  <a:lnTo>
                    <a:pt x="20" y="126"/>
                  </a:lnTo>
                  <a:lnTo>
                    <a:pt x="23" y="136"/>
                  </a:lnTo>
                  <a:lnTo>
                    <a:pt x="33" y="146"/>
                  </a:lnTo>
                  <a:lnTo>
                    <a:pt x="43" y="152"/>
                  </a:lnTo>
                  <a:lnTo>
                    <a:pt x="132" y="139"/>
                  </a:lnTo>
                  <a:lnTo>
                    <a:pt x="129" y="116"/>
                  </a:lnTo>
                  <a:lnTo>
                    <a:pt x="146" y="106"/>
                  </a:lnTo>
                  <a:lnTo>
                    <a:pt x="172" y="149"/>
                  </a:lnTo>
                  <a:lnTo>
                    <a:pt x="189" y="106"/>
                  </a:lnTo>
                  <a:lnTo>
                    <a:pt x="198" y="106"/>
                  </a:lnTo>
                  <a:lnTo>
                    <a:pt x="205" y="109"/>
                  </a:lnTo>
                  <a:lnTo>
                    <a:pt x="212" y="113"/>
                  </a:lnTo>
                  <a:lnTo>
                    <a:pt x="215" y="119"/>
                  </a:lnTo>
                  <a:lnTo>
                    <a:pt x="228" y="119"/>
                  </a:lnTo>
                  <a:lnTo>
                    <a:pt x="238" y="116"/>
                  </a:lnTo>
                  <a:lnTo>
                    <a:pt x="238" y="106"/>
                  </a:lnTo>
                  <a:lnTo>
                    <a:pt x="241" y="100"/>
                  </a:lnTo>
                  <a:lnTo>
                    <a:pt x="251" y="93"/>
                  </a:lnTo>
                  <a:lnTo>
                    <a:pt x="258" y="90"/>
                  </a:lnTo>
                  <a:lnTo>
                    <a:pt x="248" y="80"/>
                  </a:lnTo>
                  <a:lnTo>
                    <a:pt x="212" y="60"/>
                  </a:lnTo>
                </a:path>
              </a:pathLst>
            </a:custGeom>
            <a:solidFill>
              <a:schemeClr val="accent1"/>
            </a:solidFill>
            <a:ln w="3175">
              <a:solidFill>
                <a:schemeClr val="tx1"/>
              </a:solidFill>
              <a:round/>
              <a:headEnd/>
              <a:tailEnd/>
            </a:ln>
          </p:spPr>
          <p:txBody>
            <a:bodyPr/>
            <a:lstStyle/>
            <a:p>
              <a:endParaRPr lang="en-US"/>
            </a:p>
          </p:txBody>
        </p:sp>
        <p:sp>
          <p:nvSpPr>
            <p:cNvPr id="131186" name="Freeform 81"/>
            <p:cNvSpPr>
              <a:spLocks noEditPoints="1"/>
            </p:cNvSpPr>
            <p:nvPr/>
          </p:nvSpPr>
          <p:spPr bwMode="auto">
            <a:xfrm>
              <a:off x="1863" y="2628"/>
              <a:ext cx="1019" cy="928"/>
            </a:xfrm>
            <a:custGeom>
              <a:avLst/>
              <a:gdLst>
                <a:gd name="T0" fmla="*/ 13661 w 763"/>
                <a:gd name="T1" fmla="*/ 2814 h 806"/>
                <a:gd name="T2" fmla="*/ 13728 w 763"/>
                <a:gd name="T3" fmla="*/ 3124 h 806"/>
                <a:gd name="T4" fmla="*/ 13056 w 763"/>
                <a:gd name="T5" fmla="*/ 3273 h 806"/>
                <a:gd name="T6" fmla="*/ 12646 w 763"/>
                <a:gd name="T7" fmla="*/ 3137 h 806"/>
                <a:gd name="T8" fmla="*/ 1365 w 763"/>
                <a:gd name="T9" fmla="*/ 2394 h 806"/>
                <a:gd name="T10" fmla="*/ 2690 w 763"/>
                <a:gd name="T11" fmla="*/ 1911 h 806"/>
                <a:gd name="T12" fmla="*/ 2690 w 763"/>
                <a:gd name="T13" fmla="*/ 1431 h 806"/>
                <a:gd name="T14" fmla="*/ 2265 w 763"/>
                <a:gd name="T15" fmla="*/ 1234 h 806"/>
                <a:gd name="T16" fmla="*/ 2094 w 763"/>
                <a:gd name="T17" fmla="*/ 1098 h 806"/>
                <a:gd name="T18" fmla="*/ 1015 w 763"/>
                <a:gd name="T19" fmla="*/ 838 h 806"/>
                <a:gd name="T20" fmla="*/ 0 w 763"/>
                <a:gd name="T21" fmla="*/ 712 h 806"/>
                <a:gd name="T22" fmla="*/ 116 w 763"/>
                <a:gd name="T23" fmla="*/ 614 h 806"/>
                <a:gd name="T24" fmla="*/ 1966 w 763"/>
                <a:gd name="T25" fmla="*/ 537 h 806"/>
                <a:gd name="T26" fmla="*/ 3167 w 763"/>
                <a:gd name="T27" fmla="*/ 652 h 806"/>
                <a:gd name="T28" fmla="*/ 3344 w 763"/>
                <a:gd name="T29" fmla="*/ 496 h 806"/>
                <a:gd name="T30" fmla="*/ 3110 w 763"/>
                <a:gd name="T31" fmla="*/ 324 h 806"/>
                <a:gd name="T32" fmla="*/ 3569 w 763"/>
                <a:gd name="T33" fmla="*/ 324 h 806"/>
                <a:gd name="T34" fmla="*/ 4003 w 763"/>
                <a:gd name="T35" fmla="*/ 380 h 806"/>
                <a:gd name="T36" fmla="*/ 4429 w 763"/>
                <a:gd name="T37" fmla="*/ 463 h 806"/>
                <a:gd name="T38" fmla="*/ 5010 w 763"/>
                <a:gd name="T39" fmla="*/ 360 h 806"/>
                <a:gd name="T40" fmla="*/ 5310 w 763"/>
                <a:gd name="T41" fmla="*/ 360 h 806"/>
                <a:gd name="T42" fmla="*/ 6083 w 763"/>
                <a:gd name="T43" fmla="*/ 271 h 806"/>
                <a:gd name="T44" fmla="*/ 6615 w 763"/>
                <a:gd name="T45" fmla="*/ 3 h 806"/>
                <a:gd name="T46" fmla="*/ 7272 w 763"/>
                <a:gd name="T47" fmla="*/ 3 h 806"/>
                <a:gd name="T48" fmla="*/ 7455 w 763"/>
                <a:gd name="T49" fmla="*/ 0 h 806"/>
                <a:gd name="T50" fmla="*/ 8057 w 763"/>
                <a:gd name="T51" fmla="*/ 81 h 806"/>
                <a:gd name="T52" fmla="*/ 8951 w 763"/>
                <a:gd name="T53" fmla="*/ 303 h 806"/>
                <a:gd name="T54" fmla="*/ 9537 w 763"/>
                <a:gd name="T55" fmla="*/ 496 h 806"/>
                <a:gd name="T56" fmla="*/ 10158 w 763"/>
                <a:gd name="T57" fmla="*/ 632 h 806"/>
                <a:gd name="T58" fmla="*/ 10798 w 763"/>
                <a:gd name="T59" fmla="*/ 618 h 806"/>
                <a:gd name="T60" fmla="*/ 12114 w 763"/>
                <a:gd name="T61" fmla="*/ 676 h 806"/>
                <a:gd name="T62" fmla="*/ 12646 w 763"/>
                <a:gd name="T63" fmla="*/ 747 h 806"/>
                <a:gd name="T64" fmla="*/ 12579 w 763"/>
                <a:gd name="T65" fmla="*/ 893 h 806"/>
                <a:gd name="T66" fmla="*/ 11445 w 763"/>
                <a:gd name="T67" fmla="*/ 1150 h 806"/>
                <a:gd name="T68" fmla="*/ 10746 w 763"/>
                <a:gd name="T69" fmla="*/ 1253 h 806"/>
                <a:gd name="T70" fmla="*/ 10075 w 763"/>
                <a:gd name="T71" fmla="*/ 1339 h 806"/>
                <a:gd name="T72" fmla="*/ 10259 w 763"/>
                <a:gd name="T73" fmla="*/ 1524 h 806"/>
                <a:gd name="T74" fmla="*/ 10665 w 763"/>
                <a:gd name="T75" fmla="*/ 1734 h 806"/>
                <a:gd name="T76" fmla="*/ 11082 w 763"/>
                <a:gd name="T77" fmla="*/ 2094 h 806"/>
                <a:gd name="T78" fmla="*/ 10746 w 763"/>
                <a:gd name="T79" fmla="*/ 2319 h 806"/>
                <a:gd name="T80" fmla="*/ 10434 w 763"/>
                <a:gd name="T81" fmla="*/ 2730 h 806"/>
                <a:gd name="T82" fmla="*/ 9053 w 763"/>
                <a:gd name="T83" fmla="*/ 2604 h 806"/>
                <a:gd name="T84" fmla="*/ 7168 w 763"/>
                <a:gd name="T85" fmla="*/ 2554 h 806"/>
                <a:gd name="T86" fmla="*/ 6849 w 763"/>
                <a:gd name="T87" fmla="*/ 2814 h 806"/>
                <a:gd name="T88" fmla="*/ 5546 w 763"/>
                <a:gd name="T89" fmla="*/ 2836 h 806"/>
                <a:gd name="T90" fmla="*/ 4246 w 763"/>
                <a:gd name="T91" fmla="*/ 2690 h 806"/>
                <a:gd name="T92" fmla="*/ 2690 w 763"/>
                <a:gd name="T93" fmla="*/ 2585 h 806"/>
                <a:gd name="T94" fmla="*/ 2216 w 763"/>
                <a:gd name="T95" fmla="*/ 2488 h 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3"/>
                <a:gd name="T145" fmla="*/ 0 h 806"/>
                <a:gd name="T146" fmla="*/ 763 w 763"/>
                <a:gd name="T147" fmla="*/ 806 h 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3" h="806">
                  <a:moveTo>
                    <a:pt x="704" y="720"/>
                  </a:moveTo>
                  <a:lnTo>
                    <a:pt x="723" y="697"/>
                  </a:lnTo>
                  <a:lnTo>
                    <a:pt x="747" y="677"/>
                  </a:lnTo>
                  <a:lnTo>
                    <a:pt x="756" y="687"/>
                  </a:lnTo>
                  <a:lnTo>
                    <a:pt x="760" y="703"/>
                  </a:lnTo>
                  <a:lnTo>
                    <a:pt x="763" y="723"/>
                  </a:lnTo>
                  <a:lnTo>
                    <a:pt x="763" y="743"/>
                  </a:lnTo>
                  <a:lnTo>
                    <a:pt x="760" y="763"/>
                  </a:lnTo>
                  <a:lnTo>
                    <a:pt x="753" y="783"/>
                  </a:lnTo>
                  <a:lnTo>
                    <a:pt x="747" y="796"/>
                  </a:lnTo>
                  <a:lnTo>
                    <a:pt x="737" y="806"/>
                  </a:lnTo>
                  <a:lnTo>
                    <a:pt x="723" y="799"/>
                  </a:lnTo>
                  <a:lnTo>
                    <a:pt x="714" y="793"/>
                  </a:lnTo>
                  <a:lnTo>
                    <a:pt x="707" y="786"/>
                  </a:lnTo>
                  <a:lnTo>
                    <a:pt x="704" y="776"/>
                  </a:lnTo>
                  <a:lnTo>
                    <a:pt x="700" y="766"/>
                  </a:lnTo>
                  <a:lnTo>
                    <a:pt x="700" y="753"/>
                  </a:lnTo>
                  <a:lnTo>
                    <a:pt x="700" y="736"/>
                  </a:lnTo>
                  <a:lnTo>
                    <a:pt x="704" y="720"/>
                  </a:lnTo>
                  <a:close/>
                  <a:moveTo>
                    <a:pt x="76" y="585"/>
                  </a:moveTo>
                  <a:lnTo>
                    <a:pt x="109" y="552"/>
                  </a:lnTo>
                  <a:lnTo>
                    <a:pt x="136" y="519"/>
                  </a:lnTo>
                  <a:lnTo>
                    <a:pt x="139" y="502"/>
                  </a:lnTo>
                  <a:lnTo>
                    <a:pt x="149" y="466"/>
                  </a:lnTo>
                  <a:lnTo>
                    <a:pt x="159" y="429"/>
                  </a:lnTo>
                  <a:lnTo>
                    <a:pt x="169" y="410"/>
                  </a:lnTo>
                  <a:lnTo>
                    <a:pt x="156" y="377"/>
                  </a:lnTo>
                  <a:lnTo>
                    <a:pt x="149" y="350"/>
                  </a:lnTo>
                  <a:lnTo>
                    <a:pt x="146" y="340"/>
                  </a:lnTo>
                  <a:lnTo>
                    <a:pt x="142" y="327"/>
                  </a:lnTo>
                  <a:lnTo>
                    <a:pt x="136" y="317"/>
                  </a:lnTo>
                  <a:lnTo>
                    <a:pt x="126" y="301"/>
                  </a:lnTo>
                  <a:lnTo>
                    <a:pt x="136" y="284"/>
                  </a:lnTo>
                  <a:lnTo>
                    <a:pt x="136" y="281"/>
                  </a:lnTo>
                  <a:lnTo>
                    <a:pt x="129" y="277"/>
                  </a:lnTo>
                  <a:lnTo>
                    <a:pt x="116" y="268"/>
                  </a:lnTo>
                  <a:lnTo>
                    <a:pt x="103" y="248"/>
                  </a:lnTo>
                  <a:lnTo>
                    <a:pt x="83" y="221"/>
                  </a:lnTo>
                  <a:lnTo>
                    <a:pt x="70" y="211"/>
                  </a:lnTo>
                  <a:lnTo>
                    <a:pt x="56" y="205"/>
                  </a:lnTo>
                  <a:lnTo>
                    <a:pt x="40" y="202"/>
                  </a:lnTo>
                  <a:lnTo>
                    <a:pt x="27" y="205"/>
                  </a:lnTo>
                  <a:lnTo>
                    <a:pt x="14" y="192"/>
                  </a:lnTo>
                  <a:lnTo>
                    <a:pt x="0" y="175"/>
                  </a:lnTo>
                  <a:lnTo>
                    <a:pt x="14" y="172"/>
                  </a:lnTo>
                  <a:lnTo>
                    <a:pt x="27" y="165"/>
                  </a:lnTo>
                  <a:lnTo>
                    <a:pt x="20" y="155"/>
                  </a:lnTo>
                  <a:lnTo>
                    <a:pt x="7" y="149"/>
                  </a:lnTo>
                  <a:lnTo>
                    <a:pt x="10" y="139"/>
                  </a:lnTo>
                  <a:lnTo>
                    <a:pt x="17" y="132"/>
                  </a:lnTo>
                  <a:lnTo>
                    <a:pt x="60" y="135"/>
                  </a:lnTo>
                  <a:lnTo>
                    <a:pt x="109" y="132"/>
                  </a:lnTo>
                  <a:lnTo>
                    <a:pt x="119" y="142"/>
                  </a:lnTo>
                  <a:lnTo>
                    <a:pt x="126" y="155"/>
                  </a:lnTo>
                  <a:lnTo>
                    <a:pt x="152" y="159"/>
                  </a:lnTo>
                  <a:lnTo>
                    <a:pt x="175" y="159"/>
                  </a:lnTo>
                  <a:lnTo>
                    <a:pt x="182" y="149"/>
                  </a:lnTo>
                  <a:lnTo>
                    <a:pt x="185" y="142"/>
                  </a:lnTo>
                  <a:lnTo>
                    <a:pt x="185" y="132"/>
                  </a:lnTo>
                  <a:lnTo>
                    <a:pt x="185" y="122"/>
                  </a:lnTo>
                  <a:lnTo>
                    <a:pt x="175" y="109"/>
                  </a:lnTo>
                  <a:lnTo>
                    <a:pt x="172" y="96"/>
                  </a:lnTo>
                  <a:lnTo>
                    <a:pt x="172" y="89"/>
                  </a:lnTo>
                  <a:lnTo>
                    <a:pt x="172" y="79"/>
                  </a:lnTo>
                  <a:lnTo>
                    <a:pt x="175" y="73"/>
                  </a:lnTo>
                  <a:lnTo>
                    <a:pt x="182" y="69"/>
                  </a:lnTo>
                  <a:lnTo>
                    <a:pt x="192" y="76"/>
                  </a:lnTo>
                  <a:lnTo>
                    <a:pt x="198" y="79"/>
                  </a:lnTo>
                  <a:lnTo>
                    <a:pt x="205" y="76"/>
                  </a:lnTo>
                  <a:lnTo>
                    <a:pt x="218" y="73"/>
                  </a:lnTo>
                  <a:lnTo>
                    <a:pt x="222" y="83"/>
                  </a:lnTo>
                  <a:lnTo>
                    <a:pt x="222" y="93"/>
                  </a:lnTo>
                  <a:lnTo>
                    <a:pt x="225" y="99"/>
                  </a:lnTo>
                  <a:lnTo>
                    <a:pt x="231" y="106"/>
                  </a:lnTo>
                  <a:lnTo>
                    <a:pt x="238" y="109"/>
                  </a:lnTo>
                  <a:lnTo>
                    <a:pt x="245" y="112"/>
                  </a:lnTo>
                  <a:lnTo>
                    <a:pt x="251" y="116"/>
                  </a:lnTo>
                  <a:lnTo>
                    <a:pt x="261" y="116"/>
                  </a:lnTo>
                  <a:lnTo>
                    <a:pt x="271" y="102"/>
                  </a:lnTo>
                  <a:lnTo>
                    <a:pt x="278" y="89"/>
                  </a:lnTo>
                  <a:lnTo>
                    <a:pt x="281" y="86"/>
                  </a:lnTo>
                  <a:lnTo>
                    <a:pt x="284" y="83"/>
                  </a:lnTo>
                  <a:lnTo>
                    <a:pt x="291" y="86"/>
                  </a:lnTo>
                  <a:lnTo>
                    <a:pt x="294" y="89"/>
                  </a:lnTo>
                  <a:lnTo>
                    <a:pt x="311" y="86"/>
                  </a:lnTo>
                  <a:lnTo>
                    <a:pt x="324" y="79"/>
                  </a:lnTo>
                  <a:lnTo>
                    <a:pt x="331" y="73"/>
                  </a:lnTo>
                  <a:lnTo>
                    <a:pt x="337" y="66"/>
                  </a:lnTo>
                  <a:lnTo>
                    <a:pt x="344" y="43"/>
                  </a:lnTo>
                  <a:lnTo>
                    <a:pt x="350" y="17"/>
                  </a:lnTo>
                  <a:lnTo>
                    <a:pt x="357" y="7"/>
                  </a:lnTo>
                  <a:lnTo>
                    <a:pt x="367" y="3"/>
                  </a:lnTo>
                  <a:lnTo>
                    <a:pt x="377" y="3"/>
                  </a:lnTo>
                  <a:lnTo>
                    <a:pt x="387" y="3"/>
                  </a:lnTo>
                  <a:lnTo>
                    <a:pt x="397" y="0"/>
                  </a:lnTo>
                  <a:lnTo>
                    <a:pt x="403" y="3"/>
                  </a:lnTo>
                  <a:lnTo>
                    <a:pt x="403" y="7"/>
                  </a:lnTo>
                  <a:lnTo>
                    <a:pt x="403" y="10"/>
                  </a:lnTo>
                  <a:lnTo>
                    <a:pt x="413" y="0"/>
                  </a:lnTo>
                  <a:lnTo>
                    <a:pt x="416" y="7"/>
                  </a:lnTo>
                  <a:lnTo>
                    <a:pt x="426" y="13"/>
                  </a:lnTo>
                  <a:lnTo>
                    <a:pt x="439" y="20"/>
                  </a:lnTo>
                  <a:lnTo>
                    <a:pt x="446" y="20"/>
                  </a:lnTo>
                  <a:lnTo>
                    <a:pt x="453" y="30"/>
                  </a:lnTo>
                  <a:lnTo>
                    <a:pt x="463" y="43"/>
                  </a:lnTo>
                  <a:lnTo>
                    <a:pt x="476" y="60"/>
                  </a:lnTo>
                  <a:lnTo>
                    <a:pt x="496" y="73"/>
                  </a:lnTo>
                  <a:lnTo>
                    <a:pt x="499" y="83"/>
                  </a:lnTo>
                  <a:lnTo>
                    <a:pt x="499" y="93"/>
                  </a:lnTo>
                  <a:lnTo>
                    <a:pt x="515" y="106"/>
                  </a:lnTo>
                  <a:lnTo>
                    <a:pt x="529" y="122"/>
                  </a:lnTo>
                  <a:lnTo>
                    <a:pt x="548" y="132"/>
                  </a:lnTo>
                  <a:lnTo>
                    <a:pt x="558" y="142"/>
                  </a:lnTo>
                  <a:lnTo>
                    <a:pt x="562" y="152"/>
                  </a:lnTo>
                  <a:lnTo>
                    <a:pt x="562" y="155"/>
                  </a:lnTo>
                  <a:lnTo>
                    <a:pt x="562" y="159"/>
                  </a:lnTo>
                  <a:lnTo>
                    <a:pt x="565" y="159"/>
                  </a:lnTo>
                  <a:lnTo>
                    <a:pt x="575" y="159"/>
                  </a:lnTo>
                  <a:lnTo>
                    <a:pt x="598" y="152"/>
                  </a:lnTo>
                  <a:lnTo>
                    <a:pt x="611" y="155"/>
                  </a:lnTo>
                  <a:lnTo>
                    <a:pt x="631" y="159"/>
                  </a:lnTo>
                  <a:lnTo>
                    <a:pt x="651" y="162"/>
                  </a:lnTo>
                  <a:lnTo>
                    <a:pt x="671" y="165"/>
                  </a:lnTo>
                  <a:lnTo>
                    <a:pt x="681" y="165"/>
                  </a:lnTo>
                  <a:lnTo>
                    <a:pt x="687" y="169"/>
                  </a:lnTo>
                  <a:lnTo>
                    <a:pt x="694" y="175"/>
                  </a:lnTo>
                  <a:lnTo>
                    <a:pt x="700" y="182"/>
                  </a:lnTo>
                  <a:lnTo>
                    <a:pt x="704" y="188"/>
                  </a:lnTo>
                  <a:lnTo>
                    <a:pt x="704" y="198"/>
                  </a:lnTo>
                  <a:lnTo>
                    <a:pt x="700" y="208"/>
                  </a:lnTo>
                  <a:lnTo>
                    <a:pt x="697" y="218"/>
                  </a:lnTo>
                  <a:lnTo>
                    <a:pt x="684" y="241"/>
                  </a:lnTo>
                  <a:lnTo>
                    <a:pt x="667" y="277"/>
                  </a:lnTo>
                  <a:lnTo>
                    <a:pt x="654" y="277"/>
                  </a:lnTo>
                  <a:lnTo>
                    <a:pt x="634" y="281"/>
                  </a:lnTo>
                  <a:lnTo>
                    <a:pt x="634" y="291"/>
                  </a:lnTo>
                  <a:lnTo>
                    <a:pt x="631" y="301"/>
                  </a:lnTo>
                  <a:lnTo>
                    <a:pt x="618" y="304"/>
                  </a:lnTo>
                  <a:lnTo>
                    <a:pt x="595" y="307"/>
                  </a:lnTo>
                  <a:lnTo>
                    <a:pt x="581" y="314"/>
                  </a:lnTo>
                  <a:lnTo>
                    <a:pt x="572" y="317"/>
                  </a:lnTo>
                  <a:lnTo>
                    <a:pt x="565" y="324"/>
                  </a:lnTo>
                  <a:lnTo>
                    <a:pt x="558" y="327"/>
                  </a:lnTo>
                  <a:lnTo>
                    <a:pt x="575" y="334"/>
                  </a:lnTo>
                  <a:lnTo>
                    <a:pt x="591" y="337"/>
                  </a:lnTo>
                  <a:lnTo>
                    <a:pt x="572" y="360"/>
                  </a:lnTo>
                  <a:lnTo>
                    <a:pt x="568" y="373"/>
                  </a:lnTo>
                  <a:lnTo>
                    <a:pt x="572" y="386"/>
                  </a:lnTo>
                  <a:lnTo>
                    <a:pt x="575" y="400"/>
                  </a:lnTo>
                  <a:lnTo>
                    <a:pt x="581" y="413"/>
                  </a:lnTo>
                  <a:lnTo>
                    <a:pt x="591" y="423"/>
                  </a:lnTo>
                  <a:lnTo>
                    <a:pt x="601" y="429"/>
                  </a:lnTo>
                  <a:lnTo>
                    <a:pt x="638" y="485"/>
                  </a:lnTo>
                  <a:lnTo>
                    <a:pt x="608" y="502"/>
                  </a:lnTo>
                  <a:lnTo>
                    <a:pt x="614" y="512"/>
                  </a:lnTo>
                  <a:lnTo>
                    <a:pt x="628" y="525"/>
                  </a:lnTo>
                  <a:lnTo>
                    <a:pt x="608" y="525"/>
                  </a:lnTo>
                  <a:lnTo>
                    <a:pt x="588" y="532"/>
                  </a:lnTo>
                  <a:lnTo>
                    <a:pt x="595" y="565"/>
                  </a:lnTo>
                  <a:lnTo>
                    <a:pt x="624" y="598"/>
                  </a:lnTo>
                  <a:lnTo>
                    <a:pt x="644" y="594"/>
                  </a:lnTo>
                  <a:lnTo>
                    <a:pt x="611" y="631"/>
                  </a:lnTo>
                  <a:lnTo>
                    <a:pt x="578" y="667"/>
                  </a:lnTo>
                  <a:lnTo>
                    <a:pt x="552" y="667"/>
                  </a:lnTo>
                  <a:lnTo>
                    <a:pt x="535" y="660"/>
                  </a:lnTo>
                  <a:lnTo>
                    <a:pt x="522" y="654"/>
                  </a:lnTo>
                  <a:lnTo>
                    <a:pt x="502" y="637"/>
                  </a:lnTo>
                  <a:lnTo>
                    <a:pt x="476" y="644"/>
                  </a:lnTo>
                  <a:lnTo>
                    <a:pt x="443" y="631"/>
                  </a:lnTo>
                  <a:lnTo>
                    <a:pt x="413" y="618"/>
                  </a:lnTo>
                  <a:lnTo>
                    <a:pt x="397" y="624"/>
                  </a:lnTo>
                  <a:lnTo>
                    <a:pt x="387" y="634"/>
                  </a:lnTo>
                  <a:lnTo>
                    <a:pt x="380" y="647"/>
                  </a:lnTo>
                  <a:lnTo>
                    <a:pt x="377" y="660"/>
                  </a:lnTo>
                  <a:lnTo>
                    <a:pt x="380" y="687"/>
                  </a:lnTo>
                  <a:lnTo>
                    <a:pt x="387" y="710"/>
                  </a:lnTo>
                  <a:lnTo>
                    <a:pt x="360" y="707"/>
                  </a:lnTo>
                  <a:lnTo>
                    <a:pt x="321" y="697"/>
                  </a:lnTo>
                  <a:lnTo>
                    <a:pt x="307" y="693"/>
                  </a:lnTo>
                  <a:lnTo>
                    <a:pt x="284" y="680"/>
                  </a:lnTo>
                  <a:lnTo>
                    <a:pt x="264" y="664"/>
                  </a:lnTo>
                  <a:lnTo>
                    <a:pt x="251" y="651"/>
                  </a:lnTo>
                  <a:lnTo>
                    <a:pt x="235" y="657"/>
                  </a:lnTo>
                  <a:lnTo>
                    <a:pt x="212" y="667"/>
                  </a:lnTo>
                  <a:lnTo>
                    <a:pt x="182" y="637"/>
                  </a:lnTo>
                  <a:lnTo>
                    <a:pt x="162" y="644"/>
                  </a:lnTo>
                  <a:lnTo>
                    <a:pt x="149" y="631"/>
                  </a:lnTo>
                  <a:lnTo>
                    <a:pt x="136" y="624"/>
                  </a:lnTo>
                  <a:lnTo>
                    <a:pt x="129" y="618"/>
                  </a:lnTo>
                  <a:lnTo>
                    <a:pt x="126" y="614"/>
                  </a:lnTo>
                  <a:lnTo>
                    <a:pt x="123" y="608"/>
                  </a:lnTo>
                  <a:lnTo>
                    <a:pt x="119" y="601"/>
                  </a:lnTo>
                  <a:lnTo>
                    <a:pt x="99" y="591"/>
                  </a:lnTo>
                  <a:lnTo>
                    <a:pt x="76" y="585"/>
                  </a:lnTo>
                  <a:close/>
                </a:path>
              </a:pathLst>
            </a:custGeom>
            <a:solidFill>
              <a:srgbClr val="FFFF66"/>
            </a:solidFill>
            <a:ln w="3175">
              <a:solidFill>
                <a:schemeClr val="tx1"/>
              </a:solidFill>
              <a:round/>
              <a:headEnd/>
              <a:tailEnd/>
            </a:ln>
          </p:spPr>
          <p:txBody>
            <a:bodyPr/>
            <a:lstStyle/>
            <a:p>
              <a:endParaRPr lang="en-US"/>
            </a:p>
          </p:txBody>
        </p:sp>
        <p:sp>
          <p:nvSpPr>
            <p:cNvPr id="131187" name="Freeform 82"/>
            <p:cNvSpPr>
              <a:spLocks/>
            </p:cNvSpPr>
            <p:nvPr/>
          </p:nvSpPr>
          <p:spPr bwMode="auto">
            <a:xfrm>
              <a:off x="2798" y="3406"/>
              <a:ext cx="84" cy="150"/>
            </a:xfrm>
            <a:custGeom>
              <a:avLst/>
              <a:gdLst>
                <a:gd name="T0" fmla="*/ 65 w 63"/>
                <a:gd name="T1" fmla="*/ 193 h 129"/>
                <a:gd name="T2" fmla="*/ 407 w 63"/>
                <a:gd name="T3" fmla="*/ 90 h 129"/>
                <a:gd name="T4" fmla="*/ 837 w 63"/>
                <a:gd name="T5" fmla="*/ 0 h 129"/>
                <a:gd name="T6" fmla="*/ 996 w 63"/>
                <a:gd name="T7" fmla="*/ 48 h 129"/>
                <a:gd name="T8" fmla="*/ 1073 w 63"/>
                <a:gd name="T9" fmla="*/ 119 h 129"/>
                <a:gd name="T10" fmla="*/ 1116 w 63"/>
                <a:gd name="T11" fmla="*/ 209 h 129"/>
                <a:gd name="T12" fmla="*/ 1116 w 63"/>
                <a:gd name="T13" fmla="*/ 301 h 129"/>
                <a:gd name="T14" fmla="*/ 1073 w 63"/>
                <a:gd name="T15" fmla="*/ 390 h 129"/>
                <a:gd name="T16" fmla="*/ 948 w 63"/>
                <a:gd name="T17" fmla="*/ 474 h 129"/>
                <a:gd name="T18" fmla="*/ 837 w 63"/>
                <a:gd name="T19" fmla="*/ 534 h 129"/>
                <a:gd name="T20" fmla="*/ 655 w 63"/>
                <a:gd name="T21" fmla="*/ 580 h 129"/>
                <a:gd name="T22" fmla="*/ 407 w 63"/>
                <a:gd name="T23" fmla="*/ 550 h 129"/>
                <a:gd name="T24" fmla="*/ 249 w 63"/>
                <a:gd name="T25" fmla="*/ 527 h 129"/>
                <a:gd name="T26" fmla="*/ 116 w 63"/>
                <a:gd name="T27" fmla="*/ 495 h 129"/>
                <a:gd name="T28" fmla="*/ 65 w 63"/>
                <a:gd name="T29" fmla="*/ 447 h 129"/>
                <a:gd name="T30" fmla="*/ 0 w 63"/>
                <a:gd name="T31" fmla="*/ 405 h 129"/>
                <a:gd name="T32" fmla="*/ 0 w 63"/>
                <a:gd name="T33" fmla="*/ 340 h 129"/>
                <a:gd name="T34" fmla="*/ 0 w 63"/>
                <a:gd name="T35" fmla="*/ 269 h 129"/>
                <a:gd name="T36" fmla="*/ 65 w 63"/>
                <a:gd name="T37" fmla="*/ 193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129"/>
                <a:gd name="T59" fmla="*/ 63 w 63"/>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129">
                  <a:moveTo>
                    <a:pt x="4" y="43"/>
                  </a:moveTo>
                  <a:lnTo>
                    <a:pt x="23" y="20"/>
                  </a:lnTo>
                  <a:lnTo>
                    <a:pt x="47" y="0"/>
                  </a:lnTo>
                  <a:lnTo>
                    <a:pt x="56" y="10"/>
                  </a:lnTo>
                  <a:lnTo>
                    <a:pt x="60" y="26"/>
                  </a:lnTo>
                  <a:lnTo>
                    <a:pt x="63" y="46"/>
                  </a:lnTo>
                  <a:lnTo>
                    <a:pt x="63" y="66"/>
                  </a:lnTo>
                  <a:lnTo>
                    <a:pt x="60" y="86"/>
                  </a:lnTo>
                  <a:lnTo>
                    <a:pt x="53" y="106"/>
                  </a:lnTo>
                  <a:lnTo>
                    <a:pt x="47" y="119"/>
                  </a:lnTo>
                  <a:lnTo>
                    <a:pt x="37" y="129"/>
                  </a:lnTo>
                  <a:lnTo>
                    <a:pt x="23" y="122"/>
                  </a:lnTo>
                  <a:lnTo>
                    <a:pt x="14" y="116"/>
                  </a:lnTo>
                  <a:lnTo>
                    <a:pt x="7" y="109"/>
                  </a:lnTo>
                  <a:lnTo>
                    <a:pt x="4" y="99"/>
                  </a:lnTo>
                  <a:lnTo>
                    <a:pt x="0" y="89"/>
                  </a:lnTo>
                  <a:lnTo>
                    <a:pt x="0" y="76"/>
                  </a:lnTo>
                  <a:lnTo>
                    <a:pt x="0" y="59"/>
                  </a:lnTo>
                  <a:lnTo>
                    <a:pt x="4" y="43"/>
                  </a:lnTo>
                </a:path>
              </a:pathLst>
            </a:custGeom>
            <a:solidFill>
              <a:schemeClr val="accent2"/>
            </a:solidFill>
            <a:ln w="3175">
              <a:solidFill>
                <a:schemeClr val="tx1"/>
              </a:solidFill>
              <a:round/>
              <a:headEnd/>
              <a:tailEnd/>
            </a:ln>
          </p:spPr>
          <p:txBody>
            <a:bodyPr/>
            <a:lstStyle/>
            <a:p>
              <a:endParaRPr lang="en-US"/>
            </a:p>
          </p:txBody>
        </p:sp>
        <p:sp>
          <p:nvSpPr>
            <p:cNvPr id="131188" name="Freeform 83"/>
            <p:cNvSpPr>
              <a:spLocks/>
            </p:cNvSpPr>
            <p:nvPr/>
          </p:nvSpPr>
          <p:spPr bwMode="auto">
            <a:xfrm>
              <a:off x="1863" y="2628"/>
              <a:ext cx="942" cy="818"/>
            </a:xfrm>
            <a:custGeom>
              <a:avLst/>
              <a:gdLst>
                <a:gd name="T0" fmla="*/ 2501 w 704"/>
                <a:gd name="T1" fmla="*/ 2139 h 710"/>
                <a:gd name="T2" fmla="*/ 2928 w 704"/>
                <a:gd name="T3" fmla="*/ 1768 h 710"/>
                <a:gd name="T4" fmla="*/ 2731 w 704"/>
                <a:gd name="T5" fmla="*/ 1440 h 710"/>
                <a:gd name="T6" fmla="*/ 2501 w 704"/>
                <a:gd name="T7" fmla="*/ 1308 h 710"/>
                <a:gd name="T8" fmla="*/ 2501 w 704"/>
                <a:gd name="T9" fmla="*/ 1158 h 710"/>
                <a:gd name="T10" fmla="*/ 1905 w 704"/>
                <a:gd name="T11" fmla="*/ 1027 h 710"/>
                <a:gd name="T12" fmla="*/ 1029 w 704"/>
                <a:gd name="T13" fmla="*/ 844 h 710"/>
                <a:gd name="T14" fmla="*/ 254 w 704"/>
                <a:gd name="T15" fmla="*/ 793 h 710"/>
                <a:gd name="T16" fmla="*/ 494 w 704"/>
                <a:gd name="T17" fmla="*/ 680 h 710"/>
                <a:gd name="T18" fmla="*/ 177 w 704"/>
                <a:gd name="T19" fmla="*/ 570 h 710"/>
                <a:gd name="T20" fmla="*/ 2003 w 704"/>
                <a:gd name="T21" fmla="*/ 544 h 710"/>
                <a:gd name="T22" fmla="*/ 2797 w 704"/>
                <a:gd name="T23" fmla="*/ 656 h 710"/>
                <a:gd name="T24" fmla="*/ 3411 w 704"/>
                <a:gd name="T25" fmla="*/ 586 h 710"/>
                <a:gd name="T26" fmla="*/ 3223 w 704"/>
                <a:gd name="T27" fmla="*/ 450 h 710"/>
                <a:gd name="T28" fmla="*/ 3161 w 704"/>
                <a:gd name="T29" fmla="*/ 324 h 710"/>
                <a:gd name="T30" fmla="*/ 3537 w 704"/>
                <a:gd name="T31" fmla="*/ 312 h 710"/>
                <a:gd name="T32" fmla="*/ 4020 w 704"/>
                <a:gd name="T33" fmla="*/ 303 h 710"/>
                <a:gd name="T34" fmla="*/ 4137 w 704"/>
                <a:gd name="T35" fmla="*/ 404 h 710"/>
                <a:gd name="T36" fmla="*/ 4505 w 704"/>
                <a:gd name="T37" fmla="*/ 463 h 710"/>
                <a:gd name="T38" fmla="*/ 4995 w 704"/>
                <a:gd name="T39" fmla="*/ 425 h 710"/>
                <a:gd name="T40" fmla="*/ 5224 w 704"/>
                <a:gd name="T41" fmla="*/ 343 h 710"/>
                <a:gd name="T42" fmla="*/ 5720 w 704"/>
                <a:gd name="T43" fmla="*/ 351 h 710"/>
                <a:gd name="T44" fmla="*/ 6201 w 704"/>
                <a:gd name="T45" fmla="*/ 271 h 710"/>
                <a:gd name="T46" fmla="*/ 6571 w 704"/>
                <a:gd name="T47" fmla="*/ 28 h 710"/>
                <a:gd name="T48" fmla="*/ 7117 w 704"/>
                <a:gd name="T49" fmla="*/ 3 h 710"/>
                <a:gd name="T50" fmla="*/ 7408 w 704"/>
                <a:gd name="T51" fmla="*/ 28 h 710"/>
                <a:gd name="T52" fmla="*/ 7604 w 704"/>
                <a:gd name="T53" fmla="*/ 0 h 710"/>
                <a:gd name="T54" fmla="*/ 8066 w 704"/>
                <a:gd name="T55" fmla="*/ 81 h 710"/>
                <a:gd name="T56" fmla="*/ 8537 w 704"/>
                <a:gd name="T57" fmla="*/ 182 h 710"/>
                <a:gd name="T58" fmla="*/ 9185 w 704"/>
                <a:gd name="T59" fmla="*/ 343 h 710"/>
                <a:gd name="T60" fmla="*/ 9729 w 704"/>
                <a:gd name="T61" fmla="*/ 505 h 710"/>
                <a:gd name="T62" fmla="*/ 10338 w 704"/>
                <a:gd name="T63" fmla="*/ 627 h 710"/>
                <a:gd name="T64" fmla="*/ 10402 w 704"/>
                <a:gd name="T65" fmla="*/ 656 h 710"/>
                <a:gd name="T66" fmla="*/ 11253 w 704"/>
                <a:gd name="T67" fmla="*/ 639 h 710"/>
                <a:gd name="T68" fmla="*/ 12354 w 704"/>
                <a:gd name="T69" fmla="*/ 680 h 710"/>
                <a:gd name="T70" fmla="*/ 12769 w 704"/>
                <a:gd name="T71" fmla="*/ 722 h 710"/>
                <a:gd name="T72" fmla="*/ 12953 w 704"/>
                <a:gd name="T73" fmla="*/ 815 h 710"/>
                <a:gd name="T74" fmla="*/ 12583 w 704"/>
                <a:gd name="T75" fmla="*/ 995 h 710"/>
                <a:gd name="T76" fmla="*/ 11671 w 704"/>
                <a:gd name="T77" fmla="*/ 1158 h 710"/>
                <a:gd name="T78" fmla="*/ 11376 w 704"/>
                <a:gd name="T79" fmla="*/ 1250 h 710"/>
                <a:gd name="T80" fmla="*/ 10523 w 704"/>
                <a:gd name="T81" fmla="*/ 1308 h 710"/>
                <a:gd name="T82" fmla="*/ 10580 w 704"/>
                <a:gd name="T83" fmla="*/ 1379 h 710"/>
                <a:gd name="T84" fmla="*/ 10453 w 704"/>
                <a:gd name="T85" fmla="*/ 1537 h 710"/>
                <a:gd name="T86" fmla="*/ 10694 w 704"/>
                <a:gd name="T87" fmla="*/ 1701 h 710"/>
                <a:gd name="T88" fmla="*/ 11747 w 704"/>
                <a:gd name="T89" fmla="*/ 2000 h 710"/>
                <a:gd name="T90" fmla="*/ 11546 w 704"/>
                <a:gd name="T91" fmla="*/ 2164 h 710"/>
                <a:gd name="T92" fmla="*/ 10948 w 704"/>
                <a:gd name="T93" fmla="*/ 2326 h 710"/>
                <a:gd name="T94" fmla="*/ 11253 w 704"/>
                <a:gd name="T95" fmla="*/ 2601 h 710"/>
                <a:gd name="T96" fmla="*/ 9844 w 704"/>
                <a:gd name="T97" fmla="*/ 2719 h 710"/>
                <a:gd name="T98" fmla="*/ 8754 w 704"/>
                <a:gd name="T99" fmla="*/ 2654 h 710"/>
                <a:gd name="T100" fmla="*/ 7305 w 704"/>
                <a:gd name="T101" fmla="*/ 2572 h 710"/>
                <a:gd name="T102" fmla="*/ 6929 w 704"/>
                <a:gd name="T103" fmla="*/ 2719 h 710"/>
                <a:gd name="T104" fmla="*/ 6626 w 704"/>
                <a:gd name="T105" fmla="*/ 2917 h 710"/>
                <a:gd name="T106" fmla="*/ 5224 w 704"/>
                <a:gd name="T107" fmla="*/ 2801 h 710"/>
                <a:gd name="T108" fmla="*/ 4315 w 704"/>
                <a:gd name="T109" fmla="*/ 2707 h 710"/>
                <a:gd name="T110" fmla="*/ 2977 w 704"/>
                <a:gd name="T111" fmla="*/ 2654 h 710"/>
                <a:gd name="T112" fmla="*/ 2372 w 704"/>
                <a:gd name="T113" fmla="*/ 2547 h 710"/>
                <a:gd name="T114" fmla="*/ 2188 w 704"/>
                <a:gd name="T115" fmla="*/ 2475 h 7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4"/>
                <a:gd name="T175" fmla="*/ 0 h 710"/>
                <a:gd name="T176" fmla="*/ 704 w 704"/>
                <a:gd name="T177" fmla="*/ 710 h 7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4" h="710">
                  <a:moveTo>
                    <a:pt x="76" y="585"/>
                  </a:moveTo>
                  <a:lnTo>
                    <a:pt x="109" y="552"/>
                  </a:lnTo>
                  <a:lnTo>
                    <a:pt x="136" y="519"/>
                  </a:lnTo>
                  <a:lnTo>
                    <a:pt x="139" y="502"/>
                  </a:lnTo>
                  <a:lnTo>
                    <a:pt x="149" y="466"/>
                  </a:lnTo>
                  <a:lnTo>
                    <a:pt x="159" y="429"/>
                  </a:lnTo>
                  <a:lnTo>
                    <a:pt x="169" y="410"/>
                  </a:lnTo>
                  <a:lnTo>
                    <a:pt x="156" y="377"/>
                  </a:lnTo>
                  <a:lnTo>
                    <a:pt x="149" y="350"/>
                  </a:lnTo>
                  <a:lnTo>
                    <a:pt x="146" y="340"/>
                  </a:lnTo>
                  <a:lnTo>
                    <a:pt x="142" y="327"/>
                  </a:lnTo>
                  <a:lnTo>
                    <a:pt x="136" y="317"/>
                  </a:lnTo>
                  <a:lnTo>
                    <a:pt x="126" y="301"/>
                  </a:lnTo>
                  <a:lnTo>
                    <a:pt x="136" y="284"/>
                  </a:lnTo>
                  <a:lnTo>
                    <a:pt x="136" y="281"/>
                  </a:lnTo>
                  <a:lnTo>
                    <a:pt x="129" y="277"/>
                  </a:lnTo>
                  <a:lnTo>
                    <a:pt x="116" y="268"/>
                  </a:lnTo>
                  <a:lnTo>
                    <a:pt x="103" y="248"/>
                  </a:lnTo>
                  <a:lnTo>
                    <a:pt x="83" y="221"/>
                  </a:lnTo>
                  <a:lnTo>
                    <a:pt x="70" y="211"/>
                  </a:lnTo>
                  <a:lnTo>
                    <a:pt x="56" y="205"/>
                  </a:lnTo>
                  <a:lnTo>
                    <a:pt x="40" y="202"/>
                  </a:lnTo>
                  <a:lnTo>
                    <a:pt x="27" y="205"/>
                  </a:lnTo>
                  <a:lnTo>
                    <a:pt x="14" y="192"/>
                  </a:lnTo>
                  <a:lnTo>
                    <a:pt x="0" y="175"/>
                  </a:lnTo>
                  <a:lnTo>
                    <a:pt x="14" y="172"/>
                  </a:lnTo>
                  <a:lnTo>
                    <a:pt x="27" y="165"/>
                  </a:lnTo>
                  <a:lnTo>
                    <a:pt x="20" y="155"/>
                  </a:lnTo>
                  <a:lnTo>
                    <a:pt x="7" y="149"/>
                  </a:lnTo>
                  <a:lnTo>
                    <a:pt x="10" y="139"/>
                  </a:lnTo>
                  <a:lnTo>
                    <a:pt x="17" y="132"/>
                  </a:lnTo>
                  <a:lnTo>
                    <a:pt x="60" y="135"/>
                  </a:lnTo>
                  <a:lnTo>
                    <a:pt x="109" y="132"/>
                  </a:lnTo>
                  <a:lnTo>
                    <a:pt x="119" y="142"/>
                  </a:lnTo>
                  <a:lnTo>
                    <a:pt x="126" y="155"/>
                  </a:lnTo>
                  <a:lnTo>
                    <a:pt x="152" y="159"/>
                  </a:lnTo>
                  <a:lnTo>
                    <a:pt x="175" y="159"/>
                  </a:lnTo>
                  <a:lnTo>
                    <a:pt x="182" y="149"/>
                  </a:lnTo>
                  <a:lnTo>
                    <a:pt x="185" y="142"/>
                  </a:lnTo>
                  <a:lnTo>
                    <a:pt x="185" y="132"/>
                  </a:lnTo>
                  <a:lnTo>
                    <a:pt x="185" y="122"/>
                  </a:lnTo>
                  <a:lnTo>
                    <a:pt x="175" y="109"/>
                  </a:lnTo>
                  <a:lnTo>
                    <a:pt x="172" y="96"/>
                  </a:lnTo>
                  <a:lnTo>
                    <a:pt x="172" y="89"/>
                  </a:lnTo>
                  <a:lnTo>
                    <a:pt x="172" y="79"/>
                  </a:lnTo>
                  <a:lnTo>
                    <a:pt x="175" y="73"/>
                  </a:lnTo>
                  <a:lnTo>
                    <a:pt x="182" y="69"/>
                  </a:lnTo>
                  <a:lnTo>
                    <a:pt x="192" y="76"/>
                  </a:lnTo>
                  <a:lnTo>
                    <a:pt x="198" y="79"/>
                  </a:lnTo>
                  <a:lnTo>
                    <a:pt x="205" y="76"/>
                  </a:lnTo>
                  <a:lnTo>
                    <a:pt x="218" y="73"/>
                  </a:lnTo>
                  <a:lnTo>
                    <a:pt x="222" y="83"/>
                  </a:lnTo>
                  <a:lnTo>
                    <a:pt x="222" y="93"/>
                  </a:lnTo>
                  <a:lnTo>
                    <a:pt x="225" y="99"/>
                  </a:lnTo>
                  <a:lnTo>
                    <a:pt x="231" y="106"/>
                  </a:lnTo>
                  <a:lnTo>
                    <a:pt x="238" y="109"/>
                  </a:lnTo>
                  <a:lnTo>
                    <a:pt x="245" y="112"/>
                  </a:lnTo>
                  <a:lnTo>
                    <a:pt x="251" y="116"/>
                  </a:lnTo>
                  <a:lnTo>
                    <a:pt x="261" y="116"/>
                  </a:lnTo>
                  <a:lnTo>
                    <a:pt x="271" y="102"/>
                  </a:lnTo>
                  <a:lnTo>
                    <a:pt x="278" y="89"/>
                  </a:lnTo>
                  <a:lnTo>
                    <a:pt x="281" y="86"/>
                  </a:lnTo>
                  <a:lnTo>
                    <a:pt x="284" y="83"/>
                  </a:lnTo>
                  <a:lnTo>
                    <a:pt x="291" y="86"/>
                  </a:lnTo>
                  <a:lnTo>
                    <a:pt x="294" y="89"/>
                  </a:lnTo>
                  <a:lnTo>
                    <a:pt x="311" y="86"/>
                  </a:lnTo>
                  <a:lnTo>
                    <a:pt x="324" y="79"/>
                  </a:lnTo>
                  <a:lnTo>
                    <a:pt x="331" y="73"/>
                  </a:lnTo>
                  <a:lnTo>
                    <a:pt x="337" y="66"/>
                  </a:lnTo>
                  <a:lnTo>
                    <a:pt x="344" y="43"/>
                  </a:lnTo>
                  <a:lnTo>
                    <a:pt x="350" y="17"/>
                  </a:lnTo>
                  <a:lnTo>
                    <a:pt x="357" y="7"/>
                  </a:lnTo>
                  <a:lnTo>
                    <a:pt x="367" y="3"/>
                  </a:lnTo>
                  <a:lnTo>
                    <a:pt x="377" y="3"/>
                  </a:lnTo>
                  <a:lnTo>
                    <a:pt x="387" y="3"/>
                  </a:lnTo>
                  <a:lnTo>
                    <a:pt x="397" y="0"/>
                  </a:lnTo>
                  <a:lnTo>
                    <a:pt x="403" y="3"/>
                  </a:lnTo>
                  <a:lnTo>
                    <a:pt x="403" y="7"/>
                  </a:lnTo>
                  <a:lnTo>
                    <a:pt x="403" y="10"/>
                  </a:lnTo>
                  <a:lnTo>
                    <a:pt x="413" y="0"/>
                  </a:lnTo>
                  <a:lnTo>
                    <a:pt x="416" y="7"/>
                  </a:lnTo>
                  <a:lnTo>
                    <a:pt x="426" y="13"/>
                  </a:lnTo>
                  <a:lnTo>
                    <a:pt x="439" y="20"/>
                  </a:lnTo>
                  <a:lnTo>
                    <a:pt x="446" y="20"/>
                  </a:lnTo>
                  <a:lnTo>
                    <a:pt x="453" y="30"/>
                  </a:lnTo>
                  <a:lnTo>
                    <a:pt x="463" y="43"/>
                  </a:lnTo>
                  <a:lnTo>
                    <a:pt x="476" y="60"/>
                  </a:lnTo>
                  <a:lnTo>
                    <a:pt x="496" y="73"/>
                  </a:lnTo>
                  <a:lnTo>
                    <a:pt x="499" y="83"/>
                  </a:lnTo>
                  <a:lnTo>
                    <a:pt x="499" y="93"/>
                  </a:lnTo>
                  <a:lnTo>
                    <a:pt x="515" y="106"/>
                  </a:lnTo>
                  <a:lnTo>
                    <a:pt x="529" y="122"/>
                  </a:lnTo>
                  <a:lnTo>
                    <a:pt x="548" y="132"/>
                  </a:lnTo>
                  <a:lnTo>
                    <a:pt x="558" y="142"/>
                  </a:lnTo>
                  <a:lnTo>
                    <a:pt x="562" y="152"/>
                  </a:lnTo>
                  <a:lnTo>
                    <a:pt x="562" y="155"/>
                  </a:lnTo>
                  <a:lnTo>
                    <a:pt x="562" y="159"/>
                  </a:lnTo>
                  <a:lnTo>
                    <a:pt x="565" y="159"/>
                  </a:lnTo>
                  <a:lnTo>
                    <a:pt x="575" y="159"/>
                  </a:lnTo>
                  <a:lnTo>
                    <a:pt x="598" y="152"/>
                  </a:lnTo>
                  <a:lnTo>
                    <a:pt x="611" y="155"/>
                  </a:lnTo>
                  <a:lnTo>
                    <a:pt x="631" y="159"/>
                  </a:lnTo>
                  <a:lnTo>
                    <a:pt x="651" y="162"/>
                  </a:lnTo>
                  <a:lnTo>
                    <a:pt x="671" y="165"/>
                  </a:lnTo>
                  <a:lnTo>
                    <a:pt x="681" y="165"/>
                  </a:lnTo>
                  <a:lnTo>
                    <a:pt x="687" y="169"/>
                  </a:lnTo>
                  <a:lnTo>
                    <a:pt x="694" y="175"/>
                  </a:lnTo>
                  <a:lnTo>
                    <a:pt x="700" y="182"/>
                  </a:lnTo>
                  <a:lnTo>
                    <a:pt x="704" y="188"/>
                  </a:lnTo>
                  <a:lnTo>
                    <a:pt x="704" y="198"/>
                  </a:lnTo>
                  <a:lnTo>
                    <a:pt x="700" y="208"/>
                  </a:lnTo>
                  <a:lnTo>
                    <a:pt x="697" y="218"/>
                  </a:lnTo>
                  <a:lnTo>
                    <a:pt x="684" y="241"/>
                  </a:lnTo>
                  <a:lnTo>
                    <a:pt x="667" y="277"/>
                  </a:lnTo>
                  <a:lnTo>
                    <a:pt x="654" y="277"/>
                  </a:lnTo>
                  <a:lnTo>
                    <a:pt x="634" y="281"/>
                  </a:lnTo>
                  <a:lnTo>
                    <a:pt x="634" y="291"/>
                  </a:lnTo>
                  <a:lnTo>
                    <a:pt x="631" y="301"/>
                  </a:lnTo>
                  <a:lnTo>
                    <a:pt x="618" y="304"/>
                  </a:lnTo>
                  <a:lnTo>
                    <a:pt x="595" y="307"/>
                  </a:lnTo>
                  <a:lnTo>
                    <a:pt x="581" y="314"/>
                  </a:lnTo>
                  <a:lnTo>
                    <a:pt x="572" y="317"/>
                  </a:lnTo>
                  <a:lnTo>
                    <a:pt x="565" y="324"/>
                  </a:lnTo>
                  <a:lnTo>
                    <a:pt x="558" y="327"/>
                  </a:lnTo>
                  <a:lnTo>
                    <a:pt x="575" y="334"/>
                  </a:lnTo>
                  <a:lnTo>
                    <a:pt x="591" y="337"/>
                  </a:lnTo>
                  <a:lnTo>
                    <a:pt x="572" y="360"/>
                  </a:lnTo>
                  <a:lnTo>
                    <a:pt x="568" y="373"/>
                  </a:lnTo>
                  <a:lnTo>
                    <a:pt x="572" y="386"/>
                  </a:lnTo>
                  <a:lnTo>
                    <a:pt x="575" y="400"/>
                  </a:lnTo>
                  <a:lnTo>
                    <a:pt x="581" y="413"/>
                  </a:lnTo>
                  <a:lnTo>
                    <a:pt x="591" y="423"/>
                  </a:lnTo>
                  <a:lnTo>
                    <a:pt x="601" y="429"/>
                  </a:lnTo>
                  <a:lnTo>
                    <a:pt x="638" y="485"/>
                  </a:lnTo>
                  <a:lnTo>
                    <a:pt x="608" y="502"/>
                  </a:lnTo>
                  <a:lnTo>
                    <a:pt x="614" y="512"/>
                  </a:lnTo>
                  <a:lnTo>
                    <a:pt x="628" y="525"/>
                  </a:lnTo>
                  <a:lnTo>
                    <a:pt x="608" y="525"/>
                  </a:lnTo>
                  <a:lnTo>
                    <a:pt x="588" y="532"/>
                  </a:lnTo>
                  <a:lnTo>
                    <a:pt x="595" y="565"/>
                  </a:lnTo>
                  <a:lnTo>
                    <a:pt x="624" y="598"/>
                  </a:lnTo>
                  <a:lnTo>
                    <a:pt x="644" y="594"/>
                  </a:lnTo>
                  <a:lnTo>
                    <a:pt x="611" y="631"/>
                  </a:lnTo>
                  <a:lnTo>
                    <a:pt x="578" y="667"/>
                  </a:lnTo>
                  <a:lnTo>
                    <a:pt x="552" y="667"/>
                  </a:lnTo>
                  <a:lnTo>
                    <a:pt x="535" y="660"/>
                  </a:lnTo>
                  <a:lnTo>
                    <a:pt x="522" y="654"/>
                  </a:lnTo>
                  <a:lnTo>
                    <a:pt x="502" y="637"/>
                  </a:lnTo>
                  <a:lnTo>
                    <a:pt x="476" y="644"/>
                  </a:lnTo>
                  <a:lnTo>
                    <a:pt x="443" y="631"/>
                  </a:lnTo>
                  <a:lnTo>
                    <a:pt x="413" y="618"/>
                  </a:lnTo>
                  <a:lnTo>
                    <a:pt x="397" y="624"/>
                  </a:lnTo>
                  <a:lnTo>
                    <a:pt x="387" y="634"/>
                  </a:lnTo>
                  <a:lnTo>
                    <a:pt x="380" y="647"/>
                  </a:lnTo>
                  <a:lnTo>
                    <a:pt x="377" y="660"/>
                  </a:lnTo>
                  <a:lnTo>
                    <a:pt x="380" y="687"/>
                  </a:lnTo>
                  <a:lnTo>
                    <a:pt x="387" y="710"/>
                  </a:lnTo>
                  <a:lnTo>
                    <a:pt x="360" y="707"/>
                  </a:lnTo>
                  <a:lnTo>
                    <a:pt x="321" y="697"/>
                  </a:lnTo>
                  <a:lnTo>
                    <a:pt x="307" y="693"/>
                  </a:lnTo>
                  <a:lnTo>
                    <a:pt x="284" y="680"/>
                  </a:lnTo>
                  <a:lnTo>
                    <a:pt x="264" y="664"/>
                  </a:lnTo>
                  <a:lnTo>
                    <a:pt x="251" y="651"/>
                  </a:lnTo>
                  <a:lnTo>
                    <a:pt x="235" y="657"/>
                  </a:lnTo>
                  <a:lnTo>
                    <a:pt x="212" y="667"/>
                  </a:lnTo>
                  <a:lnTo>
                    <a:pt x="182" y="637"/>
                  </a:lnTo>
                  <a:lnTo>
                    <a:pt x="162" y="644"/>
                  </a:lnTo>
                  <a:lnTo>
                    <a:pt x="149" y="631"/>
                  </a:lnTo>
                  <a:lnTo>
                    <a:pt x="136" y="624"/>
                  </a:lnTo>
                  <a:lnTo>
                    <a:pt x="129" y="618"/>
                  </a:lnTo>
                  <a:lnTo>
                    <a:pt x="126" y="614"/>
                  </a:lnTo>
                  <a:lnTo>
                    <a:pt x="123" y="608"/>
                  </a:lnTo>
                  <a:lnTo>
                    <a:pt x="119" y="601"/>
                  </a:lnTo>
                  <a:lnTo>
                    <a:pt x="99" y="591"/>
                  </a:lnTo>
                  <a:lnTo>
                    <a:pt x="76" y="585"/>
                  </a:lnTo>
                </a:path>
              </a:pathLst>
            </a:custGeom>
            <a:solidFill>
              <a:schemeClr val="accent2"/>
            </a:solidFill>
            <a:ln w="3175">
              <a:solidFill>
                <a:schemeClr val="tx1"/>
              </a:solidFill>
              <a:round/>
              <a:headEnd/>
              <a:tailEnd/>
            </a:ln>
          </p:spPr>
          <p:txBody>
            <a:bodyPr/>
            <a:lstStyle/>
            <a:p>
              <a:endParaRPr lang="en-US"/>
            </a:p>
          </p:txBody>
        </p:sp>
        <p:sp>
          <p:nvSpPr>
            <p:cNvPr id="131189" name="Freeform 84"/>
            <p:cNvSpPr>
              <a:spLocks noEditPoints="1"/>
            </p:cNvSpPr>
            <p:nvPr/>
          </p:nvSpPr>
          <p:spPr bwMode="auto">
            <a:xfrm>
              <a:off x="2653" y="3019"/>
              <a:ext cx="950" cy="978"/>
            </a:xfrm>
            <a:custGeom>
              <a:avLst/>
              <a:gdLst>
                <a:gd name="T0" fmla="*/ 1905 w 710"/>
                <a:gd name="T1" fmla="*/ 2372 h 852"/>
                <a:gd name="T2" fmla="*/ 2070 w 710"/>
                <a:gd name="T3" fmla="*/ 2610 h 852"/>
                <a:gd name="T4" fmla="*/ 2560 w 710"/>
                <a:gd name="T5" fmla="*/ 2528 h 852"/>
                <a:gd name="T6" fmla="*/ 3041 w 710"/>
                <a:gd name="T7" fmla="*/ 2466 h 852"/>
                <a:gd name="T8" fmla="*/ 2928 w 710"/>
                <a:gd name="T9" fmla="*/ 2229 h 852"/>
                <a:gd name="T10" fmla="*/ 3160 w 710"/>
                <a:gd name="T11" fmla="*/ 2114 h 852"/>
                <a:gd name="T12" fmla="*/ 2188 w 710"/>
                <a:gd name="T13" fmla="*/ 2007 h 852"/>
                <a:gd name="T14" fmla="*/ 1753 w 710"/>
                <a:gd name="T15" fmla="*/ 2137 h 852"/>
                <a:gd name="T16" fmla="*/ 9793 w 710"/>
                <a:gd name="T17" fmla="*/ 2937 h 852"/>
                <a:gd name="T18" fmla="*/ 8577 w 710"/>
                <a:gd name="T19" fmla="*/ 2924 h 852"/>
                <a:gd name="T20" fmla="*/ 7356 w 710"/>
                <a:gd name="T21" fmla="*/ 2888 h 852"/>
                <a:gd name="T22" fmla="*/ 6382 w 710"/>
                <a:gd name="T23" fmla="*/ 2964 h 852"/>
                <a:gd name="T24" fmla="*/ 6924 w 710"/>
                <a:gd name="T25" fmla="*/ 3161 h 852"/>
                <a:gd name="T26" fmla="*/ 9475 w 710"/>
                <a:gd name="T27" fmla="*/ 3385 h 852"/>
                <a:gd name="T28" fmla="*/ 9645 w 710"/>
                <a:gd name="T29" fmla="*/ 3226 h 852"/>
                <a:gd name="T30" fmla="*/ 1029 w 710"/>
                <a:gd name="T31" fmla="*/ 1024 h 852"/>
                <a:gd name="T32" fmla="*/ 2127 w 710"/>
                <a:gd name="T33" fmla="*/ 892 h 852"/>
                <a:gd name="T34" fmla="*/ 3528 w 710"/>
                <a:gd name="T35" fmla="*/ 1010 h 852"/>
                <a:gd name="T36" fmla="*/ 4137 w 710"/>
                <a:gd name="T37" fmla="*/ 1220 h 852"/>
                <a:gd name="T38" fmla="*/ 4683 w 710"/>
                <a:gd name="T39" fmla="*/ 1454 h 852"/>
                <a:gd name="T40" fmla="*/ 6433 w 710"/>
                <a:gd name="T41" fmla="*/ 1729 h 852"/>
                <a:gd name="T42" fmla="*/ 7294 w 710"/>
                <a:gd name="T43" fmla="*/ 1852 h 852"/>
                <a:gd name="T44" fmla="*/ 8147 w 710"/>
                <a:gd name="T45" fmla="*/ 1955 h 852"/>
                <a:gd name="T46" fmla="*/ 9360 w 710"/>
                <a:gd name="T47" fmla="*/ 2167 h 852"/>
                <a:gd name="T48" fmla="*/ 10338 w 710"/>
                <a:gd name="T49" fmla="*/ 2336 h 852"/>
                <a:gd name="T50" fmla="*/ 10763 w 710"/>
                <a:gd name="T51" fmla="*/ 2690 h 852"/>
                <a:gd name="T52" fmla="*/ 10572 w 710"/>
                <a:gd name="T53" fmla="*/ 2897 h 852"/>
                <a:gd name="T54" fmla="*/ 11134 w 710"/>
                <a:gd name="T55" fmla="*/ 2717 h 852"/>
                <a:gd name="T56" fmla="*/ 11744 w 710"/>
                <a:gd name="T57" fmla="*/ 2478 h 852"/>
                <a:gd name="T58" fmla="*/ 11055 w 710"/>
                <a:gd name="T59" fmla="*/ 2256 h 852"/>
                <a:gd name="T60" fmla="*/ 11904 w 710"/>
                <a:gd name="T61" fmla="*/ 2086 h 852"/>
                <a:gd name="T62" fmla="*/ 13059 w 710"/>
                <a:gd name="T63" fmla="*/ 2219 h 852"/>
                <a:gd name="T64" fmla="*/ 12457 w 710"/>
                <a:gd name="T65" fmla="*/ 2043 h 852"/>
                <a:gd name="T66" fmla="*/ 10518 w 710"/>
                <a:gd name="T67" fmla="*/ 1832 h 852"/>
                <a:gd name="T68" fmla="*/ 9843 w 710"/>
                <a:gd name="T69" fmla="*/ 1655 h 852"/>
                <a:gd name="T70" fmla="*/ 8384 w 710"/>
                <a:gd name="T71" fmla="*/ 1562 h 852"/>
                <a:gd name="T72" fmla="*/ 7726 w 710"/>
                <a:gd name="T73" fmla="*/ 1327 h 852"/>
                <a:gd name="T74" fmla="*/ 7406 w 710"/>
                <a:gd name="T75" fmla="*/ 1156 h 852"/>
                <a:gd name="T76" fmla="*/ 6317 w 710"/>
                <a:gd name="T77" fmla="*/ 960 h 852"/>
                <a:gd name="T78" fmla="*/ 6089 w 710"/>
                <a:gd name="T79" fmla="*/ 776 h 852"/>
                <a:gd name="T80" fmla="*/ 6514 w 710"/>
                <a:gd name="T81" fmla="*/ 473 h 852"/>
                <a:gd name="T82" fmla="*/ 7548 w 710"/>
                <a:gd name="T83" fmla="*/ 430 h 852"/>
                <a:gd name="T84" fmla="*/ 4683 w 710"/>
                <a:gd name="T85" fmla="*/ 119 h 852"/>
                <a:gd name="T86" fmla="*/ 3771 w 710"/>
                <a:gd name="T87" fmla="*/ 161 h 852"/>
                <a:gd name="T88" fmla="*/ 3586 w 710"/>
                <a:gd name="T89" fmla="*/ 219 h 852"/>
                <a:gd name="T90" fmla="*/ 2977 w 710"/>
                <a:gd name="T91" fmla="*/ 166 h 852"/>
                <a:gd name="T92" fmla="*/ 1818 w 710"/>
                <a:gd name="T93" fmla="*/ 212 h 852"/>
                <a:gd name="T94" fmla="*/ 254 w 710"/>
                <a:gd name="T95" fmla="*/ 645 h 852"/>
                <a:gd name="T96" fmla="*/ 0 w 710"/>
                <a:gd name="T97" fmla="*/ 747 h 852"/>
                <a:gd name="T98" fmla="*/ 975 w 710"/>
                <a:gd name="T99" fmla="*/ 1010 h 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852"/>
                <a:gd name="T152" fmla="*/ 710 w 710"/>
                <a:gd name="T153" fmla="*/ 852 h 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852">
                  <a:moveTo>
                    <a:pt x="96" y="558"/>
                  </a:moveTo>
                  <a:lnTo>
                    <a:pt x="99" y="571"/>
                  </a:lnTo>
                  <a:lnTo>
                    <a:pt x="103" y="585"/>
                  </a:lnTo>
                  <a:lnTo>
                    <a:pt x="103" y="598"/>
                  </a:lnTo>
                  <a:lnTo>
                    <a:pt x="103" y="611"/>
                  </a:lnTo>
                  <a:lnTo>
                    <a:pt x="99" y="637"/>
                  </a:lnTo>
                  <a:lnTo>
                    <a:pt x="99" y="661"/>
                  </a:lnTo>
                  <a:lnTo>
                    <a:pt x="113" y="657"/>
                  </a:lnTo>
                  <a:lnTo>
                    <a:pt x="123" y="654"/>
                  </a:lnTo>
                  <a:lnTo>
                    <a:pt x="129" y="647"/>
                  </a:lnTo>
                  <a:lnTo>
                    <a:pt x="132" y="644"/>
                  </a:lnTo>
                  <a:lnTo>
                    <a:pt x="139" y="637"/>
                  </a:lnTo>
                  <a:lnTo>
                    <a:pt x="142" y="637"/>
                  </a:lnTo>
                  <a:lnTo>
                    <a:pt x="146" y="637"/>
                  </a:lnTo>
                  <a:lnTo>
                    <a:pt x="156" y="644"/>
                  </a:lnTo>
                  <a:lnTo>
                    <a:pt x="165" y="621"/>
                  </a:lnTo>
                  <a:lnTo>
                    <a:pt x="172" y="598"/>
                  </a:lnTo>
                  <a:lnTo>
                    <a:pt x="162" y="578"/>
                  </a:lnTo>
                  <a:lnTo>
                    <a:pt x="159" y="568"/>
                  </a:lnTo>
                  <a:lnTo>
                    <a:pt x="159" y="562"/>
                  </a:lnTo>
                  <a:lnTo>
                    <a:pt x="159" y="558"/>
                  </a:lnTo>
                  <a:lnTo>
                    <a:pt x="165" y="552"/>
                  </a:lnTo>
                  <a:lnTo>
                    <a:pt x="172" y="548"/>
                  </a:lnTo>
                  <a:lnTo>
                    <a:pt x="172" y="532"/>
                  </a:lnTo>
                  <a:lnTo>
                    <a:pt x="169" y="512"/>
                  </a:lnTo>
                  <a:lnTo>
                    <a:pt x="162" y="495"/>
                  </a:lnTo>
                  <a:lnTo>
                    <a:pt x="149" y="482"/>
                  </a:lnTo>
                  <a:lnTo>
                    <a:pt x="119" y="505"/>
                  </a:lnTo>
                  <a:lnTo>
                    <a:pt x="103" y="515"/>
                  </a:lnTo>
                  <a:lnTo>
                    <a:pt x="99" y="522"/>
                  </a:lnTo>
                  <a:lnTo>
                    <a:pt x="96" y="528"/>
                  </a:lnTo>
                  <a:lnTo>
                    <a:pt x="96" y="538"/>
                  </a:lnTo>
                  <a:lnTo>
                    <a:pt x="96" y="558"/>
                  </a:lnTo>
                  <a:close/>
                  <a:moveTo>
                    <a:pt x="522" y="760"/>
                  </a:moveTo>
                  <a:lnTo>
                    <a:pt x="529" y="750"/>
                  </a:lnTo>
                  <a:lnTo>
                    <a:pt x="532" y="740"/>
                  </a:lnTo>
                  <a:lnTo>
                    <a:pt x="532" y="730"/>
                  </a:lnTo>
                  <a:lnTo>
                    <a:pt x="532" y="720"/>
                  </a:lnTo>
                  <a:lnTo>
                    <a:pt x="499" y="727"/>
                  </a:lnTo>
                  <a:lnTo>
                    <a:pt x="466" y="736"/>
                  </a:lnTo>
                  <a:lnTo>
                    <a:pt x="449" y="740"/>
                  </a:lnTo>
                  <a:lnTo>
                    <a:pt x="436" y="740"/>
                  </a:lnTo>
                  <a:lnTo>
                    <a:pt x="420" y="736"/>
                  </a:lnTo>
                  <a:lnTo>
                    <a:pt x="400" y="727"/>
                  </a:lnTo>
                  <a:lnTo>
                    <a:pt x="380" y="733"/>
                  </a:lnTo>
                  <a:lnTo>
                    <a:pt x="360" y="736"/>
                  </a:lnTo>
                  <a:lnTo>
                    <a:pt x="354" y="740"/>
                  </a:lnTo>
                  <a:lnTo>
                    <a:pt x="347" y="746"/>
                  </a:lnTo>
                  <a:lnTo>
                    <a:pt x="344" y="756"/>
                  </a:lnTo>
                  <a:lnTo>
                    <a:pt x="340" y="770"/>
                  </a:lnTo>
                  <a:lnTo>
                    <a:pt x="357" y="783"/>
                  </a:lnTo>
                  <a:lnTo>
                    <a:pt x="377" y="796"/>
                  </a:lnTo>
                  <a:lnTo>
                    <a:pt x="400" y="806"/>
                  </a:lnTo>
                  <a:lnTo>
                    <a:pt x="423" y="812"/>
                  </a:lnTo>
                  <a:lnTo>
                    <a:pt x="469" y="832"/>
                  </a:lnTo>
                  <a:lnTo>
                    <a:pt x="515" y="852"/>
                  </a:lnTo>
                  <a:lnTo>
                    <a:pt x="522" y="842"/>
                  </a:lnTo>
                  <a:lnTo>
                    <a:pt x="525" y="832"/>
                  </a:lnTo>
                  <a:lnTo>
                    <a:pt x="529" y="822"/>
                  </a:lnTo>
                  <a:lnTo>
                    <a:pt x="525" y="812"/>
                  </a:lnTo>
                  <a:lnTo>
                    <a:pt x="522" y="786"/>
                  </a:lnTo>
                  <a:lnTo>
                    <a:pt x="522" y="760"/>
                  </a:lnTo>
                  <a:close/>
                  <a:moveTo>
                    <a:pt x="53" y="254"/>
                  </a:moveTo>
                  <a:lnTo>
                    <a:pt x="56" y="258"/>
                  </a:lnTo>
                  <a:lnTo>
                    <a:pt x="66" y="258"/>
                  </a:lnTo>
                  <a:lnTo>
                    <a:pt x="76" y="251"/>
                  </a:lnTo>
                  <a:lnTo>
                    <a:pt x="90" y="241"/>
                  </a:lnTo>
                  <a:lnTo>
                    <a:pt x="116" y="225"/>
                  </a:lnTo>
                  <a:lnTo>
                    <a:pt x="136" y="215"/>
                  </a:lnTo>
                  <a:lnTo>
                    <a:pt x="156" y="225"/>
                  </a:lnTo>
                  <a:lnTo>
                    <a:pt x="179" y="231"/>
                  </a:lnTo>
                  <a:lnTo>
                    <a:pt x="192" y="254"/>
                  </a:lnTo>
                  <a:lnTo>
                    <a:pt x="208" y="274"/>
                  </a:lnTo>
                  <a:lnTo>
                    <a:pt x="215" y="284"/>
                  </a:lnTo>
                  <a:lnTo>
                    <a:pt x="218" y="294"/>
                  </a:lnTo>
                  <a:lnTo>
                    <a:pt x="225" y="307"/>
                  </a:lnTo>
                  <a:lnTo>
                    <a:pt x="228" y="324"/>
                  </a:lnTo>
                  <a:lnTo>
                    <a:pt x="231" y="340"/>
                  </a:lnTo>
                  <a:lnTo>
                    <a:pt x="241" y="353"/>
                  </a:lnTo>
                  <a:lnTo>
                    <a:pt x="255" y="367"/>
                  </a:lnTo>
                  <a:lnTo>
                    <a:pt x="274" y="380"/>
                  </a:lnTo>
                  <a:lnTo>
                    <a:pt x="311" y="403"/>
                  </a:lnTo>
                  <a:lnTo>
                    <a:pt x="334" y="423"/>
                  </a:lnTo>
                  <a:lnTo>
                    <a:pt x="350" y="436"/>
                  </a:lnTo>
                  <a:lnTo>
                    <a:pt x="367" y="453"/>
                  </a:lnTo>
                  <a:lnTo>
                    <a:pt x="377" y="459"/>
                  </a:lnTo>
                  <a:lnTo>
                    <a:pt x="387" y="466"/>
                  </a:lnTo>
                  <a:lnTo>
                    <a:pt x="397" y="466"/>
                  </a:lnTo>
                  <a:lnTo>
                    <a:pt x="406" y="466"/>
                  </a:lnTo>
                  <a:lnTo>
                    <a:pt x="423" y="472"/>
                  </a:lnTo>
                  <a:lnTo>
                    <a:pt x="433" y="482"/>
                  </a:lnTo>
                  <a:lnTo>
                    <a:pt x="443" y="492"/>
                  </a:lnTo>
                  <a:lnTo>
                    <a:pt x="449" y="509"/>
                  </a:lnTo>
                  <a:lnTo>
                    <a:pt x="479" y="522"/>
                  </a:lnTo>
                  <a:lnTo>
                    <a:pt x="506" y="525"/>
                  </a:lnTo>
                  <a:lnTo>
                    <a:pt x="509" y="545"/>
                  </a:lnTo>
                  <a:lnTo>
                    <a:pt x="515" y="562"/>
                  </a:lnTo>
                  <a:lnTo>
                    <a:pt x="535" y="565"/>
                  </a:lnTo>
                  <a:lnTo>
                    <a:pt x="548" y="575"/>
                  </a:lnTo>
                  <a:lnTo>
                    <a:pt x="562" y="588"/>
                  </a:lnTo>
                  <a:lnTo>
                    <a:pt x="572" y="604"/>
                  </a:lnTo>
                  <a:lnTo>
                    <a:pt x="585" y="637"/>
                  </a:lnTo>
                  <a:lnTo>
                    <a:pt x="598" y="670"/>
                  </a:lnTo>
                  <a:lnTo>
                    <a:pt x="585" y="677"/>
                  </a:lnTo>
                  <a:lnTo>
                    <a:pt x="575" y="684"/>
                  </a:lnTo>
                  <a:lnTo>
                    <a:pt x="572" y="703"/>
                  </a:lnTo>
                  <a:lnTo>
                    <a:pt x="565" y="727"/>
                  </a:lnTo>
                  <a:lnTo>
                    <a:pt x="575" y="730"/>
                  </a:lnTo>
                  <a:lnTo>
                    <a:pt x="585" y="727"/>
                  </a:lnTo>
                  <a:lnTo>
                    <a:pt x="591" y="720"/>
                  </a:lnTo>
                  <a:lnTo>
                    <a:pt x="598" y="707"/>
                  </a:lnTo>
                  <a:lnTo>
                    <a:pt x="605" y="684"/>
                  </a:lnTo>
                  <a:lnTo>
                    <a:pt x="608" y="667"/>
                  </a:lnTo>
                  <a:lnTo>
                    <a:pt x="621" y="651"/>
                  </a:lnTo>
                  <a:lnTo>
                    <a:pt x="641" y="637"/>
                  </a:lnTo>
                  <a:lnTo>
                    <a:pt x="638" y="624"/>
                  </a:lnTo>
                  <a:lnTo>
                    <a:pt x="634" y="608"/>
                  </a:lnTo>
                  <a:lnTo>
                    <a:pt x="614" y="598"/>
                  </a:lnTo>
                  <a:lnTo>
                    <a:pt x="598" y="585"/>
                  </a:lnTo>
                  <a:lnTo>
                    <a:pt x="601" y="568"/>
                  </a:lnTo>
                  <a:lnTo>
                    <a:pt x="608" y="552"/>
                  </a:lnTo>
                  <a:lnTo>
                    <a:pt x="614" y="532"/>
                  </a:lnTo>
                  <a:lnTo>
                    <a:pt x="624" y="519"/>
                  </a:lnTo>
                  <a:lnTo>
                    <a:pt x="647" y="525"/>
                  </a:lnTo>
                  <a:lnTo>
                    <a:pt x="671" y="535"/>
                  </a:lnTo>
                  <a:lnTo>
                    <a:pt x="694" y="552"/>
                  </a:lnTo>
                  <a:lnTo>
                    <a:pt x="707" y="568"/>
                  </a:lnTo>
                  <a:lnTo>
                    <a:pt x="710" y="558"/>
                  </a:lnTo>
                  <a:lnTo>
                    <a:pt x="707" y="545"/>
                  </a:lnTo>
                  <a:lnTo>
                    <a:pt x="704" y="535"/>
                  </a:lnTo>
                  <a:lnTo>
                    <a:pt x="697" y="528"/>
                  </a:lnTo>
                  <a:lnTo>
                    <a:pt x="677" y="515"/>
                  </a:lnTo>
                  <a:lnTo>
                    <a:pt x="657" y="505"/>
                  </a:lnTo>
                  <a:lnTo>
                    <a:pt x="631" y="492"/>
                  </a:lnTo>
                  <a:lnTo>
                    <a:pt x="601" y="479"/>
                  </a:lnTo>
                  <a:lnTo>
                    <a:pt x="572" y="462"/>
                  </a:lnTo>
                  <a:lnTo>
                    <a:pt x="548" y="449"/>
                  </a:lnTo>
                  <a:lnTo>
                    <a:pt x="555" y="436"/>
                  </a:lnTo>
                  <a:lnTo>
                    <a:pt x="565" y="423"/>
                  </a:lnTo>
                  <a:lnTo>
                    <a:pt x="535" y="416"/>
                  </a:lnTo>
                  <a:lnTo>
                    <a:pt x="506" y="416"/>
                  </a:lnTo>
                  <a:lnTo>
                    <a:pt x="486" y="410"/>
                  </a:lnTo>
                  <a:lnTo>
                    <a:pt x="473" y="403"/>
                  </a:lnTo>
                  <a:lnTo>
                    <a:pt x="456" y="393"/>
                  </a:lnTo>
                  <a:lnTo>
                    <a:pt x="446" y="380"/>
                  </a:lnTo>
                  <a:lnTo>
                    <a:pt x="436" y="367"/>
                  </a:lnTo>
                  <a:lnTo>
                    <a:pt x="426" y="350"/>
                  </a:lnTo>
                  <a:lnTo>
                    <a:pt x="420" y="334"/>
                  </a:lnTo>
                  <a:lnTo>
                    <a:pt x="416" y="317"/>
                  </a:lnTo>
                  <a:lnTo>
                    <a:pt x="413" y="307"/>
                  </a:lnTo>
                  <a:lnTo>
                    <a:pt x="410" y="297"/>
                  </a:lnTo>
                  <a:lnTo>
                    <a:pt x="403" y="291"/>
                  </a:lnTo>
                  <a:lnTo>
                    <a:pt x="397" y="281"/>
                  </a:lnTo>
                  <a:lnTo>
                    <a:pt x="377" y="268"/>
                  </a:lnTo>
                  <a:lnTo>
                    <a:pt x="360" y="254"/>
                  </a:lnTo>
                  <a:lnTo>
                    <a:pt x="344" y="241"/>
                  </a:lnTo>
                  <a:lnTo>
                    <a:pt x="334" y="225"/>
                  </a:lnTo>
                  <a:lnTo>
                    <a:pt x="331" y="218"/>
                  </a:lnTo>
                  <a:lnTo>
                    <a:pt x="327" y="208"/>
                  </a:lnTo>
                  <a:lnTo>
                    <a:pt x="331" y="195"/>
                  </a:lnTo>
                  <a:lnTo>
                    <a:pt x="334" y="182"/>
                  </a:lnTo>
                  <a:lnTo>
                    <a:pt x="327" y="165"/>
                  </a:lnTo>
                  <a:lnTo>
                    <a:pt x="324" y="139"/>
                  </a:lnTo>
                  <a:lnTo>
                    <a:pt x="354" y="119"/>
                  </a:lnTo>
                  <a:lnTo>
                    <a:pt x="383" y="96"/>
                  </a:lnTo>
                  <a:lnTo>
                    <a:pt x="393" y="103"/>
                  </a:lnTo>
                  <a:lnTo>
                    <a:pt x="403" y="106"/>
                  </a:lnTo>
                  <a:lnTo>
                    <a:pt x="410" y="109"/>
                  </a:lnTo>
                  <a:lnTo>
                    <a:pt x="420" y="109"/>
                  </a:lnTo>
                  <a:lnTo>
                    <a:pt x="400" y="56"/>
                  </a:lnTo>
                  <a:lnTo>
                    <a:pt x="307" y="0"/>
                  </a:lnTo>
                  <a:lnTo>
                    <a:pt x="255" y="30"/>
                  </a:lnTo>
                  <a:lnTo>
                    <a:pt x="225" y="27"/>
                  </a:lnTo>
                  <a:lnTo>
                    <a:pt x="215" y="30"/>
                  </a:lnTo>
                  <a:lnTo>
                    <a:pt x="208" y="37"/>
                  </a:lnTo>
                  <a:lnTo>
                    <a:pt x="205" y="40"/>
                  </a:lnTo>
                  <a:lnTo>
                    <a:pt x="205" y="43"/>
                  </a:lnTo>
                  <a:lnTo>
                    <a:pt x="202" y="46"/>
                  </a:lnTo>
                  <a:lnTo>
                    <a:pt x="202" y="53"/>
                  </a:lnTo>
                  <a:lnTo>
                    <a:pt x="195" y="56"/>
                  </a:lnTo>
                  <a:lnTo>
                    <a:pt x="182" y="60"/>
                  </a:lnTo>
                  <a:lnTo>
                    <a:pt x="179" y="50"/>
                  </a:lnTo>
                  <a:lnTo>
                    <a:pt x="169" y="43"/>
                  </a:lnTo>
                  <a:lnTo>
                    <a:pt x="162" y="43"/>
                  </a:lnTo>
                  <a:lnTo>
                    <a:pt x="159" y="43"/>
                  </a:lnTo>
                  <a:lnTo>
                    <a:pt x="139" y="86"/>
                  </a:lnTo>
                  <a:lnTo>
                    <a:pt x="113" y="43"/>
                  </a:lnTo>
                  <a:lnTo>
                    <a:pt x="99" y="53"/>
                  </a:lnTo>
                  <a:lnTo>
                    <a:pt x="99" y="76"/>
                  </a:lnTo>
                  <a:lnTo>
                    <a:pt x="10" y="89"/>
                  </a:lnTo>
                  <a:lnTo>
                    <a:pt x="47" y="145"/>
                  </a:lnTo>
                  <a:lnTo>
                    <a:pt x="14" y="162"/>
                  </a:lnTo>
                  <a:lnTo>
                    <a:pt x="37" y="182"/>
                  </a:lnTo>
                  <a:lnTo>
                    <a:pt x="20" y="185"/>
                  </a:lnTo>
                  <a:lnTo>
                    <a:pt x="7" y="185"/>
                  </a:lnTo>
                  <a:lnTo>
                    <a:pt x="0" y="188"/>
                  </a:lnTo>
                  <a:lnTo>
                    <a:pt x="0" y="195"/>
                  </a:lnTo>
                  <a:lnTo>
                    <a:pt x="4" y="228"/>
                  </a:lnTo>
                  <a:lnTo>
                    <a:pt x="30" y="258"/>
                  </a:lnTo>
                  <a:lnTo>
                    <a:pt x="53" y="254"/>
                  </a:lnTo>
                  <a:close/>
                </a:path>
              </a:pathLst>
            </a:custGeom>
            <a:solidFill>
              <a:srgbClr val="FFFF66"/>
            </a:solidFill>
            <a:ln w="3175">
              <a:solidFill>
                <a:schemeClr val="tx1"/>
              </a:solidFill>
              <a:round/>
              <a:headEnd/>
              <a:tailEnd/>
            </a:ln>
          </p:spPr>
          <p:txBody>
            <a:bodyPr/>
            <a:lstStyle/>
            <a:p>
              <a:endParaRPr lang="en-US"/>
            </a:p>
          </p:txBody>
        </p:sp>
        <p:sp>
          <p:nvSpPr>
            <p:cNvPr id="131190" name="Freeform 85"/>
            <p:cNvSpPr>
              <a:spLocks/>
            </p:cNvSpPr>
            <p:nvPr/>
          </p:nvSpPr>
          <p:spPr bwMode="auto">
            <a:xfrm>
              <a:off x="2782" y="3574"/>
              <a:ext cx="100" cy="206"/>
            </a:xfrm>
            <a:custGeom>
              <a:avLst/>
              <a:gdLst>
                <a:gd name="T0" fmla="*/ 0 w 76"/>
                <a:gd name="T1" fmla="*/ 306 h 179"/>
                <a:gd name="T2" fmla="*/ 49 w 76"/>
                <a:gd name="T3" fmla="*/ 360 h 179"/>
                <a:gd name="T4" fmla="*/ 111 w 76"/>
                <a:gd name="T5" fmla="*/ 422 h 179"/>
                <a:gd name="T6" fmla="*/ 111 w 76"/>
                <a:gd name="T7" fmla="*/ 473 h 179"/>
                <a:gd name="T8" fmla="*/ 111 w 76"/>
                <a:gd name="T9" fmla="*/ 525 h 179"/>
                <a:gd name="T10" fmla="*/ 49 w 76"/>
                <a:gd name="T11" fmla="*/ 631 h 179"/>
                <a:gd name="T12" fmla="*/ 49 w 76"/>
                <a:gd name="T13" fmla="*/ 728 h 179"/>
                <a:gd name="T14" fmla="*/ 259 w 76"/>
                <a:gd name="T15" fmla="*/ 710 h 179"/>
                <a:gd name="T16" fmla="*/ 426 w 76"/>
                <a:gd name="T17" fmla="*/ 701 h 179"/>
                <a:gd name="T18" fmla="*/ 512 w 76"/>
                <a:gd name="T19" fmla="*/ 674 h 179"/>
                <a:gd name="T20" fmla="*/ 561 w 76"/>
                <a:gd name="T21" fmla="*/ 658 h 179"/>
                <a:gd name="T22" fmla="*/ 674 w 76"/>
                <a:gd name="T23" fmla="*/ 631 h 179"/>
                <a:gd name="T24" fmla="*/ 714 w 76"/>
                <a:gd name="T25" fmla="*/ 631 h 179"/>
                <a:gd name="T26" fmla="*/ 778 w 76"/>
                <a:gd name="T27" fmla="*/ 631 h 179"/>
                <a:gd name="T28" fmla="*/ 937 w 76"/>
                <a:gd name="T29" fmla="*/ 658 h 179"/>
                <a:gd name="T30" fmla="*/ 1082 w 76"/>
                <a:gd name="T31" fmla="*/ 567 h 179"/>
                <a:gd name="T32" fmla="*/ 1188 w 76"/>
                <a:gd name="T33" fmla="*/ 473 h 179"/>
                <a:gd name="T34" fmla="*/ 1024 w 76"/>
                <a:gd name="T35" fmla="*/ 388 h 179"/>
                <a:gd name="T36" fmla="*/ 975 w 76"/>
                <a:gd name="T37" fmla="*/ 351 h 179"/>
                <a:gd name="T38" fmla="*/ 975 w 76"/>
                <a:gd name="T39" fmla="*/ 325 h 179"/>
                <a:gd name="T40" fmla="*/ 975 w 76"/>
                <a:gd name="T41" fmla="*/ 306 h 179"/>
                <a:gd name="T42" fmla="*/ 1082 w 76"/>
                <a:gd name="T43" fmla="*/ 287 h 179"/>
                <a:gd name="T44" fmla="*/ 1188 w 76"/>
                <a:gd name="T45" fmla="*/ 266 h 179"/>
                <a:gd name="T46" fmla="*/ 1188 w 76"/>
                <a:gd name="T47" fmla="*/ 205 h 179"/>
                <a:gd name="T48" fmla="*/ 1133 w 76"/>
                <a:gd name="T49" fmla="*/ 123 h 179"/>
                <a:gd name="T50" fmla="*/ 1024 w 76"/>
                <a:gd name="T51" fmla="*/ 53 h 179"/>
                <a:gd name="T52" fmla="*/ 824 w 76"/>
                <a:gd name="T53" fmla="*/ 0 h 179"/>
                <a:gd name="T54" fmla="*/ 347 w 76"/>
                <a:gd name="T55" fmla="*/ 93 h 179"/>
                <a:gd name="T56" fmla="*/ 111 w 76"/>
                <a:gd name="T57" fmla="*/ 138 h 179"/>
                <a:gd name="T58" fmla="*/ 49 w 76"/>
                <a:gd name="T59" fmla="*/ 163 h 179"/>
                <a:gd name="T60" fmla="*/ 0 w 76"/>
                <a:gd name="T61" fmla="*/ 188 h 179"/>
                <a:gd name="T62" fmla="*/ 0 w 76"/>
                <a:gd name="T63" fmla="*/ 229 h 179"/>
                <a:gd name="T64" fmla="*/ 0 w 76"/>
                <a:gd name="T65" fmla="*/ 306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179"/>
                <a:gd name="T101" fmla="*/ 76 w 76"/>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179">
                  <a:moveTo>
                    <a:pt x="0" y="76"/>
                  </a:moveTo>
                  <a:lnTo>
                    <a:pt x="3" y="89"/>
                  </a:lnTo>
                  <a:lnTo>
                    <a:pt x="7" y="103"/>
                  </a:lnTo>
                  <a:lnTo>
                    <a:pt x="7" y="116"/>
                  </a:lnTo>
                  <a:lnTo>
                    <a:pt x="7" y="129"/>
                  </a:lnTo>
                  <a:lnTo>
                    <a:pt x="3" y="155"/>
                  </a:lnTo>
                  <a:lnTo>
                    <a:pt x="3" y="179"/>
                  </a:lnTo>
                  <a:lnTo>
                    <a:pt x="17" y="175"/>
                  </a:lnTo>
                  <a:lnTo>
                    <a:pt x="27" y="172"/>
                  </a:lnTo>
                  <a:lnTo>
                    <a:pt x="33" y="165"/>
                  </a:lnTo>
                  <a:lnTo>
                    <a:pt x="36" y="162"/>
                  </a:lnTo>
                  <a:lnTo>
                    <a:pt x="43" y="155"/>
                  </a:lnTo>
                  <a:lnTo>
                    <a:pt x="46" y="155"/>
                  </a:lnTo>
                  <a:lnTo>
                    <a:pt x="50" y="155"/>
                  </a:lnTo>
                  <a:lnTo>
                    <a:pt x="60" y="162"/>
                  </a:lnTo>
                  <a:lnTo>
                    <a:pt x="69" y="139"/>
                  </a:lnTo>
                  <a:lnTo>
                    <a:pt x="76" y="116"/>
                  </a:lnTo>
                  <a:lnTo>
                    <a:pt x="66" y="96"/>
                  </a:lnTo>
                  <a:lnTo>
                    <a:pt x="63" y="86"/>
                  </a:lnTo>
                  <a:lnTo>
                    <a:pt x="63" y="80"/>
                  </a:lnTo>
                  <a:lnTo>
                    <a:pt x="63" y="76"/>
                  </a:lnTo>
                  <a:lnTo>
                    <a:pt x="69" y="70"/>
                  </a:lnTo>
                  <a:lnTo>
                    <a:pt x="76" y="66"/>
                  </a:lnTo>
                  <a:lnTo>
                    <a:pt x="76" y="50"/>
                  </a:lnTo>
                  <a:lnTo>
                    <a:pt x="73" y="30"/>
                  </a:lnTo>
                  <a:lnTo>
                    <a:pt x="66" y="13"/>
                  </a:lnTo>
                  <a:lnTo>
                    <a:pt x="53" y="0"/>
                  </a:lnTo>
                  <a:lnTo>
                    <a:pt x="23" y="23"/>
                  </a:lnTo>
                  <a:lnTo>
                    <a:pt x="7" y="33"/>
                  </a:lnTo>
                  <a:lnTo>
                    <a:pt x="3" y="40"/>
                  </a:lnTo>
                  <a:lnTo>
                    <a:pt x="0" y="46"/>
                  </a:lnTo>
                  <a:lnTo>
                    <a:pt x="0" y="56"/>
                  </a:lnTo>
                  <a:lnTo>
                    <a:pt x="0" y="76"/>
                  </a:lnTo>
                </a:path>
              </a:pathLst>
            </a:custGeom>
            <a:solidFill>
              <a:schemeClr val="accent2"/>
            </a:solidFill>
            <a:ln w="3175">
              <a:solidFill>
                <a:schemeClr val="tx1"/>
              </a:solidFill>
              <a:round/>
              <a:headEnd/>
              <a:tailEnd/>
            </a:ln>
          </p:spPr>
          <p:txBody>
            <a:bodyPr/>
            <a:lstStyle/>
            <a:p>
              <a:endParaRPr lang="en-US"/>
            </a:p>
          </p:txBody>
        </p:sp>
        <p:sp>
          <p:nvSpPr>
            <p:cNvPr id="131191" name="Freeform 86"/>
            <p:cNvSpPr>
              <a:spLocks/>
            </p:cNvSpPr>
            <p:nvPr/>
          </p:nvSpPr>
          <p:spPr bwMode="auto">
            <a:xfrm>
              <a:off x="3107" y="3846"/>
              <a:ext cx="257" cy="151"/>
            </a:xfrm>
            <a:custGeom>
              <a:avLst/>
              <a:gdLst>
                <a:gd name="T0" fmla="*/ 3366 w 192"/>
                <a:gd name="T1" fmla="*/ 157 h 132"/>
                <a:gd name="T2" fmla="*/ 3499 w 192"/>
                <a:gd name="T3" fmla="*/ 114 h 132"/>
                <a:gd name="T4" fmla="*/ 3544 w 192"/>
                <a:gd name="T5" fmla="*/ 76 h 132"/>
                <a:gd name="T6" fmla="*/ 3544 w 192"/>
                <a:gd name="T7" fmla="*/ 38 h 132"/>
                <a:gd name="T8" fmla="*/ 3544 w 192"/>
                <a:gd name="T9" fmla="*/ 0 h 132"/>
                <a:gd name="T10" fmla="*/ 2933 w 192"/>
                <a:gd name="T11" fmla="*/ 25 h 132"/>
                <a:gd name="T12" fmla="*/ 2333 w 192"/>
                <a:gd name="T13" fmla="*/ 61 h 132"/>
                <a:gd name="T14" fmla="*/ 2006 w 192"/>
                <a:gd name="T15" fmla="*/ 76 h 132"/>
                <a:gd name="T16" fmla="*/ 1790 w 192"/>
                <a:gd name="T17" fmla="*/ 76 h 132"/>
                <a:gd name="T18" fmla="*/ 1472 w 192"/>
                <a:gd name="T19" fmla="*/ 61 h 132"/>
                <a:gd name="T20" fmla="*/ 1100 w 192"/>
                <a:gd name="T21" fmla="*/ 25 h 132"/>
                <a:gd name="T22" fmla="*/ 746 w 192"/>
                <a:gd name="T23" fmla="*/ 49 h 132"/>
                <a:gd name="T24" fmla="*/ 369 w 192"/>
                <a:gd name="T25" fmla="*/ 61 h 132"/>
                <a:gd name="T26" fmla="*/ 254 w 192"/>
                <a:gd name="T27" fmla="*/ 76 h 132"/>
                <a:gd name="T28" fmla="*/ 120 w 192"/>
                <a:gd name="T29" fmla="*/ 100 h 132"/>
                <a:gd name="T30" fmla="*/ 67 w 192"/>
                <a:gd name="T31" fmla="*/ 138 h 132"/>
                <a:gd name="T32" fmla="*/ 0 w 192"/>
                <a:gd name="T33" fmla="*/ 190 h 132"/>
                <a:gd name="T34" fmla="*/ 319 w 192"/>
                <a:gd name="T35" fmla="*/ 243 h 132"/>
                <a:gd name="T36" fmla="*/ 693 w 192"/>
                <a:gd name="T37" fmla="*/ 291 h 132"/>
                <a:gd name="T38" fmla="*/ 1100 w 192"/>
                <a:gd name="T39" fmla="*/ 326 h 132"/>
                <a:gd name="T40" fmla="*/ 1530 w 192"/>
                <a:gd name="T41" fmla="*/ 353 h 132"/>
                <a:gd name="T42" fmla="*/ 2396 w 192"/>
                <a:gd name="T43" fmla="*/ 427 h 132"/>
                <a:gd name="T44" fmla="*/ 3225 w 192"/>
                <a:gd name="T45" fmla="*/ 509 h 132"/>
                <a:gd name="T46" fmla="*/ 3366 w 192"/>
                <a:gd name="T47" fmla="*/ 467 h 132"/>
                <a:gd name="T48" fmla="*/ 3415 w 192"/>
                <a:gd name="T49" fmla="*/ 427 h 132"/>
                <a:gd name="T50" fmla="*/ 3499 w 192"/>
                <a:gd name="T51" fmla="*/ 392 h 132"/>
                <a:gd name="T52" fmla="*/ 3415 w 192"/>
                <a:gd name="T53" fmla="*/ 353 h 132"/>
                <a:gd name="T54" fmla="*/ 3366 w 192"/>
                <a:gd name="T55" fmla="*/ 254 h 132"/>
                <a:gd name="T56" fmla="*/ 3366 w 192"/>
                <a:gd name="T57" fmla="*/ 157 h 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32"/>
                <a:gd name="T89" fmla="*/ 192 w 192"/>
                <a:gd name="T90" fmla="*/ 132 h 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32">
                  <a:moveTo>
                    <a:pt x="182" y="40"/>
                  </a:moveTo>
                  <a:lnTo>
                    <a:pt x="189" y="30"/>
                  </a:lnTo>
                  <a:lnTo>
                    <a:pt x="192" y="20"/>
                  </a:lnTo>
                  <a:lnTo>
                    <a:pt x="192" y="10"/>
                  </a:lnTo>
                  <a:lnTo>
                    <a:pt x="192" y="0"/>
                  </a:lnTo>
                  <a:lnTo>
                    <a:pt x="159" y="7"/>
                  </a:lnTo>
                  <a:lnTo>
                    <a:pt x="126" y="16"/>
                  </a:lnTo>
                  <a:lnTo>
                    <a:pt x="109" y="20"/>
                  </a:lnTo>
                  <a:lnTo>
                    <a:pt x="96" y="20"/>
                  </a:lnTo>
                  <a:lnTo>
                    <a:pt x="80" y="16"/>
                  </a:lnTo>
                  <a:lnTo>
                    <a:pt x="60" y="7"/>
                  </a:lnTo>
                  <a:lnTo>
                    <a:pt x="40" y="13"/>
                  </a:lnTo>
                  <a:lnTo>
                    <a:pt x="20" y="16"/>
                  </a:lnTo>
                  <a:lnTo>
                    <a:pt x="14" y="20"/>
                  </a:lnTo>
                  <a:lnTo>
                    <a:pt x="7" y="26"/>
                  </a:lnTo>
                  <a:lnTo>
                    <a:pt x="4" y="36"/>
                  </a:lnTo>
                  <a:lnTo>
                    <a:pt x="0" y="50"/>
                  </a:lnTo>
                  <a:lnTo>
                    <a:pt x="17" y="63"/>
                  </a:lnTo>
                  <a:lnTo>
                    <a:pt x="37" y="76"/>
                  </a:lnTo>
                  <a:lnTo>
                    <a:pt x="60" y="86"/>
                  </a:lnTo>
                  <a:lnTo>
                    <a:pt x="83" y="92"/>
                  </a:lnTo>
                  <a:lnTo>
                    <a:pt x="129" y="112"/>
                  </a:lnTo>
                  <a:lnTo>
                    <a:pt x="175" y="132"/>
                  </a:lnTo>
                  <a:lnTo>
                    <a:pt x="182" y="122"/>
                  </a:lnTo>
                  <a:lnTo>
                    <a:pt x="185" y="112"/>
                  </a:lnTo>
                  <a:lnTo>
                    <a:pt x="189" y="102"/>
                  </a:lnTo>
                  <a:lnTo>
                    <a:pt x="185" y="92"/>
                  </a:lnTo>
                  <a:lnTo>
                    <a:pt x="182" y="66"/>
                  </a:lnTo>
                  <a:lnTo>
                    <a:pt x="182" y="40"/>
                  </a:lnTo>
                </a:path>
              </a:pathLst>
            </a:custGeom>
            <a:solidFill>
              <a:schemeClr val="accent2"/>
            </a:solidFill>
            <a:ln w="3175">
              <a:solidFill>
                <a:schemeClr val="tx1"/>
              </a:solidFill>
              <a:round/>
              <a:headEnd/>
              <a:tailEnd/>
            </a:ln>
          </p:spPr>
          <p:txBody>
            <a:bodyPr/>
            <a:lstStyle/>
            <a:p>
              <a:endParaRPr lang="en-US"/>
            </a:p>
          </p:txBody>
        </p:sp>
        <p:sp>
          <p:nvSpPr>
            <p:cNvPr id="131192" name="Freeform 87"/>
            <p:cNvSpPr>
              <a:spLocks/>
            </p:cNvSpPr>
            <p:nvPr/>
          </p:nvSpPr>
          <p:spPr bwMode="auto">
            <a:xfrm>
              <a:off x="2653" y="3019"/>
              <a:ext cx="950" cy="839"/>
            </a:xfrm>
            <a:custGeom>
              <a:avLst/>
              <a:gdLst>
                <a:gd name="T0" fmla="*/ 1207 w 710"/>
                <a:gd name="T1" fmla="*/ 1038 h 730"/>
                <a:gd name="T2" fmla="*/ 2127 w 710"/>
                <a:gd name="T3" fmla="*/ 905 h 730"/>
                <a:gd name="T4" fmla="*/ 3298 w 710"/>
                <a:gd name="T5" fmla="*/ 927 h 730"/>
                <a:gd name="T6" fmla="*/ 3955 w 710"/>
                <a:gd name="T7" fmla="*/ 1141 h 730"/>
                <a:gd name="T8" fmla="*/ 4195 w 710"/>
                <a:gd name="T9" fmla="*/ 1301 h 730"/>
                <a:gd name="T10" fmla="*/ 4683 w 710"/>
                <a:gd name="T11" fmla="*/ 1476 h 730"/>
                <a:gd name="T12" fmla="*/ 6143 w 710"/>
                <a:gd name="T13" fmla="*/ 1701 h 730"/>
                <a:gd name="T14" fmla="*/ 6924 w 710"/>
                <a:gd name="T15" fmla="*/ 1849 h 730"/>
                <a:gd name="T16" fmla="*/ 7472 w 710"/>
                <a:gd name="T17" fmla="*/ 1878 h 730"/>
                <a:gd name="T18" fmla="*/ 8147 w 710"/>
                <a:gd name="T19" fmla="*/ 1975 h 730"/>
                <a:gd name="T20" fmla="*/ 9310 w 710"/>
                <a:gd name="T21" fmla="*/ 2111 h 730"/>
                <a:gd name="T22" fmla="*/ 9843 w 710"/>
                <a:gd name="T23" fmla="*/ 2270 h 730"/>
                <a:gd name="T24" fmla="*/ 10518 w 710"/>
                <a:gd name="T25" fmla="*/ 2430 h 730"/>
                <a:gd name="T26" fmla="*/ 10763 w 710"/>
                <a:gd name="T27" fmla="*/ 2718 h 730"/>
                <a:gd name="T28" fmla="*/ 10402 w 710"/>
                <a:gd name="T29" fmla="*/ 2925 h 730"/>
                <a:gd name="T30" fmla="*/ 10877 w 710"/>
                <a:gd name="T31" fmla="*/ 2899 h 730"/>
                <a:gd name="T32" fmla="*/ 11190 w 710"/>
                <a:gd name="T33" fmla="*/ 2686 h 730"/>
                <a:gd name="T34" fmla="*/ 11744 w 710"/>
                <a:gd name="T35" fmla="*/ 2509 h 730"/>
                <a:gd name="T36" fmla="*/ 10999 w 710"/>
                <a:gd name="T37" fmla="*/ 2348 h 730"/>
                <a:gd name="T38" fmla="*/ 11304 w 710"/>
                <a:gd name="T39" fmla="*/ 2135 h 730"/>
                <a:gd name="T40" fmla="*/ 12346 w 710"/>
                <a:gd name="T41" fmla="*/ 2152 h 730"/>
                <a:gd name="T42" fmla="*/ 13059 w 710"/>
                <a:gd name="T43" fmla="*/ 2243 h 730"/>
                <a:gd name="T44" fmla="*/ 12822 w 710"/>
                <a:gd name="T45" fmla="*/ 2125 h 730"/>
                <a:gd name="T46" fmla="*/ 11599 w 710"/>
                <a:gd name="T47" fmla="*/ 1975 h 730"/>
                <a:gd name="T48" fmla="*/ 10083 w 710"/>
                <a:gd name="T49" fmla="*/ 1808 h 730"/>
                <a:gd name="T50" fmla="*/ 9843 w 710"/>
                <a:gd name="T51" fmla="*/ 1670 h 730"/>
                <a:gd name="T52" fmla="*/ 8697 w 710"/>
                <a:gd name="T53" fmla="*/ 1617 h 730"/>
                <a:gd name="T54" fmla="*/ 8015 w 710"/>
                <a:gd name="T55" fmla="*/ 1476 h 730"/>
                <a:gd name="T56" fmla="*/ 7654 w 710"/>
                <a:gd name="T57" fmla="*/ 1272 h 730"/>
                <a:gd name="T58" fmla="*/ 7406 w 710"/>
                <a:gd name="T59" fmla="*/ 1169 h 730"/>
                <a:gd name="T60" fmla="*/ 6626 w 710"/>
                <a:gd name="T61" fmla="*/ 1021 h 730"/>
                <a:gd name="T62" fmla="*/ 6089 w 710"/>
                <a:gd name="T63" fmla="*/ 876 h 730"/>
                <a:gd name="T64" fmla="*/ 6143 w 710"/>
                <a:gd name="T65" fmla="*/ 729 h 730"/>
                <a:gd name="T66" fmla="*/ 6514 w 710"/>
                <a:gd name="T67" fmla="*/ 478 h 730"/>
                <a:gd name="T68" fmla="*/ 7406 w 710"/>
                <a:gd name="T69" fmla="*/ 428 h 730"/>
                <a:gd name="T70" fmla="*/ 7356 w 710"/>
                <a:gd name="T71" fmla="*/ 226 h 730"/>
                <a:gd name="T72" fmla="*/ 4137 w 710"/>
                <a:gd name="T73" fmla="*/ 108 h 730"/>
                <a:gd name="T74" fmla="*/ 3771 w 710"/>
                <a:gd name="T75" fmla="*/ 161 h 730"/>
                <a:gd name="T76" fmla="*/ 3706 w 710"/>
                <a:gd name="T77" fmla="*/ 213 h 730"/>
                <a:gd name="T78" fmla="*/ 3298 w 710"/>
                <a:gd name="T79" fmla="*/ 201 h 730"/>
                <a:gd name="T80" fmla="*/ 2928 w 710"/>
                <a:gd name="T81" fmla="*/ 171 h 730"/>
                <a:gd name="T82" fmla="*/ 1818 w 710"/>
                <a:gd name="T83" fmla="*/ 213 h 730"/>
                <a:gd name="T84" fmla="*/ 863 w 710"/>
                <a:gd name="T85" fmla="*/ 586 h 730"/>
                <a:gd name="T86" fmla="*/ 369 w 710"/>
                <a:gd name="T87" fmla="*/ 746 h 730"/>
                <a:gd name="T88" fmla="*/ 0 w 710"/>
                <a:gd name="T89" fmla="*/ 782 h 730"/>
                <a:gd name="T90" fmla="*/ 975 w 710"/>
                <a:gd name="T91" fmla="*/ 1021 h 7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0"/>
                <a:gd name="T139" fmla="*/ 0 h 730"/>
                <a:gd name="T140" fmla="*/ 710 w 710"/>
                <a:gd name="T141" fmla="*/ 730 h 7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0" h="730">
                  <a:moveTo>
                    <a:pt x="53" y="254"/>
                  </a:moveTo>
                  <a:lnTo>
                    <a:pt x="56" y="258"/>
                  </a:lnTo>
                  <a:lnTo>
                    <a:pt x="66" y="258"/>
                  </a:lnTo>
                  <a:lnTo>
                    <a:pt x="76" y="251"/>
                  </a:lnTo>
                  <a:lnTo>
                    <a:pt x="90" y="241"/>
                  </a:lnTo>
                  <a:lnTo>
                    <a:pt x="116" y="225"/>
                  </a:lnTo>
                  <a:lnTo>
                    <a:pt x="136" y="215"/>
                  </a:lnTo>
                  <a:lnTo>
                    <a:pt x="156" y="225"/>
                  </a:lnTo>
                  <a:lnTo>
                    <a:pt x="179" y="231"/>
                  </a:lnTo>
                  <a:lnTo>
                    <a:pt x="192" y="254"/>
                  </a:lnTo>
                  <a:lnTo>
                    <a:pt x="208" y="274"/>
                  </a:lnTo>
                  <a:lnTo>
                    <a:pt x="215" y="284"/>
                  </a:lnTo>
                  <a:lnTo>
                    <a:pt x="218" y="294"/>
                  </a:lnTo>
                  <a:lnTo>
                    <a:pt x="225" y="307"/>
                  </a:lnTo>
                  <a:lnTo>
                    <a:pt x="228" y="324"/>
                  </a:lnTo>
                  <a:lnTo>
                    <a:pt x="231" y="340"/>
                  </a:lnTo>
                  <a:lnTo>
                    <a:pt x="241" y="353"/>
                  </a:lnTo>
                  <a:lnTo>
                    <a:pt x="255" y="367"/>
                  </a:lnTo>
                  <a:lnTo>
                    <a:pt x="274" y="380"/>
                  </a:lnTo>
                  <a:lnTo>
                    <a:pt x="311" y="403"/>
                  </a:lnTo>
                  <a:lnTo>
                    <a:pt x="334" y="423"/>
                  </a:lnTo>
                  <a:lnTo>
                    <a:pt x="350" y="436"/>
                  </a:lnTo>
                  <a:lnTo>
                    <a:pt x="367" y="453"/>
                  </a:lnTo>
                  <a:lnTo>
                    <a:pt x="377" y="459"/>
                  </a:lnTo>
                  <a:lnTo>
                    <a:pt x="387" y="466"/>
                  </a:lnTo>
                  <a:lnTo>
                    <a:pt x="397" y="466"/>
                  </a:lnTo>
                  <a:lnTo>
                    <a:pt x="406" y="466"/>
                  </a:lnTo>
                  <a:lnTo>
                    <a:pt x="423" y="472"/>
                  </a:lnTo>
                  <a:lnTo>
                    <a:pt x="433" y="482"/>
                  </a:lnTo>
                  <a:lnTo>
                    <a:pt x="443" y="492"/>
                  </a:lnTo>
                  <a:lnTo>
                    <a:pt x="449" y="509"/>
                  </a:lnTo>
                  <a:lnTo>
                    <a:pt x="479" y="522"/>
                  </a:lnTo>
                  <a:lnTo>
                    <a:pt x="506" y="525"/>
                  </a:lnTo>
                  <a:lnTo>
                    <a:pt x="509" y="545"/>
                  </a:lnTo>
                  <a:lnTo>
                    <a:pt x="515" y="562"/>
                  </a:lnTo>
                  <a:lnTo>
                    <a:pt x="535" y="565"/>
                  </a:lnTo>
                  <a:lnTo>
                    <a:pt x="548" y="575"/>
                  </a:lnTo>
                  <a:lnTo>
                    <a:pt x="562" y="588"/>
                  </a:lnTo>
                  <a:lnTo>
                    <a:pt x="572" y="604"/>
                  </a:lnTo>
                  <a:lnTo>
                    <a:pt x="585" y="637"/>
                  </a:lnTo>
                  <a:lnTo>
                    <a:pt x="598" y="670"/>
                  </a:lnTo>
                  <a:lnTo>
                    <a:pt x="585" y="677"/>
                  </a:lnTo>
                  <a:lnTo>
                    <a:pt x="575" y="684"/>
                  </a:lnTo>
                  <a:lnTo>
                    <a:pt x="572" y="703"/>
                  </a:lnTo>
                  <a:lnTo>
                    <a:pt x="565" y="727"/>
                  </a:lnTo>
                  <a:lnTo>
                    <a:pt x="575" y="730"/>
                  </a:lnTo>
                  <a:lnTo>
                    <a:pt x="585" y="727"/>
                  </a:lnTo>
                  <a:lnTo>
                    <a:pt x="591" y="720"/>
                  </a:lnTo>
                  <a:lnTo>
                    <a:pt x="598" y="707"/>
                  </a:lnTo>
                  <a:lnTo>
                    <a:pt x="605" y="684"/>
                  </a:lnTo>
                  <a:lnTo>
                    <a:pt x="608" y="667"/>
                  </a:lnTo>
                  <a:lnTo>
                    <a:pt x="621" y="651"/>
                  </a:lnTo>
                  <a:lnTo>
                    <a:pt x="641" y="637"/>
                  </a:lnTo>
                  <a:lnTo>
                    <a:pt x="638" y="624"/>
                  </a:lnTo>
                  <a:lnTo>
                    <a:pt x="634" y="608"/>
                  </a:lnTo>
                  <a:lnTo>
                    <a:pt x="614" y="598"/>
                  </a:lnTo>
                  <a:lnTo>
                    <a:pt x="598" y="585"/>
                  </a:lnTo>
                  <a:lnTo>
                    <a:pt x="601" y="568"/>
                  </a:lnTo>
                  <a:lnTo>
                    <a:pt x="608" y="552"/>
                  </a:lnTo>
                  <a:lnTo>
                    <a:pt x="614" y="532"/>
                  </a:lnTo>
                  <a:lnTo>
                    <a:pt x="624" y="519"/>
                  </a:lnTo>
                  <a:lnTo>
                    <a:pt x="647" y="525"/>
                  </a:lnTo>
                  <a:lnTo>
                    <a:pt x="671" y="535"/>
                  </a:lnTo>
                  <a:lnTo>
                    <a:pt x="694" y="552"/>
                  </a:lnTo>
                  <a:lnTo>
                    <a:pt x="707" y="568"/>
                  </a:lnTo>
                  <a:lnTo>
                    <a:pt x="710" y="558"/>
                  </a:lnTo>
                  <a:lnTo>
                    <a:pt x="707" y="545"/>
                  </a:lnTo>
                  <a:lnTo>
                    <a:pt x="704" y="535"/>
                  </a:lnTo>
                  <a:lnTo>
                    <a:pt x="697" y="528"/>
                  </a:lnTo>
                  <a:lnTo>
                    <a:pt x="677" y="515"/>
                  </a:lnTo>
                  <a:lnTo>
                    <a:pt x="657" y="505"/>
                  </a:lnTo>
                  <a:lnTo>
                    <a:pt x="631" y="492"/>
                  </a:lnTo>
                  <a:lnTo>
                    <a:pt x="601" y="479"/>
                  </a:lnTo>
                  <a:lnTo>
                    <a:pt x="572" y="462"/>
                  </a:lnTo>
                  <a:lnTo>
                    <a:pt x="548" y="449"/>
                  </a:lnTo>
                  <a:lnTo>
                    <a:pt x="555" y="436"/>
                  </a:lnTo>
                  <a:lnTo>
                    <a:pt x="565" y="423"/>
                  </a:lnTo>
                  <a:lnTo>
                    <a:pt x="535" y="416"/>
                  </a:lnTo>
                  <a:lnTo>
                    <a:pt x="506" y="416"/>
                  </a:lnTo>
                  <a:lnTo>
                    <a:pt x="486" y="410"/>
                  </a:lnTo>
                  <a:lnTo>
                    <a:pt x="473" y="403"/>
                  </a:lnTo>
                  <a:lnTo>
                    <a:pt x="456" y="393"/>
                  </a:lnTo>
                  <a:lnTo>
                    <a:pt x="446" y="380"/>
                  </a:lnTo>
                  <a:lnTo>
                    <a:pt x="436" y="367"/>
                  </a:lnTo>
                  <a:lnTo>
                    <a:pt x="426" y="350"/>
                  </a:lnTo>
                  <a:lnTo>
                    <a:pt x="420" y="334"/>
                  </a:lnTo>
                  <a:lnTo>
                    <a:pt x="416" y="317"/>
                  </a:lnTo>
                  <a:lnTo>
                    <a:pt x="413" y="307"/>
                  </a:lnTo>
                  <a:lnTo>
                    <a:pt x="410" y="297"/>
                  </a:lnTo>
                  <a:lnTo>
                    <a:pt x="403" y="291"/>
                  </a:lnTo>
                  <a:lnTo>
                    <a:pt x="397" y="281"/>
                  </a:lnTo>
                  <a:lnTo>
                    <a:pt x="377" y="268"/>
                  </a:lnTo>
                  <a:lnTo>
                    <a:pt x="360" y="254"/>
                  </a:lnTo>
                  <a:lnTo>
                    <a:pt x="344" y="241"/>
                  </a:lnTo>
                  <a:lnTo>
                    <a:pt x="334" y="225"/>
                  </a:lnTo>
                  <a:lnTo>
                    <a:pt x="331" y="218"/>
                  </a:lnTo>
                  <a:lnTo>
                    <a:pt x="327" y="208"/>
                  </a:lnTo>
                  <a:lnTo>
                    <a:pt x="331" y="195"/>
                  </a:lnTo>
                  <a:lnTo>
                    <a:pt x="334" y="182"/>
                  </a:lnTo>
                  <a:lnTo>
                    <a:pt x="327" y="165"/>
                  </a:lnTo>
                  <a:lnTo>
                    <a:pt x="324" y="139"/>
                  </a:lnTo>
                  <a:lnTo>
                    <a:pt x="354" y="119"/>
                  </a:lnTo>
                  <a:lnTo>
                    <a:pt x="383" y="96"/>
                  </a:lnTo>
                  <a:lnTo>
                    <a:pt x="393" y="103"/>
                  </a:lnTo>
                  <a:lnTo>
                    <a:pt x="403" y="106"/>
                  </a:lnTo>
                  <a:lnTo>
                    <a:pt x="410" y="109"/>
                  </a:lnTo>
                  <a:lnTo>
                    <a:pt x="420" y="109"/>
                  </a:lnTo>
                  <a:lnTo>
                    <a:pt x="400" y="56"/>
                  </a:lnTo>
                  <a:lnTo>
                    <a:pt x="307" y="0"/>
                  </a:lnTo>
                  <a:lnTo>
                    <a:pt x="255" y="30"/>
                  </a:lnTo>
                  <a:lnTo>
                    <a:pt x="225" y="27"/>
                  </a:lnTo>
                  <a:lnTo>
                    <a:pt x="215" y="30"/>
                  </a:lnTo>
                  <a:lnTo>
                    <a:pt x="208" y="37"/>
                  </a:lnTo>
                  <a:lnTo>
                    <a:pt x="205" y="40"/>
                  </a:lnTo>
                  <a:lnTo>
                    <a:pt x="205" y="43"/>
                  </a:lnTo>
                  <a:lnTo>
                    <a:pt x="202" y="46"/>
                  </a:lnTo>
                  <a:lnTo>
                    <a:pt x="202" y="53"/>
                  </a:lnTo>
                  <a:lnTo>
                    <a:pt x="195" y="56"/>
                  </a:lnTo>
                  <a:lnTo>
                    <a:pt x="182" y="60"/>
                  </a:lnTo>
                  <a:lnTo>
                    <a:pt x="179" y="50"/>
                  </a:lnTo>
                  <a:lnTo>
                    <a:pt x="169" y="43"/>
                  </a:lnTo>
                  <a:lnTo>
                    <a:pt x="162" y="43"/>
                  </a:lnTo>
                  <a:lnTo>
                    <a:pt x="159" y="43"/>
                  </a:lnTo>
                  <a:lnTo>
                    <a:pt x="139" y="86"/>
                  </a:lnTo>
                  <a:lnTo>
                    <a:pt x="113" y="43"/>
                  </a:lnTo>
                  <a:lnTo>
                    <a:pt x="99" y="53"/>
                  </a:lnTo>
                  <a:lnTo>
                    <a:pt x="99" y="76"/>
                  </a:lnTo>
                  <a:lnTo>
                    <a:pt x="10" y="89"/>
                  </a:lnTo>
                  <a:lnTo>
                    <a:pt x="47" y="145"/>
                  </a:lnTo>
                  <a:lnTo>
                    <a:pt x="14" y="162"/>
                  </a:lnTo>
                  <a:lnTo>
                    <a:pt x="37" y="182"/>
                  </a:lnTo>
                  <a:lnTo>
                    <a:pt x="20" y="185"/>
                  </a:lnTo>
                  <a:lnTo>
                    <a:pt x="7" y="185"/>
                  </a:lnTo>
                  <a:lnTo>
                    <a:pt x="0" y="188"/>
                  </a:lnTo>
                  <a:lnTo>
                    <a:pt x="0" y="195"/>
                  </a:lnTo>
                  <a:lnTo>
                    <a:pt x="4" y="228"/>
                  </a:lnTo>
                  <a:lnTo>
                    <a:pt x="30" y="258"/>
                  </a:lnTo>
                  <a:lnTo>
                    <a:pt x="53" y="254"/>
                  </a:lnTo>
                </a:path>
              </a:pathLst>
            </a:custGeom>
            <a:solidFill>
              <a:schemeClr val="accent2"/>
            </a:solidFill>
            <a:ln w="3175">
              <a:solidFill>
                <a:schemeClr val="tx1"/>
              </a:solidFill>
              <a:round/>
              <a:headEnd/>
              <a:tailEnd/>
            </a:ln>
          </p:spPr>
          <p:txBody>
            <a:bodyPr/>
            <a:lstStyle/>
            <a:p>
              <a:endParaRPr lang="en-US"/>
            </a:p>
          </p:txBody>
        </p:sp>
        <p:sp>
          <p:nvSpPr>
            <p:cNvPr id="131193" name="Freeform 88"/>
            <p:cNvSpPr>
              <a:spLocks/>
            </p:cNvSpPr>
            <p:nvPr/>
          </p:nvSpPr>
          <p:spPr bwMode="auto">
            <a:xfrm>
              <a:off x="3303" y="4046"/>
              <a:ext cx="16" cy="19"/>
            </a:xfrm>
            <a:custGeom>
              <a:avLst/>
              <a:gdLst>
                <a:gd name="T0" fmla="*/ 48 w 13"/>
                <a:gd name="T1" fmla="*/ 89 h 16"/>
                <a:gd name="T2" fmla="*/ 0 w 13"/>
                <a:gd name="T3" fmla="*/ 72 h 16"/>
                <a:gd name="T4" fmla="*/ 0 w 13"/>
                <a:gd name="T5" fmla="*/ 72 h 16"/>
                <a:gd name="T6" fmla="*/ 26 w 13"/>
                <a:gd name="T7" fmla="*/ 57 h 16"/>
                <a:gd name="T8" fmla="*/ 26 w 13"/>
                <a:gd name="T9" fmla="*/ 20 h 16"/>
                <a:gd name="T10" fmla="*/ 76 w 13"/>
                <a:gd name="T11" fmla="*/ 0 h 16"/>
                <a:gd name="T12" fmla="*/ 107 w 13"/>
                <a:gd name="T13" fmla="*/ 0 h 16"/>
                <a:gd name="T14" fmla="*/ 107 w 13"/>
                <a:gd name="T15" fmla="*/ 40 h 16"/>
                <a:gd name="T16" fmla="*/ 48 w 13"/>
                <a:gd name="T17" fmla="*/ 89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6" y="16"/>
                  </a:moveTo>
                  <a:lnTo>
                    <a:pt x="0" y="13"/>
                  </a:lnTo>
                  <a:lnTo>
                    <a:pt x="3" y="10"/>
                  </a:lnTo>
                  <a:lnTo>
                    <a:pt x="3" y="3"/>
                  </a:lnTo>
                  <a:lnTo>
                    <a:pt x="10" y="0"/>
                  </a:lnTo>
                  <a:lnTo>
                    <a:pt x="13" y="0"/>
                  </a:lnTo>
                  <a:lnTo>
                    <a:pt x="13" y="7"/>
                  </a:lnTo>
                  <a:lnTo>
                    <a:pt x="6" y="16"/>
                  </a:lnTo>
                  <a:close/>
                </a:path>
              </a:pathLst>
            </a:custGeom>
            <a:solidFill>
              <a:schemeClr val="accent2"/>
            </a:solidFill>
            <a:ln w="3175">
              <a:solidFill>
                <a:schemeClr val="tx1"/>
              </a:solidFill>
              <a:round/>
              <a:headEnd/>
              <a:tailEnd/>
            </a:ln>
          </p:spPr>
          <p:txBody>
            <a:bodyPr/>
            <a:lstStyle/>
            <a:p>
              <a:endParaRPr lang="en-US"/>
            </a:p>
          </p:txBody>
        </p:sp>
        <p:sp>
          <p:nvSpPr>
            <p:cNvPr id="131194" name="Freeform 89"/>
            <p:cNvSpPr>
              <a:spLocks/>
            </p:cNvSpPr>
            <p:nvPr/>
          </p:nvSpPr>
          <p:spPr bwMode="auto">
            <a:xfrm>
              <a:off x="3303" y="4046"/>
              <a:ext cx="16" cy="19"/>
            </a:xfrm>
            <a:custGeom>
              <a:avLst/>
              <a:gdLst>
                <a:gd name="T0" fmla="*/ 48 w 13"/>
                <a:gd name="T1" fmla="*/ 89 h 16"/>
                <a:gd name="T2" fmla="*/ 0 w 13"/>
                <a:gd name="T3" fmla="*/ 72 h 16"/>
                <a:gd name="T4" fmla="*/ 0 w 13"/>
                <a:gd name="T5" fmla="*/ 72 h 16"/>
                <a:gd name="T6" fmla="*/ 26 w 13"/>
                <a:gd name="T7" fmla="*/ 57 h 16"/>
                <a:gd name="T8" fmla="*/ 26 w 13"/>
                <a:gd name="T9" fmla="*/ 20 h 16"/>
                <a:gd name="T10" fmla="*/ 76 w 13"/>
                <a:gd name="T11" fmla="*/ 0 h 16"/>
                <a:gd name="T12" fmla="*/ 107 w 13"/>
                <a:gd name="T13" fmla="*/ 0 h 16"/>
                <a:gd name="T14" fmla="*/ 107 w 13"/>
                <a:gd name="T15" fmla="*/ 40 h 16"/>
                <a:gd name="T16" fmla="*/ 48 w 13"/>
                <a:gd name="T17" fmla="*/ 89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6" y="16"/>
                  </a:moveTo>
                  <a:lnTo>
                    <a:pt x="0" y="13"/>
                  </a:lnTo>
                  <a:lnTo>
                    <a:pt x="3" y="10"/>
                  </a:lnTo>
                  <a:lnTo>
                    <a:pt x="3" y="3"/>
                  </a:lnTo>
                  <a:lnTo>
                    <a:pt x="10" y="0"/>
                  </a:lnTo>
                  <a:lnTo>
                    <a:pt x="13" y="0"/>
                  </a:lnTo>
                  <a:lnTo>
                    <a:pt x="13" y="7"/>
                  </a:lnTo>
                  <a:lnTo>
                    <a:pt x="6" y="16"/>
                  </a:lnTo>
                </a:path>
              </a:pathLst>
            </a:custGeom>
            <a:solidFill>
              <a:schemeClr val="accent2"/>
            </a:solidFill>
            <a:ln w="3175">
              <a:solidFill>
                <a:schemeClr val="tx1"/>
              </a:solidFill>
              <a:round/>
              <a:headEnd/>
              <a:tailEnd/>
            </a:ln>
          </p:spPr>
          <p:txBody>
            <a:bodyPr/>
            <a:lstStyle/>
            <a:p>
              <a:endParaRPr lang="en-US"/>
            </a:p>
          </p:txBody>
        </p:sp>
        <p:sp>
          <p:nvSpPr>
            <p:cNvPr id="131195" name="Freeform 90"/>
            <p:cNvSpPr>
              <a:spLocks/>
            </p:cNvSpPr>
            <p:nvPr/>
          </p:nvSpPr>
          <p:spPr bwMode="auto">
            <a:xfrm>
              <a:off x="1238" y="3305"/>
              <a:ext cx="365" cy="475"/>
            </a:xfrm>
            <a:custGeom>
              <a:avLst/>
              <a:gdLst>
                <a:gd name="T0" fmla="*/ 3703 w 274"/>
                <a:gd name="T1" fmla="*/ 910 h 413"/>
                <a:gd name="T2" fmla="*/ 3766 w 274"/>
                <a:gd name="T3" fmla="*/ 830 h 413"/>
                <a:gd name="T4" fmla="*/ 3886 w 274"/>
                <a:gd name="T5" fmla="*/ 679 h 413"/>
                <a:gd name="T6" fmla="*/ 3938 w 274"/>
                <a:gd name="T7" fmla="*/ 536 h 413"/>
                <a:gd name="T8" fmla="*/ 3991 w 274"/>
                <a:gd name="T9" fmla="*/ 453 h 413"/>
                <a:gd name="T10" fmla="*/ 4816 w 274"/>
                <a:gd name="T11" fmla="*/ 351 h 413"/>
                <a:gd name="T12" fmla="*/ 4698 w 274"/>
                <a:gd name="T13" fmla="*/ 253 h 413"/>
                <a:gd name="T14" fmla="*/ 3184 w 274"/>
                <a:gd name="T15" fmla="*/ 93 h 413"/>
                <a:gd name="T16" fmla="*/ 3232 w 274"/>
                <a:gd name="T17" fmla="*/ 81 h 413"/>
                <a:gd name="T18" fmla="*/ 3346 w 274"/>
                <a:gd name="T19" fmla="*/ 43 h 413"/>
                <a:gd name="T20" fmla="*/ 2548 w 274"/>
                <a:gd name="T21" fmla="*/ 0 h 413"/>
                <a:gd name="T22" fmla="*/ 2548 w 274"/>
                <a:gd name="T23" fmla="*/ 3 h 413"/>
                <a:gd name="T24" fmla="*/ 2478 w 274"/>
                <a:gd name="T25" fmla="*/ 43 h 413"/>
                <a:gd name="T26" fmla="*/ 2378 w 274"/>
                <a:gd name="T27" fmla="*/ 81 h 413"/>
                <a:gd name="T28" fmla="*/ 2201 w 274"/>
                <a:gd name="T29" fmla="*/ 107 h 413"/>
                <a:gd name="T30" fmla="*/ 1906 w 274"/>
                <a:gd name="T31" fmla="*/ 173 h 413"/>
                <a:gd name="T32" fmla="*/ 1744 w 274"/>
                <a:gd name="T33" fmla="*/ 214 h 413"/>
                <a:gd name="T34" fmla="*/ 1906 w 274"/>
                <a:gd name="T35" fmla="*/ 266 h 413"/>
                <a:gd name="T36" fmla="*/ 1906 w 274"/>
                <a:gd name="T37" fmla="*/ 306 h 413"/>
                <a:gd name="T38" fmla="*/ 1845 w 274"/>
                <a:gd name="T39" fmla="*/ 351 h 413"/>
                <a:gd name="T40" fmla="*/ 1744 w 274"/>
                <a:gd name="T41" fmla="*/ 373 h 413"/>
                <a:gd name="T42" fmla="*/ 1577 w 274"/>
                <a:gd name="T43" fmla="*/ 404 h 413"/>
                <a:gd name="T44" fmla="*/ 1436 w 274"/>
                <a:gd name="T45" fmla="*/ 443 h 413"/>
                <a:gd name="T46" fmla="*/ 1436 w 274"/>
                <a:gd name="T47" fmla="*/ 483 h 413"/>
                <a:gd name="T48" fmla="*/ 1500 w 274"/>
                <a:gd name="T49" fmla="*/ 536 h 413"/>
                <a:gd name="T50" fmla="*/ 1099 w 274"/>
                <a:gd name="T51" fmla="*/ 639 h 413"/>
                <a:gd name="T52" fmla="*/ 742 w 274"/>
                <a:gd name="T53" fmla="*/ 750 h 413"/>
                <a:gd name="T54" fmla="*/ 406 w 274"/>
                <a:gd name="T55" fmla="*/ 865 h 413"/>
                <a:gd name="T56" fmla="*/ 0 w 274"/>
                <a:gd name="T57" fmla="*/ 963 h 413"/>
                <a:gd name="T58" fmla="*/ 113 w 274"/>
                <a:gd name="T59" fmla="*/ 1028 h 413"/>
                <a:gd name="T60" fmla="*/ 229 w 274"/>
                <a:gd name="T61" fmla="*/ 1098 h 413"/>
                <a:gd name="T62" fmla="*/ 406 w 274"/>
                <a:gd name="T63" fmla="*/ 1152 h 413"/>
                <a:gd name="T64" fmla="*/ 634 w 274"/>
                <a:gd name="T65" fmla="*/ 1189 h 413"/>
                <a:gd name="T66" fmla="*/ 406 w 274"/>
                <a:gd name="T67" fmla="*/ 1296 h 413"/>
                <a:gd name="T68" fmla="*/ 330 w 274"/>
                <a:gd name="T69" fmla="*/ 1378 h 413"/>
                <a:gd name="T70" fmla="*/ 469 w 274"/>
                <a:gd name="T71" fmla="*/ 1407 h 413"/>
                <a:gd name="T72" fmla="*/ 469 w 274"/>
                <a:gd name="T73" fmla="*/ 1431 h 413"/>
                <a:gd name="T74" fmla="*/ 469 w 274"/>
                <a:gd name="T75" fmla="*/ 1456 h 413"/>
                <a:gd name="T76" fmla="*/ 406 w 274"/>
                <a:gd name="T77" fmla="*/ 1501 h 413"/>
                <a:gd name="T78" fmla="*/ 155 w 274"/>
                <a:gd name="T79" fmla="*/ 1548 h 413"/>
                <a:gd name="T80" fmla="*/ 0 w 274"/>
                <a:gd name="T81" fmla="*/ 1601 h 413"/>
                <a:gd name="T82" fmla="*/ 1794 w 274"/>
                <a:gd name="T83" fmla="*/ 1671 h 413"/>
                <a:gd name="T84" fmla="*/ 2598 w 274"/>
                <a:gd name="T85" fmla="*/ 1419 h 413"/>
                <a:gd name="T86" fmla="*/ 3017 w 274"/>
                <a:gd name="T87" fmla="*/ 1419 h 413"/>
                <a:gd name="T88" fmla="*/ 3184 w 274"/>
                <a:gd name="T89" fmla="*/ 1407 h 413"/>
                <a:gd name="T90" fmla="*/ 3067 w 274"/>
                <a:gd name="T91" fmla="*/ 1378 h 413"/>
                <a:gd name="T92" fmla="*/ 2714 w 274"/>
                <a:gd name="T93" fmla="*/ 1346 h 413"/>
                <a:gd name="T94" fmla="*/ 3132 w 274"/>
                <a:gd name="T95" fmla="*/ 1123 h 413"/>
                <a:gd name="T96" fmla="*/ 3017 w 274"/>
                <a:gd name="T97" fmla="*/ 1042 h 413"/>
                <a:gd name="T98" fmla="*/ 2956 w 274"/>
                <a:gd name="T99" fmla="*/ 894 h 413"/>
                <a:gd name="T100" fmla="*/ 3184 w 274"/>
                <a:gd name="T101" fmla="*/ 963 h 413"/>
                <a:gd name="T102" fmla="*/ 3703 w 274"/>
                <a:gd name="T103" fmla="*/ 910 h 4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4"/>
                <a:gd name="T157" fmla="*/ 0 h 413"/>
                <a:gd name="T158" fmla="*/ 274 w 274"/>
                <a:gd name="T159" fmla="*/ 413 h 4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4" h="413">
                  <a:moveTo>
                    <a:pt x="211" y="224"/>
                  </a:moveTo>
                  <a:lnTo>
                    <a:pt x="214" y="205"/>
                  </a:lnTo>
                  <a:lnTo>
                    <a:pt x="221" y="168"/>
                  </a:lnTo>
                  <a:lnTo>
                    <a:pt x="224" y="132"/>
                  </a:lnTo>
                  <a:lnTo>
                    <a:pt x="227" y="112"/>
                  </a:lnTo>
                  <a:lnTo>
                    <a:pt x="274" y="86"/>
                  </a:lnTo>
                  <a:lnTo>
                    <a:pt x="267" y="63"/>
                  </a:lnTo>
                  <a:lnTo>
                    <a:pt x="181" y="23"/>
                  </a:lnTo>
                  <a:lnTo>
                    <a:pt x="184" y="20"/>
                  </a:lnTo>
                  <a:lnTo>
                    <a:pt x="191" y="10"/>
                  </a:lnTo>
                  <a:lnTo>
                    <a:pt x="145" y="0"/>
                  </a:lnTo>
                  <a:lnTo>
                    <a:pt x="145" y="3"/>
                  </a:lnTo>
                  <a:lnTo>
                    <a:pt x="141" y="10"/>
                  </a:lnTo>
                  <a:lnTo>
                    <a:pt x="135" y="20"/>
                  </a:lnTo>
                  <a:lnTo>
                    <a:pt x="125" y="26"/>
                  </a:lnTo>
                  <a:lnTo>
                    <a:pt x="108" y="43"/>
                  </a:lnTo>
                  <a:lnTo>
                    <a:pt x="99" y="53"/>
                  </a:lnTo>
                  <a:lnTo>
                    <a:pt x="108" y="66"/>
                  </a:lnTo>
                  <a:lnTo>
                    <a:pt x="108" y="76"/>
                  </a:lnTo>
                  <a:lnTo>
                    <a:pt x="105" y="86"/>
                  </a:lnTo>
                  <a:lnTo>
                    <a:pt x="99" y="92"/>
                  </a:lnTo>
                  <a:lnTo>
                    <a:pt x="89" y="99"/>
                  </a:lnTo>
                  <a:lnTo>
                    <a:pt x="82" y="109"/>
                  </a:lnTo>
                  <a:lnTo>
                    <a:pt x="82" y="119"/>
                  </a:lnTo>
                  <a:lnTo>
                    <a:pt x="85" y="132"/>
                  </a:lnTo>
                  <a:lnTo>
                    <a:pt x="62" y="158"/>
                  </a:lnTo>
                  <a:lnTo>
                    <a:pt x="42" y="185"/>
                  </a:lnTo>
                  <a:lnTo>
                    <a:pt x="23" y="214"/>
                  </a:lnTo>
                  <a:lnTo>
                    <a:pt x="0" y="238"/>
                  </a:lnTo>
                  <a:lnTo>
                    <a:pt x="6" y="254"/>
                  </a:lnTo>
                  <a:lnTo>
                    <a:pt x="13" y="271"/>
                  </a:lnTo>
                  <a:lnTo>
                    <a:pt x="23" y="284"/>
                  </a:lnTo>
                  <a:lnTo>
                    <a:pt x="36" y="294"/>
                  </a:lnTo>
                  <a:lnTo>
                    <a:pt x="23" y="320"/>
                  </a:lnTo>
                  <a:lnTo>
                    <a:pt x="19" y="340"/>
                  </a:lnTo>
                  <a:lnTo>
                    <a:pt x="26" y="347"/>
                  </a:lnTo>
                  <a:lnTo>
                    <a:pt x="26" y="353"/>
                  </a:lnTo>
                  <a:lnTo>
                    <a:pt x="26" y="360"/>
                  </a:lnTo>
                  <a:lnTo>
                    <a:pt x="23" y="370"/>
                  </a:lnTo>
                  <a:lnTo>
                    <a:pt x="9" y="383"/>
                  </a:lnTo>
                  <a:lnTo>
                    <a:pt x="0" y="396"/>
                  </a:lnTo>
                  <a:lnTo>
                    <a:pt x="102" y="413"/>
                  </a:lnTo>
                  <a:lnTo>
                    <a:pt x="148" y="350"/>
                  </a:lnTo>
                  <a:lnTo>
                    <a:pt x="171" y="350"/>
                  </a:lnTo>
                  <a:lnTo>
                    <a:pt x="181" y="347"/>
                  </a:lnTo>
                  <a:lnTo>
                    <a:pt x="174" y="340"/>
                  </a:lnTo>
                  <a:lnTo>
                    <a:pt x="155" y="333"/>
                  </a:lnTo>
                  <a:lnTo>
                    <a:pt x="178" y="277"/>
                  </a:lnTo>
                  <a:lnTo>
                    <a:pt x="171" y="257"/>
                  </a:lnTo>
                  <a:lnTo>
                    <a:pt x="168" y="221"/>
                  </a:lnTo>
                  <a:lnTo>
                    <a:pt x="181" y="238"/>
                  </a:lnTo>
                  <a:lnTo>
                    <a:pt x="211" y="224"/>
                  </a:lnTo>
                  <a:close/>
                </a:path>
              </a:pathLst>
            </a:custGeom>
            <a:solidFill>
              <a:srgbClr val="FFFF66"/>
            </a:solidFill>
            <a:ln w="3175">
              <a:solidFill>
                <a:schemeClr val="tx1"/>
              </a:solidFill>
              <a:round/>
              <a:headEnd/>
              <a:tailEnd/>
            </a:ln>
          </p:spPr>
          <p:txBody>
            <a:bodyPr/>
            <a:lstStyle/>
            <a:p>
              <a:endParaRPr lang="en-US"/>
            </a:p>
          </p:txBody>
        </p:sp>
        <p:sp>
          <p:nvSpPr>
            <p:cNvPr id="131196" name="Freeform 91"/>
            <p:cNvSpPr>
              <a:spLocks/>
            </p:cNvSpPr>
            <p:nvPr/>
          </p:nvSpPr>
          <p:spPr bwMode="auto">
            <a:xfrm>
              <a:off x="1238" y="3305"/>
              <a:ext cx="365" cy="475"/>
            </a:xfrm>
            <a:custGeom>
              <a:avLst/>
              <a:gdLst>
                <a:gd name="T0" fmla="*/ 3703 w 274"/>
                <a:gd name="T1" fmla="*/ 910 h 413"/>
                <a:gd name="T2" fmla="*/ 3766 w 274"/>
                <a:gd name="T3" fmla="*/ 830 h 413"/>
                <a:gd name="T4" fmla="*/ 3886 w 274"/>
                <a:gd name="T5" fmla="*/ 679 h 413"/>
                <a:gd name="T6" fmla="*/ 3938 w 274"/>
                <a:gd name="T7" fmla="*/ 536 h 413"/>
                <a:gd name="T8" fmla="*/ 3991 w 274"/>
                <a:gd name="T9" fmla="*/ 453 h 413"/>
                <a:gd name="T10" fmla="*/ 4816 w 274"/>
                <a:gd name="T11" fmla="*/ 351 h 413"/>
                <a:gd name="T12" fmla="*/ 4698 w 274"/>
                <a:gd name="T13" fmla="*/ 253 h 413"/>
                <a:gd name="T14" fmla="*/ 3184 w 274"/>
                <a:gd name="T15" fmla="*/ 93 h 413"/>
                <a:gd name="T16" fmla="*/ 3232 w 274"/>
                <a:gd name="T17" fmla="*/ 81 h 413"/>
                <a:gd name="T18" fmla="*/ 3346 w 274"/>
                <a:gd name="T19" fmla="*/ 43 h 413"/>
                <a:gd name="T20" fmla="*/ 2548 w 274"/>
                <a:gd name="T21" fmla="*/ 0 h 413"/>
                <a:gd name="T22" fmla="*/ 2548 w 274"/>
                <a:gd name="T23" fmla="*/ 3 h 413"/>
                <a:gd name="T24" fmla="*/ 2478 w 274"/>
                <a:gd name="T25" fmla="*/ 43 h 413"/>
                <a:gd name="T26" fmla="*/ 2378 w 274"/>
                <a:gd name="T27" fmla="*/ 81 h 413"/>
                <a:gd name="T28" fmla="*/ 2201 w 274"/>
                <a:gd name="T29" fmla="*/ 107 h 413"/>
                <a:gd name="T30" fmla="*/ 1906 w 274"/>
                <a:gd name="T31" fmla="*/ 173 h 413"/>
                <a:gd name="T32" fmla="*/ 1744 w 274"/>
                <a:gd name="T33" fmla="*/ 214 h 413"/>
                <a:gd name="T34" fmla="*/ 1906 w 274"/>
                <a:gd name="T35" fmla="*/ 266 h 413"/>
                <a:gd name="T36" fmla="*/ 1906 w 274"/>
                <a:gd name="T37" fmla="*/ 306 h 413"/>
                <a:gd name="T38" fmla="*/ 1845 w 274"/>
                <a:gd name="T39" fmla="*/ 351 h 413"/>
                <a:gd name="T40" fmla="*/ 1744 w 274"/>
                <a:gd name="T41" fmla="*/ 373 h 413"/>
                <a:gd name="T42" fmla="*/ 1577 w 274"/>
                <a:gd name="T43" fmla="*/ 404 h 413"/>
                <a:gd name="T44" fmla="*/ 1436 w 274"/>
                <a:gd name="T45" fmla="*/ 443 h 413"/>
                <a:gd name="T46" fmla="*/ 1436 w 274"/>
                <a:gd name="T47" fmla="*/ 483 h 413"/>
                <a:gd name="T48" fmla="*/ 1500 w 274"/>
                <a:gd name="T49" fmla="*/ 536 h 413"/>
                <a:gd name="T50" fmla="*/ 1099 w 274"/>
                <a:gd name="T51" fmla="*/ 639 h 413"/>
                <a:gd name="T52" fmla="*/ 742 w 274"/>
                <a:gd name="T53" fmla="*/ 750 h 413"/>
                <a:gd name="T54" fmla="*/ 406 w 274"/>
                <a:gd name="T55" fmla="*/ 865 h 413"/>
                <a:gd name="T56" fmla="*/ 0 w 274"/>
                <a:gd name="T57" fmla="*/ 963 h 413"/>
                <a:gd name="T58" fmla="*/ 113 w 274"/>
                <a:gd name="T59" fmla="*/ 1028 h 413"/>
                <a:gd name="T60" fmla="*/ 229 w 274"/>
                <a:gd name="T61" fmla="*/ 1098 h 413"/>
                <a:gd name="T62" fmla="*/ 406 w 274"/>
                <a:gd name="T63" fmla="*/ 1152 h 413"/>
                <a:gd name="T64" fmla="*/ 634 w 274"/>
                <a:gd name="T65" fmla="*/ 1189 h 413"/>
                <a:gd name="T66" fmla="*/ 406 w 274"/>
                <a:gd name="T67" fmla="*/ 1296 h 413"/>
                <a:gd name="T68" fmla="*/ 330 w 274"/>
                <a:gd name="T69" fmla="*/ 1378 h 413"/>
                <a:gd name="T70" fmla="*/ 469 w 274"/>
                <a:gd name="T71" fmla="*/ 1407 h 413"/>
                <a:gd name="T72" fmla="*/ 469 w 274"/>
                <a:gd name="T73" fmla="*/ 1431 h 413"/>
                <a:gd name="T74" fmla="*/ 469 w 274"/>
                <a:gd name="T75" fmla="*/ 1456 h 413"/>
                <a:gd name="T76" fmla="*/ 406 w 274"/>
                <a:gd name="T77" fmla="*/ 1501 h 413"/>
                <a:gd name="T78" fmla="*/ 155 w 274"/>
                <a:gd name="T79" fmla="*/ 1548 h 413"/>
                <a:gd name="T80" fmla="*/ 0 w 274"/>
                <a:gd name="T81" fmla="*/ 1601 h 413"/>
                <a:gd name="T82" fmla="*/ 1794 w 274"/>
                <a:gd name="T83" fmla="*/ 1671 h 413"/>
                <a:gd name="T84" fmla="*/ 2598 w 274"/>
                <a:gd name="T85" fmla="*/ 1419 h 413"/>
                <a:gd name="T86" fmla="*/ 3017 w 274"/>
                <a:gd name="T87" fmla="*/ 1419 h 413"/>
                <a:gd name="T88" fmla="*/ 3184 w 274"/>
                <a:gd name="T89" fmla="*/ 1407 h 413"/>
                <a:gd name="T90" fmla="*/ 3067 w 274"/>
                <a:gd name="T91" fmla="*/ 1378 h 413"/>
                <a:gd name="T92" fmla="*/ 2714 w 274"/>
                <a:gd name="T93" fmla="*/ 1346 h 413"/>
                <a:gd name="T94" fmla="*/ 3132 w 274"/>
                <a:gd name="T95" fmla="*/ 1123 h 413"/>
                <a:gd name="T96" fmla="*/ 3017 w 274"/>
                <a:gd name="T97" fmla="*/ 1042 h 413"/>
                <a:gd name="T98" fmla="*/ 2956 w 274"/>
                <a:gd name="T99" fmla="*/ 894 h 413"/>
                <a:gd name="T100" fmla="*/ 3184 w 274"/>
                <a:gd name="T101" fmla="*/ 963 h 413"/>
                <a:gd name="T102" fmla="*/ 3703 w 274"/>
                <a:gd name="T103" fmla="*/ 910 h 4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4"/>
                <a:gd name="T157" fmla="*/ 0 h 413"/>
                <a:gd name="T158" fmla="*/ 274 w 274"/>
                <a:gd name="T159" fmla="*/ 413 h 4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4" h="413">
                  <a:moveTo>
                    <a:pt x="211" y="224"/>
                  </a:moveTo>
                  <a:lnTo>
                    <a:pt x="214" y="205"/>
                  </a:lnTo>
                  <a:lnTo>
                    <a:pt x="221" y="168"/>
                  </a:lnTo>
                  <a:lnTo>
                    <a:pt x="224" y="132"/>
                  </a:lnTo>
                  <a:lnTo>
                    <a:pt x="227" y="112"/>
                  </a:lnTo>
                  <a:lnTo>
                    <a:pt x="274" y="86"/>
                  </a:lnTo>
                  <a:lnTo>
                    <a:pt x="267" y="63"/>
                  </a:lnTo>
                  <a:lnTo>
                    <a:pt x="181" y="23"/>
                  </a:lnTo>
                  <a:lnTo>
                    <a:pt x="184" y="20"/>
                  </a:lnTo>
                  <a:lnTo>
                    <a:pt x="191" y="10"/>
                  </a:lnTo>
                  <a:lnTo>
                    <a:pt x="145" y="0"/>
                  </a:lnTo>
                  <a:lnTo>
                    <a:pt x="145" y="3"/>
                  </a:lnTo>
                  <a:lnTo>
                    <a:pt x="141" y="10"/>
                  </a:lnTo>
                  <a:lnTo>
                    <a:pt x="135" y="20"/>
                  </a:lnTo>
                  <a:lnTo>
                    <a:pt x="125" y="26"/>
                  </a:lnTo>
                  <a:lnTo>
                    <a:pt x="108" y="43"/>
                  </a:lnTo>
                  <a:lnTo>
                    <a:pt x="99" y="53"/>
                  </a:lnTo>
                  <a:lnTo>
                    <a:pt x="108" y="66"/>
                  </a:lnTo>
                  <a:lnTo>
                    <a:pt x="108" y="76"/>
                  </a:lnTo>
                  <a:lnTo>
                    <a:pt x="105" y="86"/>
                  </a:lnTo>
                  <a:lnTo>
                    <a:pt x="99" y="92"/>
                  </a:lnTo>
                  <a:lnTo>
                    <a:pt x="89" y="99"/>
                  </a:lnTo>
                  <a:lnTo>
                    <a:pt x="82" y="109"/>
                  </a:lnTo>
                  <a:lnTo>
                    <a:pt x="82" y="119"/>
                  </a:lnTo>
                  <a:lnTo>
                    <a:pt x="85" y="132"/>
                  </a:lnTo>
                  <a:lnTo>
                    <a:pt x="62" y="158"/>
                  </a:lnTo>
                  <a:lnTo>
                    <a:pt x="42" y="185"/>
                  </a:lnTo>
                  <a:lnTo>
                    <a:pt x="23" y="214"/>
                  </a:lnTo>
                  <a:lnTo>
                    <a:pt x="0" y="238"/>
                  </a:lnTo>
                  <a:lnTo>
                    <a:pt x="6" y="254"/>
                  </a:lnTo>
                  <a:lnTo>
                    <a:pt x="13" y="271"/>
                  </a:lnTo>
                  <a:lnTo>
                    <a:pt x="23" y="284"/>
                  </a:lnTo>
                  <a:lnTo>
                    <a:pt x="36" y="294"/>
                  </a:lnTo>
                  <a:lnTo>
                    <a:pt x="23" y="320"/>
                  </a:lnTo>
                  <a:lnTo>
                    <a:pt x="19" y="340"/>
                  </a:lnTo>
                  <a:lnTo>
                    <a:pt x="26" y="347"/>
                  </a:lnTo>
                  <a:lnTo>
                    <a:pt x="26" y="353"/>
                  </a:lnTo>
                  <a:lnTo>
                    <a:pt x="26" y="360"/>
                  </a:lnTo>
                  <a:lnTo>
                    <a:pt x="23" y="370"/>
                  </a:lnTo>
                  <a:lnTo>
                    <a:pt x="9" y="383"/>
                  </a:lnTo>
                  <a:lnTo>
                    <a:pt x="0" y="396"/>
                  </a:lnTo>
                  <a:lnTo>
                    <a:pt x="102" y="413"/>
                  </a:lnTo>
                  <a:lnTo>
                    <a:pt x="148" y="350"/>
                  </a:lnTo>
                  <a:lnTo>
                    <a:pt x="171" y="350"/>
                  </a:lnTo>
                  <a:lnTo>
                    <a:pt x="181" y="347"/>
                  </a:lnTo>
                  <a:lnTo>
                    <a:pt x="174" y="340"/>
                  </a:lnTo>
                  <a:lnTo>
                    <a:pt x="155" y="333"/>
                  </a:lnTo>
                  <a:lnTo>
                    <a:pt x="178" y="277"/>
                  </a:lnTo>
                  <a:lnTo>
                    <a:pt x="171" y="257"/>
                  </a:lnTo>
                  <a:lnTo>
                    <a:pt x="168" y="221"/>
                  </a:lnTo>
                  <a:lnTo>
                    <a:pt x="181" y="238"/>
                  </a:lnTo>
                  <a:lnTo>
                    <a:pt x="211" y="224"/>
                  </a:lnTo>
                </a:path>
              </a:pathLst>
            </a:custGeom>
            <a:solidFill>
              <a:schemeClr val="accent1"/>
            </a:solidFill>
            <a:ln w="3175">
              <a:solidFill>
                <a:schemeClr val="tx1"/>
              </a:solidFill>
              <a:round/>
              <a:headEnd/>
              <a:tailEnd/>
            </a:ln>
          </p:spPr>
          <p:txBody>
            <a:bodyPr/>
            <a:lstStyle/>
            <a:p>
              <a:endParaRPr lang="en-US"/>
            </a:p>
          </p:txBody>
        </p:sp>
        <p:sp>
          <p:nvSpPr>
            <p:cNvPr id="131197" name="Freeform 92"/>
            <p:cNvSpPr>
              <a:spLocks noEditPoints="1"/>
            </p:cNvSpPr>
            <p:nvPr/>
          </p:nvSpPr>
          <p:spPr bwMode="auto">
            <a:xfrm>
              <a:off x="1373" y="3178"/>
              <a:ext cx="1116" cy="716"/>
            </a:xfrm>
            <a:custGeom>
              <a:avLst/>
              <a:gdLst>
                <a:gd name="T0" fmla="*/ 11455 w 835"/>
                <a:gd name="T1" fmla="*/ 1906 h 624"/>
                <a:gd name="T2" fmla="*/ 11584 w 835"/>
                <a:gd name="T3" fmla="*/ 1936 h 624"/>
                <a:gd name="T4" fmla="*/ 11294 w 835"/>
                <a:gd name="T5" fmla="*/ 1948 h 624"/>
                <a:gd name="T6" fmla="*/ 14358 w 835"/>
                <a:gd name="T7" fmla="*/ 1580 h 624"/>
                <a:gd name="T8" fmla="*/ 15127 w 835"/>
                <a:gd name="T9" fmla="*/ 1609 h 624"/>
                <a:gd name="T10" fmla="*/ 15076 w 835"/>
                <a:gd name="T11" fmla="*/ 1645 h 624"/>
                <a:gd name="T12" fmla="*/ 14358 w 835"/>
                <a:gd name="T13" fmla="*/ 1580 h 624"/>
                <a:gd name="T14" fmla="*/ 13019 w 835"/>
                <a:gd name="T15" fmla="*/ 1687 h 624"/>
                <a:gd name="T16" fmla="*/ 13514 w 835"/>
                <a:gd name="T17" fmla="*/ 1765 h 624"/>
                <a:gd name="T18" fmla="*/ 13143 w 835"/>
                <a:gd name="T19" fmla="*/ 1897 h 624"/>
                <a:gd name="T20" fmla="*/ 12607 w 835"/>
                <a:gd name="T21" fmla="*/ 1854 h 624"/>
                <a:gd name="T22" fmla="*/ 12430 w 835"/>
                <a:gd name="T23" fmla="*/ 1792 h 624"/>
                <a:gd name="T24" fmla="*/ 10750 w 835"/>
                <a:gd name="T25" fmla="*/ 1267 h 624"/>
                <a:gd name="T26" fmla="*/ 11228 w 835"/>
                <a:gd name="T27" fmla="*/ 1225 h 624"/>
                <a:gd name="T28" fmla="*/ 12911 w 835"/>
                <a:gd name="T29" fmla="*/ 1072 h 624"/>
                <a:gd name="T30" fmla="*/ 13444 w 835"/>
                <a:gd name="T31" fmla="*/ 1054 h 624"/>
                <a:gd name="T32" fmla="*/ 13790 w 835"/>
                <a:gd name="T33" fmla="*/ 981 h 624"/>
                <a:gd name="T34" fmla="*/ 12430 w 835"/>
                <a:gd name="T35" fmla="*/ 863 h 624"/>
                <a:gd name="T36" fmla="*/ 11455 w 835"/>
                <a:gd name="T37" fmla="*/ 716 h 624"/>
                <a:gd name="T38" fmla="*/ 10261 w 835"/>
                <a:gd name="T39" fmla="*/ 663 h 624"/>
                <a:gd name="T40" fmla="*/ 9618 w 835"/>
                <a:gd name="T41" fmla="*/ 652 h 624"/>
                <a:gd name="T42" fmla="*/ 8948 w 835"/>
                <a:gd name="T43" fmla="*/ 548 h 624"/>
                <a:gd name="T44" fmla="*/ 8810 w 835"/>
                <a:gd name="T45" fmla="*/ 473 h 624"/>
                <a:gd name="T46" fmla="*/ 7447 w 835"/>
                <a:gd name="T47" fmla="*/ 367 h 624"/>
                <a:gd name="T48" fmla="*/ 5775 w 835"/>
                <a:gd name="T49" fmla="*/ 287 h 624"/>
                <a:gd name="T50" fmla="*/ 4611 w 835"/>
                <a:gd name="T51" fmla="*/ 166 h 624"/>
                <a:gd name="T52" fmla="*/ 3964 w 835"/>
                <a:gd name="T53" fmla="*/ 161 h 624"/>
                <a:gd name="T54" fmla="*/ 3003 w 835"/>
                <a:gd name="T55" fmla="*/ 91 h 624"/>
                <a:gd name="T56" fmla="*/ 2268 w 835"/>
                <a:gd name="T57" fmla="*/ 0 h 624"/>
                <a:gd name="T58" fmla="*/ 1931 w 835"/>
                <a:gd name="T59" fmla="*/ 39 h 624"/>
                <a:gd name="T60" fmla="*/ 1081 w 835"/>
                <a:gd name="T61" fmla="*/ 104 h 624"/>
                <a:gd name="T62" fmla="*/ 835 w 835"/>
                <a:gd name="T63" fmla="*/ 185 h 624"/>
                <a:gd name="T64" fmla="*/ 1081 w 835"/>
                <a:gd name="T65" fmla="*/ 313 h 624"/>
                <a:gd name="T66" fmla="*/ 1624 w 835"/>
                <a:gd name="T67" fmla="*/ 473 h 624"/>
                <a:gd name="T68" fmla="*/ 2219 w 835"/>
                <a:gd name="T69" fmla="*/ 601 h 624"/>
                <a:gd name="T70" fmla="*/ 2268 w 835"/>
                <a:gd name="T71" fmla="*/ 885 h 624"/>
                <a:gd name="T72" fmla="*/ 1204 w 835"/>
                <a:gd name="T73" fmla="*/ 1292 h 624"/>
                <a:gd name="T74" fmla="*/ 1306 w 835"/>
                <a:gd name="T75" fmla="*/ 1448 h 624"/>
                <a:gd name="T76" fmla="*/ 1492 w 835"/>
                <a:gd name="T77" fmla="*/ 1792 h 624"/>
                <a:gd name="T78" fmla="*/ 0 w 835"/>
                <a:gd name="T79" fmla="*/ 2062 h 624"/>
                <a:gd name="T80" fmla="*/ 1306 w 835"/>
                <a:gd name="T81" fmla="*/ 2258 h 624"/>
                <a:gd name="T82" fmla="*/ 1851 w 835"/>
                <a:gd name="T83" fmla="*/ 2430 h 624"/>
                <a:gd name="T84" fmla="*/ 2335 w 835"/>
                <a:gd name="T85" fmla="*/ 2470 h 624"/>
                <a:gd name="T86" fmla="*/ 3841 w 835"/>
                <a:gd name="T87" fmla="*/ 2418 h 624"/>
                <a:gd name="T88" fmla="*/ 5453 w 835"/>
                <a:gd name="T89" fmla="*/ 2441 h 624"/>
                <a:gd name="T90" fmla="*/ 5819 w 835"/>
                <a:gd name="T91" fmla="*/ 2430 h 624"/>
                <a:gd name="T92" fmla="*/ 6592 w 835"/>
                <a:gd name="T93" fmla="*/ 2400 h 624"/>
                <a:gd name="T94" fmla="*/ 7930 w 835"/>
                <a:gd name="T95" fmla="*/ 2296 h 624"/>
                <a:gd name="T96" fmla="*/ 8110 w 835"/>
                <a:gd name="T97" fmla="*/ 2244 h 624"/>
                <a:gd name="T98" fmla="*/ 9187 w 835"/>
                <a:gd name="T99" fmla="*/ 2062 h 624"/>
                <a:gd name="T100" fmla="*/ 9310 w 835"/>
                <a:gd name="T101" fmla="*/ 1985 h 624"/>
                <a:gd name="T102" fmla="*/ 9131 w 835"/>
                <a:gd name="T103" fmla="*/ 1826 h 624"/>
                <a:gd name="T104" fmla="*/ 9131 w 835"/>
                <a:gd name="T105" fmla="*/ 1635 h 624"/>
                <a:gd name="T106" fmla="*/ 9735 w 835"/>
                <a:gd name="T107" fmla="*/ 1486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24"/>
                <a:gd name="T164" fmla="*/ 835 w 835"/>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24">
                  <a:moveTo>
                    <a:pt x="617" y="485"/>
                  </a:moveTo>
                  <a:lnTo>
                    <a:pt x="624" y="482"/>
                  </a:lnTo>
                  <a:lnTo>
                    <a:pt x="630" y="482"/>
                  </a:lnTo>
                  <a:lnTo>
                    <a:pt x="637" y="482"/>
                  </a:lnTo>
                  <a:lnTo>
                    <a:pt x="644" y="489"/>
                  </a:lnTo>
                  <a:lnTo>
                    <a:pt x="637" y="489"/>
                  </a:lnTo>
                  <a:lnTo>
                    <a:pt x="627" y="492"/>
                  </a:lnTo>
                  <a:lnTo>
                    <a:pt x="624" y="492"/>
                  </a:lnTo>
                  <a:lnTo>
                    <a:pt x="621" y="492"/>
                  </a:lnTo>
                  <a:lnTo>
                    <a:pt x="617" y="489"/>
                  </a:lnTo>
                  <a:lnTo>
                    <a:pt x="617" y="485"/>
                  </a:lnTo>
                  <a:close/>
                  <a:moveTo>
                    <a:pt x="789" y="399"/>
                  </a:moveTo>
                  <a:lnTo>
                    <a:pt x="805" y="403"/>
                  </a:lnTo>
                  <a:lnTo>
                    <a:pt x="822" y="403"/>
                  </a:lnTo>
                  <a:lnTo>
                    <a:pt x="832" y="406"/>
                  </a:lnTo>
                  <a:lnTo>
                    <a:pt x="835" y="409"/>
                  </a:lnTo>
                  <a:lnTo>
                    <a:pt x="835" y="413"/>
                  </a:lnTo>
                  <a:lnTo>
                    <a:pt x="829" y="416"/>
                  </a:lnTo>
                  <a:lnTo>
                    <a:pt x="819" y="419"/>
                  </a:lnTo>
                  <a:lnTo>
                    <a:pt x="799" y="423"/>
                  </a:lnTo>
                  <a:lnTo>
                    <a:pt x="789" y="399"/>
                  </a:lnTo>
                  <a:close/>
                  <a:moveTo>
                    <a:pt x="683" y="436"/>
                  </a:moveTo>
                  <a:lnTo>
                    <a:pt x="706" y="426"/>
                  </a:lnTo>
                  <a:lnTo>
                    <a:pt x="716" y="426"/>
                  </a:lnTo>
                  <a:lnTo>
                    <a:pt x="723" y="429"/>
                  </a:lnTo>
                  <a:lnTo>
                    <a:pt x="743" y="432"/>
                  </a:lnTo>
                  <a:lnTo>
                    <a:pt x="743" y="446"/>
                  </a:lnTo>
                  <a:lnTo>
                    <a:pt x="739" y="456"/>
                  </a:lnTo>
                  <a:lnTo>
                    <a:pt x="733" y="469"/>
                  </a:lnTo>
                  <a:lnTo>
                    <a:pt x="723" y="479"/>
                  </a:lnTo>
                  <a:lnTo>
                    <a:pt x="713" y="475"/>
                  </a:lnTo>
                  <a:lnTo>
                    <a:pt x="703" y="472"/>
                  </a:lnTo>
                  <a:lnTo>
                    <a:pt x="693" y="469"/>
                  </a:lnTo>
                  <a:lnTo>
                    <a:pt x="690" y="465"/>
                  </a:lnTo>
                  <a:lnTo>
                    <a:pt x="687" y="459"/>
                  </a:lnTo>
                  <a:lnTo>
                    <a:pt x="683" y="452"/>
                  </a:lnTo>
                  <a:lnTo>
                    <a:pt x="683" y="446"/>
                  </a:lnTo>
                  <a:lnTo>
                    <a:pt x="683" y="436"/>
                  </a:lnTo>
                  <a:close/>
                  <a:moveTo>
                    <a:pt x="591" y="320"/>
                  </a:moveTo>
                  <a:lnTo>
                    <a:pt x="597" y="314"/>
                  </a:lnTo>
                  <a:lnTo>
                    <a:pt x="607" y="310"/>
                  </a:lnTo>
                  <a:lnTo>
                    <a:pt x="617" y="310"/>
                  </a:lnTo>
                  <a:lnTo>
                    <a:pt x="627" y="310"/>
                  </a:lnTo>
                  <a:lnTo>
                    <a:pt x="667" y="290"/>
                  </a:lnTo>
                  <a:lnTo>
                    <a:pt x="710" y="271"/>
                  </a:lnTo>
                  <a:lnTo>
                    <a:pt x="726" y="274"/>
                  </a:lnTo>
                  <a:lnTo>
                    <a:pt x="736" y="274"/>
                  </a:lnTo>
                  <a:lnTo>
                    <a:pt x="739" y="267"/>
                  </a:lnTo>
                  <a:lnTo>
                    <a:pt x="743" y="251"/>
                  </a:lnTo>
                  <a:lnTo>
                    <a:pt x="753" y="251"/>
                  </a:lnTo>
                  <a:lnTo>
                    <a:pt x="759" y="248"/>
                  </a:lnTo>
                  <a:lnTo>
                    <a:pt x="759" y="244"/>
                  </a:lnTo>
                  <a:lnTo>
                    <a:pt x="759" y="231"/>
                  </a:lnTo>
                  <a:lnTo>
                    <a:pt x="683" y="218"/>
                  </a:lnTo>
                  <a:lnTo>
                    <a:pt x="667" y="211"/>
                  </a:lnTo>
                  <a:lnTo>
                    <a:pt x="647" y="198"/>
                  </a:lnTo>
                  <a:lnTo>
                    <a:pt x="630" y="181"/>
                  </a:lnTo>
                  <a:lnTo>
                    <a:pt x="617" y="168"/>
                  </a:lnTo>
                  <a:lnTo>
                    <a:pt x="581" y="188"/>
                  </a:lnTo>
                  <a:lnTo>
                    <a:pt x="564" y="168"/>
                  </a:lnTo>
                  <a:lnTo>
                    <a:pt x="555" y="158"/>
                  </a:lnTo>
                  <a:lnTo>
                    <a:pt x="545" y="158"/>
                  </a:lnTo>
                  <a:lnTo>
                    <a:pt x="528" y="165"/>
                  </a:lnTo>
                  <a:lnTo>
                    <a:pt x="515" y="152"/>
                  </a:lnTo>
                  <a:lnTo>
                    <a:pt x="498" y="145"/>
                  </a:lnTo>
                  <a:lnTo>
                    <a:pt x="492" y="139"/>
                  </a:lnTo>
                  <a:lnTo>
                    <a:pt x="489" y="135"/>
                  </a:lnTo>
                  <a:lnTo>
                    <a:pt x="485" y="129"/>
                  </a:lnTo>
                  <a:lnTo>
                    <a:pt x="485" y="119"/>
                  </a:lnTo>
                  <a:lnTo>
                    <a:pt x="465" y="112"/>
                  </a:lnTo>
                  <a:lnTo>
                    <a:pt x="442" y="106"/>
                  </a:lnTo>
                  <a:lnTo>
                    <a:pt x="409" y="92"/>
                  </a:lnTo>
                  <a:lnTo>
                    <a:pt x="380" y="86"/>
                  </a:lnTo>
                  <a:lnTo>
                    <a:pt x="350" y="79"/>
                  </a:lnTo>
                  <a:lnTo>
                    <a:pt x="317" y="73"/>
                  </a:lnTo>
                  <a:lnTo>
                    <a:pt x="294" y="63"/>
                  </a:lnTo>
                  <a:lnTo>
                    <a:pt x="267" y="49"/>
                  </a:lnTo>
                  <a:lnTo>
                    <a:pt x="254" y="43"/>
                  </a:lnTo>
                  <a:lnTo>
                    <a:pt x="241" y="40"/>
                  </a:lnTo>
                  <a:lnTo>
                    <a:pt x="228" y="36"/>
                  </a:lnTo>
                  <a:lnTo>
                    <a:pt x="218" y="40"/>
                  </a:lnTo>
                  <a:lnTo>
                    <a:pt x="191" y="30"/>
                  </a:lnTo>
                  <a:lnTo>
                    <a:pt x="175" y="26"/>
                  </a:lnTo>
                  <a:lnTo>
                    <a:pt x="165" y="23"/>
                  </a:lnTo>
                  <a:lnTo>
                    <a:pt x="155" y="20"/>
                  </a:lnTo>
                  <a:lnTo>
                    <a:pt x="142" y="13"/>
                  </a:lnTo>
                  <a:lnTo>
                    <a:pt x="125" y="0"/>
                  </a:lnTo>
                  <a:lnTo>
                    <a:pt x="115" y="0"/>
                  </a:lnTo>
                  <a:lnTo>
                    <a:pt x="109" y="3"/>
                  </a:lnTo>
                  <a:lnTo>
                    <a:pt x="106" y="10"/>
                  </a:lnTo>
                  <a:lnTo>
                    <a:pt x="99" y="23"/>
                  </a:lnTo>
                  <a:lnTo>
                    <a:pt x="76" y="23"/>
                  </a:lnTo>
                  <a:lnTo>
                    <a:pt x="59" y="26"/>
                  </a:lnTo>
                  <a:lnTo>
                    <a:pt x="53" y="30"/>
                  </a:lnTo>
                  <a:lnTo>
                    <a:pt x="46" y="36"/>
                  </a:lnTo>
                  <a:lnTo>
                    <a:pt x="46" y="46"/>
                  </a:lnTo>
                  <a:lnTo>
                    <a:pt x="43" y="56"/>
                  </a:lnTo>
                  <a:lnTo>
                    <a:pt x="56" y="69"/>
                  </a:lnTo>
                  <a:lnTo>
                    <a:pt x="59" y="79"/>
                  </a:lnTo>
                  <a:lnTo>
                    <a:pt x="56" y="89"/>
                  </a:lnTo>
                  <a:lnTo>
                    <a:pt x="43" y="109"/>
                  </a:lnTo>
                  <a:lnTo>
                    <a:pt x="89" y="119"/>
                  </a:lnTo>
                  <a:lnTo>
                    <a:pt x="82" y="125"/>
                  </a:lnTo>
                  <a:lnTo>
                    <a:pt x="79" y="135"/>
                  </a:lnTo>
                  <a:lnTo>
                    <a:pt x="122" y="152"/>
                  </a:lnTo>
                  <a:lnTo>
                    <a:pt x="165" y="172"/>
                  </a:lnTo>
                  <a:lnTo>
                    <a:pt x="172" y="195"/>
                  </a:lnTo>
                  <a:lnTo>
                    <a:pt x="125" y="224"/>
                  </a:lnTo>
                  <a:lnTo>
                    <a:pt x="109" y="330"/>
                  </a:lnTo>
                  <a:lnTo>
                    <a:pt x="76" y="347"/>
                  </a:lnTo>
                  <a:lnTo>
                    <a:pt x="66" y="327"/>
                  </a:lnTo>
                  <a:lnTo>
                    <a:pt x="63" y="333"/>
                  </a:lnTo>
                  <a:lnTo>
                    <a:pt x="63" y="343"/>
                  </a:lnTo>
                  <a:lnTo>
                    <a:pt x="72" y="366"/>
                  </a:lnTo>
                  <a:lnTo>
                    <a:pt x="79" y="386"/>
                  </a:lnTo>
                  <a:lnTo>
                    <a:pt x="53" y="439"/>
                  </a:lnTo>
                  <a:lnTo>
                    <a:pt x="82" y="452"/>
                  </a:lnTo>
                  <a:lnTo>
                    <a:pt x="63" y="456"/>
                  </a:lnTo>
                  <a:lnTo>
                    <a:pt x="43" y="462"/>
                  </a:lnTo>
                  <a:lnTo>
                    <a:pt x="0" y="522"/>
                  </a:lnTo>
                  <a:lnTo>
                    <a:pt x="26" y="541"/>
                  </a:lnTo>
                  <a:lnTo>
                    <a:pt x="59" y="561"/>
                  </a:lnTo>
                  <a:lnTo>
                    <a:pt x="72" y="571"/>
                  </a:lnTo>
                  <a:lnTo>
                    <a:pt x="86" y="584"/>
                  </a:lnTo>
                  <a:lnTo>
                    <a:pt x="96" y="597"/>
                  </a:lnTo>
                  <a:lnTo>
                    <a:pt x="102" y="614"/>
                  </a:lnTo>
                  <a:lnTo>
                    <a:pt x="109" y="621"/>
                  </a:lnTo>
                  <a:lnTo>
                    <a:pt x="119" y="624"/>
                  </a:lnTo>
                  <a:lnTo>
                    <a:pt x="129" y="624"/>
                  </a:lnTo>
                  <a:lnTo>
                    <a:pt x="135" y="624"/>
                  </a:lnTo>
                  <a:lnTo>
                    <a:pt x="175" y="617"/>
                  </a:lnTo>
                  <a:lnTo>
                    <a:pt x="211" y="611"/>
                  </a:lnTo>
                  <a:lnTo>
                    <a:pt x="244" y="611"/>
                  </a:lnTo>
                  <a:lnTo>
                    <a:pt x="284" y="614"/>
                  </a:lnTo>
                  <a:lnTo>
                    <a:pt x="300" y="617"/>
                  </a:lnTo>
                  <a:lnTo>
                    <a:pt x="307" y="624"/>
                  </a:lnTo>
                  <a:lnTo>
                    <a:pt x="310" y="624"/>
                  </a:lnTo>
                  <a:lnTo>
                    <a:pt x="320" y="614"/>
                  </a:lnTo>
                  <a:lnTo>
                    <a:pt x="333" y="614"/>
                  </a:lnTo>
                  <a:lnTo>
                    <a:pt x="350" y="611"/>
                  </a:lnTo>
                  <a:lnTo>
                    <a:pt x="363" y="607"/>
                  </a:lnTo>
                  <a:lnTo>
                    <a:pt x="380" y="601"/>
                  </a:lnTo>
                  <a:lnTo>
                    <a:pt x="409" y="588"/>
                  </a:lnTo>
                  <a:lnTo>
                    <a:pt x="436" y="581"/>
                  </a:lnTo>
                  <a:lnTo>
                    <a:pt x="446" y="578"/>
                  </a:lnTo>
                  <a:lnTo>
                    <a:pt x="449" y="574"/>
                  </a:lnTo>
                  <a:lnTo>
                    <a:pt x="446" y="568"/>
                  </a:lnTo>
                  <a:lnTo>
                    <a:pt x="442" y="561"/>
                  </a:lnTo>
                  <a:lnTo>
                    <a:pt x="485" y="531"/>
                  </a:lnTo>
                  <a:lnTo>
                    <a:pt x="505" y="522"/>
                  </a:lnTo>
                  <a:lnTo>
                    <a:pt x="508" y="515"/>
                  </a:lnTo>
                  <a:lnTo>
                    <a:pt x="512" y="512"/>
                  </a:lnTo>
                  <a:lnTo>
                    <a:pt x="512" y="502"/>
                  </a:lnTo>
                  <a:lnTo>
                    <a:pt x="512" y="489"/>
                  </a:lnTo>
                  <a:lnTo>
                    <a:pt x="508" y="475"/>
                  </a:lnTo>
                  <a:lnTo>
                    <a:pt x="502" y="462"/>
                  </a:lnTo>
                  <a:lnTo>
                    <a:pt x="495" y="446"/>
                  </a:lnTo>
                  <a:lnTo>
                    <a:pt x="495" y="429"/>
                  </a:lnTo>
                  <a:lnTo>
                    <a:pt x="502" y="413"/>
                  </a:lnTo>
                  <a:lnTo>
                    <a:pt x="512" y="399"/>
                  </a:lnTo>
                  <a:lnTo>
                    <a:pt x="522" y="386"/>
                  </a:lnTo>
                  <a:lnTo>
                    <a:pt x="535" y="376"/>
                  </a:lnTo>
                  <a:lnTo>
                    <a:pt x="561" y="350"/>
                  </a:lnTo>
                  <a:lnTo>
                    <a:pt x="591" y="320"/>
                  </a:lnTo>
                  <a:close/>
                </a:path>
              </a:pathLst>
            </a:custGeom>
            <a:solidFill>
              <a:srgbClr val="FFFF66"/>
            </a:solidFill>
            <a:ln w="3175">
              <a:solidFill>
                <a:schemeClr val="tx1"/>
              </a:solidFill>
              <a:round/>
              <a:headEnd/>
              <a:tailEnd/>
            </a:ln>
          </p:spPr>
          <p:txBody>
            <a:bodyPr/>
            <a:lstStyle/>
            <a:p>
              <a:endParaRPr lang="en-US"/>
            </a:p>
          </p:txBody>
        </p:sp>
        <p:sp>
          <p:nvSpPr>
            <p:cNvPr id="131198" name="Freeform 93"/>
            <p:cNvSpPr>
              <a:spLocks/>
            </p:cNvSpPr>
            <p:nvPr/>
          </p:nvSpPr>
          <p:spPr bwMode="auto">
            <a:xfrm>
              <a:off x="2200" y="3733"/>
              <a:ext cx="34" cy="11"/>
            </a:xfrm>
            <a:custGeom>
              <a:avLst/>
              <a:gdLst>
                <a:gd name="T0" fmla="*/ 0 w 27"/>
                <a:gd name="T1" fmla="*/ 3 h 10"/>
                <a:gd name="T2" fmla="*/ 74 w 27"/>
                <a:gd name="T3" fmla="*/ 0 h 10"/>
                <a:gd name="T4" fmla="*/ 123 w 27"/>
                <a:gd name="T5" fmla="*/ 0 h 10"/>
                <a:gd name="T6" fmla="*/ 195 w 27"/>
                <a:gd name="T7" fmla="*/ 0 h 10"/>
                <a:gd name="T8" fmla="*/ 271 w 27"/>
                <a:gd name="T9" fmla="*/ 19 h 10"/>
                <a:gd name="T10" fmla="*/ 195 w 27"/>
                <a:gd name="T11" fmla="*/ 19 h 10"/>
                <a:gd name="T12" fmla="*/ 98 w 27"/>
                <a:gd name="T13" fmla="*/ 25 h 10"/>
                <a:gd name="T14" fmla="*/ 74 w 27"/>
                <a:gd name="T15" fmla="*/ 25 h 10"/>
                <a:gd name="T16" fmla="*/ 39 w 27"/>
                <a:gd name="T17" fmla="*/ 25 h 10"/>
                <a:gd name="T18" fmla="*/ 0 w 27"/>
                <a:gd name="T19" fmla="*/ 19 h 10"/>
                <a:gd name="T20" fmla="*/ 0 w 27"/>
                <a:gd name="T21" fmla="*/ 3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0"/>
                <a:gd name="T35" fmla="*/ 27 w 2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0">
                  <a:moveTo>
                    <a:pt x="0" y="3"/>
                  </a:moveTo>
                  <a:lnTo>
                    <a:pt x="7" y="0"/>
                  </a:lnTo>
                  <a:lnTo>
                    <a:pt x="13" y="0"/>
                  </a:lnTo>
                  <a:lnTo>
                    <a:pt x="20" y="0"/>
                  </a:lnTo>
                  <a:lnTo>
                    <a:pt x="27" y="7"/>
                  </a:lnTo>
                  <a:lnTo>
                    <a:pt x="20" y="7"/>
                  </a:lnTo>
                  <a:lnTo>
                    <a:pt x="10" y="10"/>
                  </a:lnTo>
                  <a:lnTo>
                    <a:pt x="7" y="10"/>
                  </a:lnTo>
                  <a:lnTo>
                    <a:pt x="4" y="10"/>
                  </a:lnTo>
                  <a:lnTo>
                    <a:pt x="0" y="7"/>
                  </a:lnTo>
                  <a:lnTo>
                    <a:pt x="0" y="3"/>
                  </a:lnTo>
                </a:path>
              </a:pathLst>
            </a:custGeom>
            <a:solidFill>
              <a:schemeClr val="accent2"/>
            </a:solidFill>
            <a:ln w="3175">
              <a:solidFill>
                <a:schemeClr val="tx1"/>
              </a:solidFill>
              <a:round/>
              <a:headEnd/>
              <a:tailEnd/>
            </a:ln>
          </p:spPr>
          <p:txBody>
            <a:bodyPr/>
            <a:lstStyle/>
            <a:p>
              <a:endParaRPr lang="en-US"/>
            </a:p>
          </p:txBody>
        </p:sp>
        <p:sp>
          <p:nvSpPr>
            <p:cNvPr id="131199" name="Freeform 94"/>
            <p:cNvSpPr>
              <a:spLocks/>
            </p:cNvSpPr>
            <p:nvPr/>
          </p:nvSpPr>
          <p:spPr bwMode="auto">
            <a:xfrm>
              <a:off x="2429" y="3637"/>
              <a:ext cx="60" cy="28"/>
            </a:xfrm>
            <a:custGeom>
              <a:avLst/>
              <a:gdLst>
                <a:gd name="T0" fmla="*/ 0 w 46"/>
                <a:gd name="T1" fmla="*/ 0 h 24"/>
                <a:gd name="T2" fmla="*/ 226 w 46"/>
                <a:gd name="T3" fmla="*/ 21 h 24"/>
                <a:gd name="T4" fmla="*/ 468 w 46"/>
                <a:gd name="T5" fmla="*/ 21 h 24"/>
                <a:gd name="T6" fmla="*/ 610 w 46"/>
                <a:gd name="T7" fmla="*/ 34 h 24"/>
                <a:gd name="T8" fmla="*/ 655 w 46"/>
                <a:gd name="T9" fmla="*/ 48 h 24"/>
                <a:gd name="T10" fmla="*/ 655 w 46"/>
                <a:gd name="T11" fmla="*/ 65 h 24"/>
                <a:gd name="T12" fmla="*/ 570 w 46"/>
                <a:gd name="T13" fmla="*/ 79 h 24"/>
                <a:gd name="T14" fmla="*/ 425 w 46"/>
                <a:gd name="T15" fmla="*/ 92 h 24"/>
                <a:gd name="T16" fmla="*/ 145 w 46"/>
                <a:gd name="T17" fmla="*/ 117 h 24"/>
                <a:gd name="T18" fmla="*/ 0 w 4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24"/>
                <a:gd name="T32" fmla="*/ 46 w 4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24">
                  <a:moveTo>
                    <a:pt x="0" y="0"/>
                  </a:moveTo>
                  <a:lnTo>
                    <a:pt x="16" y="4"/>
                  </a:lnTo>
                  <a:lnTo>
                    <a:pt x="33" y="4"/>
                  </a:lnTo>
                  <a:lnTo>
                    <a:pt x="43" y="7"/>
                  </a:lnTo>
                  <a:lnTo>
                    <a:pt x="46" y="10"/>
                  </a:lnTo>
                  <a:lnTo>
                    <a:pt x="46" y="14"/>
                  </a:lnTo>
                  <a:lnTo>
                    <a:pt x="40" y="17"/>
                  </a:lnTo>
                  <a:lnTo>
                    <a:pt x="30" y="20"/>
                  </a:lnTo>
                  <a:lnTo>
                    <a:pt x="10" y="24"/>
                  </a:lnTo>
                  <a:lnTo>
                    <a:pt x="0" y="0"/>
                  </a:lnTo>
                </a:path>
              </a:pathLst>
            </a:custGeom>
            <a:solidFill>
              <a:schemeClr val="accent2"/>
            </a:solidFill>
            <a:ln w="3175">
              <a:solidFill>
                <a:schemeClr val="tx1"/>
              </a:solidFill>
              <a:round/>
              <a:headEnd/>
              <a:tailEnd/>
            </a:ln>
          </p:spPr>
          <p:txBody>
            <a:bodyPr/>
            <a:lstStyle/>
            <a:p>
              <a:endParaRPr lang="en-US"/>
            </a:p>
          </p:txBody>
        </p:sp>
        <p:sp>
          <p:nvSpPr>
            <p:cNvPr id="131200" name="Freeform 95"/>
            <p:cNvSpPr>
              <a:spLocks/>
            </p:cNvSpPr>
            <p:nvPr/>
          </p:nvSpPr>
          <p:spPr bwMode="auto">
            <a:xfrm>
              <a:off x="2287" y="3668"/>
              <a:ext cx="82" cy="62"/>
            </a:xfrm>
            <a:custGeom>
              <a:avLst/>
              <a:gdLst>
                <a:gd name="T0" fmla="*/ 0 w 60"/>
                <a:gd name="T1" fmla="*/ 48 h 53"/>
                <a:gd name="T2" fmla="*/ 510 w 60"/>
                <a:gd name="T3" fmla="*/ 0 h 53"/>
                <a:gd name="T4" fmla="*/ 759 w 60"/>
                <a:gd name="T5" fmla="*/ 0 h 53"/>
                <a:gd name="T6" fmla="*/ 921 w 60"/>
                <a:gd name="T7" fmla="*/ 18 h 53"/>
                <a:gd name="T8" fmla="*/ 1364 w 60"/>
                <a:gd name="T9" fmla="*/ 29 h 53"/>
                <a:gd name="T10" fmla="*/ 1364 w 60"/>
                <a:gd name="T11" fmla="*/ 94 h 53"/>
                <a:gd name="T12" fmla="*/ 1283 w 60"/>
                <a:gd name="T13" fmla="*/ 144 h 53"/>
                <a:gd name="T14" fmla="*/ 1134 w 60"/>
                <a:gd name="T15" fmla="*/ 207 h 53"/>
                <a:gd name="T16" fmla="*/ 921 w 60"/>
                <a:gd name="T17" fmla="*/ 255 h 53"/>
                <a:gd name="T18" fmla="*/ 687 w 60"/>
                <a:gd name="T19" fmla="*/ 233 h 53"/>
                <a:gd name="T20" fmla="*/ 458 w 60"/>
                <a:gd name="T21" fmla="*/ 223 h 53"/>
                <a:gd name="T22" fmla="*/ 235 w 60"/>
                <a:gd name="T23" fmla="*/ 207 h 53"/>
                <a:gd name="T24" fmla="*/ 172 w 60"/>
                <a:gd name="T25" fmla="*/ 191 h 53"/>
                <a:gd name="T26" fmla="*/ 92 w 60"/>
                <a:gd name="T27" fmla="*/ 163 h 53"/>
                <a:gd name="T28" fmla="*/ 0 w 60"/>
                <a:gd name="T29" fmla="*/ 123 h 53"/>
                <a:gd name="T30" fmla="*/ 0 w 60"/>
                <a:gd name="T31" fmla="*/ 94 h 53"/>
                <a:gd name="T32" fmla="*/ 0 w 60"/>
                <a:gd name="T33" fmla="*/ 48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3"/>
                <a:gd name="T53" fmla="*/ 60 w 60"/>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3">
                  <a:moveTo>
                    <a:pt x="0" y="10"/>
                  </a:moveTo>
                  <a:lnTo>
                    <a:pt x="23" y="0"/>
                  </a:lnTo>
                  <a:lnTo>
                    <a:pt x="33" y="0"/>
                  </a:lnTo>
                  <a:lnTo>
                    <a:pt x="40" y="3"/>
                  </a:lnTo>
                  <a:lnTo>
                    <a:pt x="60" y="6"/>
                  </a:lnTo>
                  <a:lnTo>
                    <a:pt x="60" y="20"/>
                  </a:lnTo>
                  <a:lnTo>
                    <a:pt x="56" y="30"/>
                  </a:lnTo>
                  <a:lnTo>
                    <a:pt x="50" y="43"/>
                  </a:lnTo>
                  <a:lnTo>
                    <a:pt x="40" y="53"/>
                  </a:lnTo>
                  <a:lnTo>
                    <a:pt x="30" y="49"/>
                  </a:lnTo>
                  <a:lnTo>
                    <a:pt x="20" y="46"/>
                  </a:lnTo>
                  <a:lnTo>
                    <a:pt x="10" y="43"/>
                  </a:lnTo>
                  <a:lnTo>
                    <a:pt x="7" y="39"/>
                  </a:lnTo>
                  <a:lnTo>
                    <a:pt x="4" y="33"/>
                  </a:lnTo>
                  <a:lnTo>
                    <a:pt x="0" y="26"/>
                  </a:lnTo>
                  <a:lnTo>
                    <a:pt x="0" y="20"/>
                  </a:lnTo>
                  <a:lnTo>
                    <a:pt x="0" y="10"/>
                  </a:lnTo>
                </a:path>
              </a:pathLst>
            </a:custGeom>
            <a:solidFill>
              <a:schemeClr val="accent2"/>
            </a:solidFill>
            <a:ln w="3175">
              <a:solidFill>
                <a:schemeClr val="tx1"/>
              </a:solidFill>
              <a:round/>
              <a:headEnd/>
              <a:tailEnd/>
            </a:ln>
          </p:spPr>
          <p:txBody>
            <a:bodyPr/>
            <a:lstStyle/>
            <a:p>
              <a:endParaRPr lang="en-US"/>
            </a:p>
          </p:txBody>
        </p:sp>
        <p:sp>
          <p:nvSpPr>
            <p:cNvPr id="131201" name="Freeform 96"/>
            <p:cNvSpPr>
              <a:spLocks/>
            </p:cNvSpPr>
            <p:nvPr/>
          </p:nvSpPr>
          <p:spPr bwMode="auto">
            <a:xfrm>
              <a:off x="1373" y="3178"/>
              <a:ext cx="1015" cy="716"/>
            </a:xfrm>
            <a:custGeom>
              <a:avLst/>
              <a:gdLst>
                <a:gd name="T0" fmla="*/ 10914 w 759"/>
                <a:gd name="T1" fmla="*/ 1242 h 624"/>
                <a:gd name="T2" fmla="*/ 11276 w 759"/>
                <a:gd name="T3" fmla="*/ 1225 h 624"/>
                <a:gd name="T4" fmla="*/ 12196 w 759"/>
                <a:gd name="T5" fmla="*/ 1149 h 624"/>
                <a:gd name="T6" fmla="*/ 13287 w 759"/>
                <a:gd name="T7" fmla="*/ 1082 h 624"/>
                <a:gd name="T8" fmla="*/ 13515 w 759"/>
                <a:gd name="T9" fmla="*/ 1054 h 624"/>
                <a:gd name="T10" fmla="*/ 13770 w 759"/>
                <a:gd name="T11" fmla="*/ 993 h 624"/>
                <a:gd name="T12" fmla="*/ 13882 w 759"/>
                <a:gd name="T13" fmla="*/ 963 h 624"/>
                <a:gd name="T14" fmla="*/ 12492 w 759"/>
                <a:gd name="T15" fmla="*/ 863 h 624"/>
                <a:gd name="T16" fmla="*/ 11834 w 759"/>
                <a:gd name="T17" fmla="*/ 779 h 624"/>
                <a:gd name="T18" fmla="*/ 11276 w 759"/>
                <a:gd name="T19" fmla="*/ 663 h 624"/>
                <a:gd name="T20" fmla="*/ 10309 w 759"/>
                <a:gd name="T21" fmla="*/ 663 h 624"/>
                <a:gd name="T22" fmla="*/ 9975 w 759"/>
                <a:gd name="T23" fmla="*/ 624 h 624"/>
                <a:gd name="T24" fmla="*/ 9424 w 759"/>
                <a:gd name="T25" fmla="*/ 601 h 624"/>
                <a:gd name="T26" fmla="*/ 9003 w 759"/>
                <a:gd name="T27" fmla="*/ 548 h 624"/>
                <a:gd name="T28" fmla="*/ 8885 w 759"/>
                <a:gd name="T29" fmla="*/ 511 h 624"/>
                <a:gd name="T30" fmla="*/ 8510 w 759"/>
                <a:gd name="T31" fmla="*/ 445 h 624"/>
                <a:gd name="T32" fmla="*/ 7481 w 759"/>
                <a:gd name="T33" fmla="*/ 367 h 624"/>
                <a:gd name="T34" fmla="*/ 6400 w 759"/>
                <a:gd name="T35" fmla="*/ 313 h 624"/>
                <a:gd name="T36" fmla="*/ 5376 w 759"/>
                <a:gd name="T37" fmla="*/ 248 h 624"/>
                <a:gd name="T38" fmla="*/ 4650 w 759"/>
                <a:gd name="T39" fmla="*/ 166 h 624"/>
                <a:gd name="T40" fmla="*/ 4174 w 759"/>
                <a:gd name="T41" fmla="*/ 141 h 624"/>
                <a:gd name="T42" fmla="*/ 3489 w 759"/>
                <a:gd name="T43" fmla="*/ 119 h 624"/>
                <a:gd name="T44" fmla="*/ 3033 w 759"/>
                <a:gd name="T45" fmla="*/ 91 h 624"/>
                <a:gd name="T46" fmla="*/ 2600 w 759"/>
                <a:gd name="T47" fmla="*/ 52 h 624"/>
                <a:gd name="T48" fmla="*/ 2105 w 759"/>
                <a:gd name="T49" fmla="*/ 0 h 624"/>
                <a:gd name="T50" fmla="*/ 1944 w 759"/>
                <a:gd name="T51" fmla="*/ 39 h 624"/>
                <a:gd name="T52" fmla="*/ 1391 w 759"/>
                <a:gd name="T53" fmla="*/ 91 h 624"/>
                <a:gd name="T54" fmla="*/ 972 w 759"/>
                <a:gd name="T55" fmla="*/ 119 h 624"/>
                <a:gd name="T56" fmla="*/ 847 w 759"/>
                <a:gd name="T57" fmla="*/ 185 h 624"/>
                <a:gd name="T58" fmla="*/ 1023 w 759"/>
                <a:gd name="T59" fmla="*/ 273 h 624"/>
                <a:gd name="T60" fmla="*/ 1023 w 759"/>
                <a:gd name="T61" fmla="*/ 351 h 624"/>
                <a:gd name="T62" fmla="*/ 1631 w 759"/>
                <a:gd name="T63" fmla="*/ 473 h 624"/>
                <a:gd name="T64" fmla="*/ 1454 w 759"/>
                <a:gd name="T65" fmla="*/ 536 h 624"/>
                <a:gd name="T66" fmla="*/ 3033 w 759"/>
                <a:gd name="T67" fmla="*/ 678 h 624"/>
                <a:gd name="T68" fmla="*/ 2284 w 759"/>
                <a:gd name="T69" fmla="*/ 885 h 624"/>
                <a:gd name="T70" fmla="*/ 1391 w 759"/>
                <a:gd name="T71" fmla="*/ 1373 h 624"/>
                <a:gd name="T72" fmla="*/ 1150 w 759"/>
                <a:gd name="T73" fmla="*/ 1318 h 624"/>
                <a:gd name="T74" fmla="*/ 1308 w 759"/>
                <a:gd name="T75" fmla="*/ 1448 h 624"/>
                <a:gd name="T76" fmla="*/ 972 w 759"/>
                <a:gd name="T77" fmla="*/ 1738 h 624"/>
                <a:gd name="T78" fmla="*/ 1150 w 759"/>
                <a:gd name="T79" fmla="*/ 1800 h 624"/>
                <a:gd name="T80" fmla="*/ 0 w 759"/>
                <a:gd name="T81" fmla="*/ 2062 h 624"/>
                <a:gd name="T82" fmla="*/ 1087 w 759"/>
                <a:gd name="T83" fmla="*/ 2221 h 624"/>
                <a:gd name="T84" fmla="*/ 1574 w 759"/>
                <a:gd name="T85" fmla="*/ 2307 h 624"/>
                <a:gd name="T86" fmla="*/ 1860 w 759"/>
                <a:gd name="T87" fmla="*/ 2430 h 624"/>
                <a:gd name="T88" fmla="*/ 2181 w 759"/>
                <a:gd name="T89" fmla="*/ 2470 h 624"/>
                <a:gd name="T90" fmla="*/ 2475 w 759"/>
                <a:gd name="T91" fmla="*/ 2470 h 624"/>
                <a:gd name="T92" fmla="*/ 3853 w 759"/>
                <a:gd name="T93" fmla="*/ 2418 h 624"/>
                <a:gd name="T94" fmla="*/ 5190 w 759"/>
                <a:gd name="T95" fmla="*/ 2430 h 624"/>
                <a:gd name="T96" fmla="*/ 5630 w 759"/>
                <a:gd name="T97" fmla="*/ 2470 h 624"/>
                <a:gd name="T98" fmla="*/ 5849 w 759"/>
                <a:gd name="T99" fmla="*/ 2430 h 624"/>
                <a:gd name="T100" fmla="*/ 6400 w 759"/>
                <a:gd name="T101" fmla="*/ 2418 h 624"/>
                <a:gd name="T102" fmla="*/ 6941 w 759"/>
                <a:gd name="T103" fmla="*/ 2379 h 624"/>
                <a:gd name="T104" fmla="*/ 7981 w 759"/>
                <a:gd name="T105" fmla="*/ 2296 h 624"/>
                <a:gd name="T106" fmla="*/ 8204 w 759"/>
                <a:gd name="T107" fmla="*/ 2271 h 624"/>
                <a:gd name="T108" fmla="*/ 8076 w 759"/>
                <a:gd name="T109" fmla="*/ 2221 h 624"/>
                <a:gd name="T110" fmla="*/ 9238 w 759"/>
                <a:gd name="T111" fmla="*/ 2062 h 624"/>
                <a:gd name="T112" fmla="*/ 9368 w 759"/>
                <a:gd name="T113" fmla="*/ 2025 h 624"/>
                <a:gd name="T114" fmla="*/ 9368 w 759"/>
                <a:gd name="T115" fmla="*/ 1936 h 624"/>
                <a:gd name="T116" fmla="*/ 9179 w 759"/>
                <a:gd name="T117" fmla="*/ 1826 h 624"/>
                <a:gd name="T118" fmla="*/ 9052 w 759"/>
                <a:gd name="T119" fmla="*/ 1698 h 624"/>
                <a:gd name="T120" fmla="*/ 9368 w 759"/>
                <a:gd name="T121" fmla="*/ 1580 h 624"/>
                <a:gd name="T122" fmla="*/ 9773 w 759"/>
                <a:gd name="T123" fmla="*/ 1486 h 624"/>
                <a:gd name="T124" fmla="*/ 10800 w 759"/>
                <a:gd name="T125" fmla="*/ 1267 h 6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9"/>
                <a:gd name="T190" fmla="*/ 0 h 624"/>
                <a:gd name="T191" fmla="*/ 759 w 759"/>
                <a:gd name="T192" fmla="*/ 624 h 6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9" h="624">
                  <a:moveTo>
                    <a:pt x="591" y="320"/>
                  </a:moveTo>
                  <a:lnTo>
                    <a:pt x="597" y="314"/>
                  </a:lnTo>
                  <a:lnTo>
                    <a:pt x="607" y="310"/>
                  </a:lnTo>
                  <a:lnTo>
                    <a:pt x="617" y="310"/>
                  </a:lnTo>
                  <a:lnTo>
                    <a:pt x="627" y="310"/>
                  </a:lnTo>
                  <a:lnTo>
                    <a:pt x="667" y="290"/>
                  </a:lnTo>
                  <a:lnTo>
                    <a:pt x="710" y="271"/>
                  </a:lnTo>
                  <a:lnTo>
                    <a:pt x="726" y="274"/>
                  </a:lnTo>
                  <a:lnTo>
                    <a:pt x="736" y="274"/>
                  </a:lnTo>
                  <a:lnTo>
                    <a:pt x="739" y="267"/>
                  </a:lnTo>
                  <a:lnTo>
                    <a:pt x="743" y="251"/>
                  </a:lnTo>
                  <a:lnTo>
                    <a:pt x="753" y="251"/>
                  </a:lnTo>
                  <a:lnTo>
                    <a:pt x="759" y="248"/>
                  </a:lnTo>
                  <a:lnTo>
                    <a:pt x="759" y="244"/>
                  </a:lnTo>
                  <a:lnTo>
                    <a:pt x="759" y="231"/>
                  </a:lnTo>
                  <a:lnTo>
                    <a:pt x="683" y="218"/>
                  </a:lnTo>
                  <a:lnTo>
                    <a:pt x="667" y="211"/>
                  </a:lnTo>
                  <a:lnTo>
                    <a:pt x="647" y="198"/>
                  </a:lnTo>
                  <a:lnTo>
                    <a:pt x="630" y="181"/>
                  </a:lnTo>
                  <a:lnTo>
                    <a:pt x="617" y="168"/>
                  </a:lnTo>
                  <a:lnTo>
                    <a:pt x="581" y="188"/>
                  </a:lnTo>
                  <a:lnTo>
                    <a:pt x="564" y="168"/>
                  </a:lnTo>
                  <a:lnTo>
                    <a:pt x="555" y="158"/>
                  </a:lnTo>
                  <a:lnTo>
                    <a:pt x="545" y="158"/>
                  </a:lnTo>
                  <a:lnTo>
                    <a:pt x="528" y="165"/>
                  </a:lnTo>
                  <a:lnTo>
                    <a:pt x="515" y="152"/>
                  </a:lnTo>
                  <a:lnTo>
                    <a:pt x="498" y="145"/>
                  </a:lnTo>
                  <a:lnTo>
                    <a:pt x="492" y="139"/>
                  </a:lnTo>
                  <a:lnTo>
                    <a:pt x="489" y="135"/>
                  </a:lnTo>
                  <a:lnTo>
                    <a:pt x="485" y="129"/>
                  </a:lnTo>
                  <a:lnTo>
                    <a:pt x="485" y="119"/>
                  </a:lnTo>
                  <a:lnTo>
                    <a:pt x="465" y="112"/>
                  </a:lnTo>
                  <a:lnTo>
                    <a:pt x="442" y="106"/>
                  </a:lnTo>
                  <a:lnTo>
                    <a:pt x="409" y="92"/>
                  </a:lnTo>
                  <a:lnTo>
                    <a:pt x="380" y="86"/>
                  </a:lnTo>
                  <a:lnTo>
                    <a:pt x="350" y="79"/>
                  </a:lnTo>
                  <a:lnTo>
                    <a:pt x="317" y="73"/>
                  </a:lnTo>
                  <a:lnTo>
                    <a:pt x="294" y="63"/>
                  </a:lnTo>
                  <a:lnTo>
                    <a:pt x="267" y="49"/>
                  </a:lnTo>
                  <a:lnTo>
                    <a:pt x="254" y="43"/>
                  </a:lnTo>
                  <a:lnTo>
                    <a:pt x="241" y="40"/>
                  </a:lnTo>
                  <a:lnTo>
                    <a:pt x="228" y="36"/>
                  </a:lnTo>
                  <a:lnTo>
                    <a:pt x="218" y="40"/>
                  </a:lnTo>
                  <a:lnTo>
                    <a:pt x="191" y="30"/>
                  </a:lnTo>
                  <a:lnTo>
                    <a:pt x="175" y="26"/>
                  </a:lnTo>
                  <a:lnTo>
                    <a:pt x="165" y="23"/>
                  </a:lnTo>
                  <a:lnTo>
                    <a:pt x="155" y="20"/>
                  </a:lnTo>
                  <a:lnTo>
                    <a:pt x="142" y="13"/>
                  </a:lnTo>
                  <a:lnTo>
                    <a:pt x="125" y="0"/>
                  </a:lnTo>
                  <a:lnTo>
                    <a:pt x="115" y="0"/>
                  </a:lnTo>
                  <a:lnTo>
                    <a:pt x="109" y="3"/>
                  </a:lnTo>
                  <a:lnTo>
                    <a:pt x="106" y="10"/>
                  </a:lnTo>
                  <a:lnTo>
                    <a:pt x="99" y="23"/>
                  </a:lnTo>
                  <a:lnTo>
                    <a:pt x="76" y="23"/>
                  </a:lnTo>
                  <a:lnTo>
                    <a:pt x="59" y="26"/>
                  </a:lnTo>
                  <a:lnTo>
                    <a:pt x="53" y="30"/>
                  </a:lnTo>
                  <a:lnTo>
                    <a:pt x="46" y="36"/>
                  </a:lnTo>
                  <a:lnTo>
                    <a:pt x="46" y="46"/>
                  </a:lnTo>
                  <a:lnTo>
                    <a:pt x="43" y="56"/>
                  </a:lnTo>
                  <a:lnTo>
                    <a:pt x="56" y="69"/>
                  </a:lnTo>
                  <a:lnTo>
                    <a:pt x="59" y="79"/>
                  </a:lnTo>
                  <a:lnTo>
                    <a:pt x="56" y="89"/>
                  </a:lnTo>
                  <a:lnTo>
                    <a:pt x="43" y="109"/>
                  </a:lnTo>
                  <a:lnTo>
                    <a:pt x="89" y="119"/>
                  </a:lnTo>
                  <a:lnTo>
                    <a:pt x="82" y="125"/>
                  </a:lnTo>
                  <a:lnTo>
                    <a:pt x="79" y="135"/>
                  </a:lnTo>
                  <a:lnTo>
                    <a:pt x="122" y="152"/>
                  </a:lnTo>
                  <a:lnTo>
                    <a:pt x="165" y="172"/>
                  </a:lnTo>
                  <a:lnTo>
                    <a:pt x="172" y="195"/>
                  </a:lnTo>
                  <a:lnTo>
                    <a:pt x="125" y="224"/>
                  </a:lnTo>
                  <a:lnTo>
                    <a:pt x="109" y="330"/>
                  </a:lnTo>
                  <a:lnTo>
                    <a:pt x="76" y="347"/>
                  </a:lnTo>
                  <a:lnTo>
                    <a:pt x="66" y="327"/>
                  </a:lnTo>
                  <a:lnTo>
                    <a:pt x="63" y="333"/>
                  </a:lnTo>
                  <a:lnTo>
                    <a:pt x="63" y="343"/>
                  </a:lnTo>
                  <a:lnTo>
                    <a:pt x="72" y="366"/>
                  </a:lnTo>
                  <a:lnTo>
                    <a:pt x="79" y="386"/>
                  </a:lnTo>
                  <a:lnTo>
                    <a:pt x="53" y="439"/>
                  </a:lnTo>
                  <a:lnTo>
                    <a:pt x="82" y="452"/>
                  </a:lnTo>
                  <a:lnTo>
                    <a:pt x="63" y="456"/>
                  </a:lnTo>
                  <a:lnTo>
                    <a:pt x="43" y="462"/>
                  </a:lnTo>
                  <a:lnTo>
                    <a:pt x="0" y="522"/>
                  </a:lnTo>
                  <a:lnTo>
                    <a:pt x="26" y="541"/>
                  </a:lnTo>
                  <a:lnTo>
                    <a:pt x="59" y="561"/>
                  </a:lnTo>
                  <a:lnTo>
                    <a:pt x="72" y="571"/>
                  </a:lnTo>
                  <a:lnTo>
                    <a:pt x="86" y="584"/>
                  </a:lnTo>
                  <a:lnTo>
                    <a:pt x="96" y="597"/>
                  </a:lnTo>
                  <a:lnTo>
                    <a:pt x="102" y="614"/>
                  </a:lnTo>
                  <a:lnTo>
                    <a:pt x="109" y="621"/>
                  </a:lnTo>
                  <a:lnTo>
                    <a:pt x="119" y="624"/>
                  </a:lnTo>
                  <a:lnTo>
                    <a:pt x="129" y="624"/>
                  </a:lnTo>
                  <a:lnTo>
                    <a:pt x="135" y="624"/>
                  </a:lnTo>
                  <a:lnTo>
                    <a:pt x="175" y="617"/>
                  </a:lnTo>
                  <a:lnTo>
                    <a:pt x="211" y="611"/>
                  </a:lnTo>
                  <a:lnTo>
                    <a:pt x="244" y="611"/>
                  </a:lnTo>
                  <a:lnTo>
                    <a:pt x="284" y="614"/>
                  </a:lnTo>
                  <a:lnTo>
                    <a:pt x="300" y="617"/>
                  </a:lnTo>
                  <a:lnTo>
                    <a:pt x="307" y="624"/>
                  </a:lnTo>
                  <a:lnTo>
                    <a:pt x="310" y="624"/>
                  </a:lnTo>
                  <a:lnTo>
                    <a:pt x="320" y="614"/>
                  </a:lnTo>
                  <a:lnTo>
                    <a:pt x="333" y="614"/>
                  </a:lnTo>
                  <a:lnTo>
                    <a:pt x="350" y="611"/>
                  </a:lnTo>
                  <a:lnTo>
                    <a:pt x="363" y="607"/>
                  </a:lnTo>
                  <a:lnTo>
                    <a:pt x="380" y="601"/>
                  </a:lnTo>
                  <a:lnTo>
                    <a:pt x="409" y="588"/>
                  </a:lnTo>
                  <a:lnTo>
                    <a:pt x="436" y="581"/>
                  </a:lnTo>
                  <a:lnTo>
                    <a:pt x="446" y="578"/>
                  </a:lnTo>
                  <a:lnTo>
                    <a:pt x="449" y="574"/>
                  </a:lnTo>
                  <a:lnTo>
                    <a:pt x="446" y="568"/>
                  </a:lnTo>
                  <a:lnTo>
                    <a:pt x="442" y="561"/>
                  </a:lnTo>
                  <a:lnTo>
                    <a:pt x="485" y="531"/>
                  </a:lnTo>
                  <a:lnTo>
                    <a:pt x="505" y="522"/>
                  </a:lnTo>
                  <a:lnTo>
                    <a:pt x="508" y="515"/>
                  </a:lnTo>
                  <a:lnTo>
                    <a:pt x="512" y="512"/>
                  </a:lnTo>
                  <a:lnTo>
                    <a:pt x="512" y="502"/>
                  </a:lnTo>
                  <a:lnTo>
                    <a:pt x="512" y="489"/>
                  </a:lnTo>
                  <a:lnTo>
                    <a:pt x="508" y="475"/>
                  </a:lnTo>
                  <a:lnTo>
                    <a:pt x="502" y="462"/>
                  </a:lnTo>
                  <a:lnTo>
                    <a:pt x="495" y="446"/>
                  </a:lnTo>
                  <a:lnTo>
                    <a:pt x="495" y="429"/>
                  </a:lnTo>
                  <a:lnTo>
                    <a:pt x="502" y="413"/>
                  </a:lnTo>
                  <a:lnTo>
                    <a:pt x="512" y="399"/>
                  </a:lnTo>
                  <a:lnTo>
                    <a:pt x="522" y="386"/>
                  </a:lnTo>
                  <a:lnTo>
                    <a:pt x="535" y="376"/>
                  </a:lnTo>
                  <a:lnTo>
                    <a:pt x="561" y="350"/>
                  </a:lnTo>
                  <a:lnTo>
                    <a:pt x="591" y="320"/>
                  </a:lnTo>
                </a:path>
              </a:pathLst>
            </a:custGeom>
            <a:solidFill>
              <a:schemeClr val="accent2"/>
            </a:solidFill>
            <a:ln w="3175">
              <a:solidFill>
                <a:schemeClr val="tx1"/>
              </a:solidFill>
              <a:round/>
              <a:headEnd/>
              <a:tailEnd/>
            </a:ln>
          </p:spPr>
          <p:txBody>
            <a:bodyPr/>
            <a:lstStyle/>
            <a:p>
              <a:endParaRPr lang="en-US"/>
            </a:p>
          </p:txBody>
        </p:sp>
        <p:sp>
          <p:nvSpPr>
            <p:cNvPr id="131202" name="Freeform 97"/>
            <p:cNvSpPr>
              <a:spLocks noEditPoints="1"/>
            </p:cNvSpPr>
            <p:nvPr/>
          </p:nvSpPr>
          <p:spPr bwMode="auto">
            <a:xfrm>
              <a:off x="1802" y="1500"/>
              <a:ext cx="599" cy="1163"/>
            </a:xfrm>
            <a:custGeom>
              <a:avLst/>
              <a:gdLst>
                <a:gd name="T0" fmla="*/ 3717 w 449"/>
                <a:gd name="T1" fmla="*/ 38 h 1014"/>
                <a:gd name="T2" fmla="*/ 3310 w 449"/>
                <a:gd name="T3" fmla="*/ 65 h 1014"/>
                <a:gd name="T4" fmla="*/ 6845 w 449"/>
                <a:gd name="T5" fmla="*/ 900 h 1014"/>
                <a:gd name="T6" fmla="*/ 6781 w 449"/>
                <a:gd name="T7" fmla="*/ 797 h 1014"/>
                <a:gd name="T8" fmla="*/ 7207 w 449"/>
                <a:gd name="T9" fmla="*/ 717 h 1014"/>
                <a:gd name="T10" fmla="*/ 6845 w 449"/>
                <a:gd name="T11" fmla="*/ 940 h 1014"/>
                <a:gd name="T12" fmla="*/ 5131 w 449"/>
                <a:gd name="T13" fmla="*/ 1188 h 1014"/>
                <a:gd name="T14" fmla="*/ 5379 w 449"/>
                <a:gd name="T15" fmla="*/ 1158 h 1014"/>
                <a:gd name="T16" fmla="*/ 1121 w 449"/>
                <a:gd name="T17" fmla="*/ 1421 h 1014"/>
                <a:gd name="T18" fmla="*/ 1402 w 449"/>
                <a:gd name="T19" fmla="*/ 1358 h 1014"/>
                <a:gd name="T20" fmla="*/ 2177 w 449"/>
                <a:gd name="T21" fmla="*/ 1366 h 1014"/>
                <a:gd name="T22" fmla="*/ 2770 w 449"/>
                <a:gd name="T23" fmla="*/ 1188 h 1014"/>
                <a:gd name="T24" fmla="*/ 2886 w 449"/>
                <a:gd name="T25" fmla="*/ 1328 h 1014"/>
                <a:gd name="T26" fmla="*/ 1353 w 449"/>
                <a:gd name="T27" fmla="*/ 1599 h 1014"/>
                <a:gd name="T28" fmla="*/ 1534 w 449"/>
                <a:gd name="T29" fmla="*/ 1585 h 1014"/>
                <a:gd name="T30" fmla="*/ 1534 w 449"/>
                <a:gd name="T31" fmla="*/ 2081 h 1014"/>
                <a:gd name="T32" fmla="*/ 2481 w 449"/>
                <a:gd name="T33" fmla="*/ 2381 h 1014"/>
                <a:gd name="T34" fmla="*/ 2660 w 449"/>
                <a:gd name="T35" fmla="*/ 2683 h 1014"/>
                <a:gd name="T36" fmla="*/ 3070 w 449"/>
                <a:gd name="T37" fmla="*/ 2636 h 1014"/>
                <a:gd name="T38" fmla="*/ 1770 w 449"/>
                <a:gd name="T39" fmla="*/ 2365 h 1014"/>
                <a:gd name="T40" fmla="*/ 811 w 449"/>
                <a:gd name="T41" fmla="*/ 2277 h 1014"/>
                <a:gd name="T42" fmla="*/ 358 w 449"/>
                <a:gd name="T43" fmla="*/ 2460 h 1014"/>
                <a:gd name="T44" fmla="*/ 0 w 449"/>
                <a:gd name="T45" fmla="*/ 2460 h 1014"/>
                <a:gd name="T46" fmla="*/ 534 w 449"/>
                <a:gd name="T47" fmla="*/ 2576 h 1014"/>
                <a:gd name="T48" fmla="*/ 1934 w 449"/>
                <a:gd name="T49" fmla="*/ 2605 h 1014"/>
                <a:gd name="T50" fmla="*/ 5891 w 449"/>
                <a:gd name="T51" fmla="*/ 2605 h 1014"/>
                <a:gd name="T52" fmla="*/ 5536 w 449"/>
                <a:gd name="T53" fmla="*/ 2605 h 1014"/>
                <a:gd name="T54" fmla="*/ 5488 w 449"/>
                <a:gd name="T55" fmla="*/ 2263 h 1014"/>
                <a:gd name="T56" fmla="*/ 4895 w 449"/>
                <a:gd name="T57" fmla="*/ 2187 h 1014"/>
                <a:gd name="T58" fmla="*/ 5017 w 449"/>
                <a:gd name="T59" fmla="*/ 1922 h 1014"/>
                <a:gd name="T60" fmla="*/ 5777 w 449"/>
                <a:gd name="T61" fmla="*/ 1637 h 1014"/>
                <a:gd name="T62" fmla="*/ 3960 w 449"/>
                <a:gd name="T63" fmla="*/ 1656 h 1014"/>
                <a:gd name="T64" fmla="*/ 5081 w 449"/>
                <a:gd name="T65" fmla="*/ 1299 h 1014"/>
                <a:gd name="T66" fmla="*/ 2660 w 449"/>
                <a:gd name="T67" fmla="*/ 1599 h 1014"/>
                <a:gd name="T68" fmla="*/ 1994 w 449"/>
                <a:gd name="T69" fmla="*/ 1509 h 1014"/>
                <a:gd name="T70" fmla="*/ 1934 w 449"/>
                <a:gd name="T71" fmla="*/ 1834 h 1014"/>
                <a:gd name="T72" fmla="*/ 1994 w 449"/>
                <a:gd name="T73" fmla="*/ 2004 h 1014"/>
                <a:gd name="T74" fmla="*/ 2076 w 449"/>
                <a:gd name="T75" fmla="*/ 2308 h 1014"/>
                <a:gd name="T76" fmla="*/ 2770 w 449"/>
                <a:gd name="T77" fmla="*/ 2312 h 1014"/>
                <a:gd name="T78" fmla="*/ 2660 w 449"/>
                <a:gd name="T79" fmla="*/ 2485 h 1014"/>
                <a:gd name="T80" fmla="*/ 3896 w 449"/>
                <a:gd name="T81" fmla="*/ 2498 h 1014"/>
                <a:gd name="T82" fmla="*/ 4013 w 449"/>
                <a:gd name="T83" fmla="*/ 2848 h 1014"/>
                <a:gd name="T84" fmla="*/ 3070 w 449"/>
                <a:gd name="T85" fmla="*/ 2977 h 1014"/>
                <a:gd name="T86" fmla="*/ 2770 w 449"/>
                <a:gd name="T87" fmla="*/ 3067 h 1014"/>
                <a:gd name="T88" fmla="*/ 2838 w 449"/>
                <a:gd name="T89" fmla="*/ 3216 h 1014"/>
                <a:gd name="T90" fmla="*/ 1717 w 449"/>
                <a:gd name="T91" fmla="*/ 3367 h 1014"/>
                <a:gd name="T92" fmla="*/ 2886 w 449"/>
                <a:gd name="T93" fmla="*/ 3529 h 1014"/>
                <a:gd name="T94" fmla="*/ 3653 w 449"/>
                <a:gd name="T95" fmla="*/ 3566 h 1014"/>
                <a:gd name="T96" fmla="*/ 2770 w 449"/>
                <a:gd name="T97" fmla="*/ 3669 h 1014"/>
                <a:gd name="T98" fmla="*/ 534 w 449"/>
                <a:gd name="T99" fmla="*/ 3905 h 1014"/>
                <a:gd name="T100" fmla="*/ 1402 w 449"/>
                <a:gd name="T101" fmla="*/ 3945 h 1014"/>
                <a:gd name="T102" fmla="*/ 2408 w 449"/>
                <a:gd name="T103" fmla="*/ 3916 h 1014"/>
                <a:gd name="T104" fmla="*/ 3175 w 449"/>
                <a:gd name="T105" fmla="*/ 3862 h 1014"/>
                <a:gd name="T106" fmla="*/ 4601 w 449"/>
                <a:gd name="T107" fmla="*/ 3862 h 1014"/>
                <a:gd name="T108" fmla="*/ 5379 w 449"/>
                <a:gd name="T109" fmla="*/ 3945 h 1014"/>
                <a:gd name="T110" fmla="*/ 6373 w 449"/>
                <a:gd name="T111" fmla="*/ 3905 h 1014"/>
                <a:gd name="T112" fmla="*/ 6967 w 449"/>
                <a:gd name="T113" fmla="*/ 3733 h 1014"/>
                <a:gd name="T114" fmla="*/ 7655 w 449"/>
                <a:gd name="T115" fmla="*/ 3512 h 1014"/>
                <a:gd name="T116" fmla="*/ 7540 w 449"/>
                <a:gd name="T117" fmla="*/ 3304 h 1014"/>
                <a:gd name="T118" fmla="*/ 6730 w 449"/>
                <a:gd name="T119" fmla="*/ 2969 h 10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
                <a:gd name="T181" fmla="*/ 0 h 1014"/>
                <a:gd name="T182" fmla="*/ 449 w 449"/>
                <a:gd name="T183" fmla="*/ 1014 h 10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 h="1014">
                  <a:moveTo>
                    <a:pt x="188" y="0"/>
                  </a:moveTo>
                  <a:lnTo>
                    <a:pt x="195" y="0"/>
                  </a:lnTo>
                  <a:lnTo>
                    <a:pt x="202" y="4"/>
                  </a:lnTo>
                  <a:lnTo>
                    <a:pt x="205" y="4"/>
                  </a:lnTo>
                  <a:lnTo>
                    <a:pt x="208" y="10"/>
                  </a:lnTo>
                  <a:lnTo>
                    <a:pt x="208" y="20"/>
                  </a:lnTo>
                  <a:lnTo>
                    <a:pt x="205" y="33"/>
                  </a:lnTo>
                  <a:lnTo>
                    <a:pt x="195" y="30"/>
                  </a:lnTo>
                  <a:lnTo>
                    <a:pt x="188" y="20"/>
                  </a:lnTo>
                  <a:lnTo>
                    <a:pt x="185" y="17"/>
                  </a:lnTo>
                  <a:lnTo>
                    <a:pt x="185" y="10"/>
                  </a:lnTo>
                  <a:lnTo>
                    <a:pt x="185" y="4"/>
                  </a:lnTo>
                  <a:lnTo>
                    <a:pt x="188" y="0"/>
                  </a:lnTo>
                  <a:close/>
                  <a:moveTo>
                    <a:pt x="383" y="238"/>
                  </a:moveTo>
                  <a:lnTo>
                    <a:pt x="383" y="228"/>
                  </a:lnTo>
                  <a:lnTo>
                    <a:pt x="380" y="225"/>
                  </a:lnTo>
                  <a:lnTo>
                    <a:pt x="373" y="221"/>
                  </a:lnTo>
                  <a:lnTo>
                    <a:pt x="367" y="215"/>
                  </a:lnTo>
                  <a:lnTo>
                    <a:pt x="377" y="205"/>
                  </a:lnTo>
                  <a:lnTo>
                    <a:pt x="380" y="202"/>
                  </a:lnTo>
                  <a:lnTo>
                    <a:pt x="377" y="198"/>
                  </a:lnTo>
                  <a:lnTo>
                    <a:pt x="367" y="188"/>
                  </a:lnTo>
                  <a:lnTo>
                    <a:pt x="383" y="182"/>
                  </a:lnTo>
                  <a:lnTo>
                    <a:pt x="400" y="169"/>
                  </a:lnTo>
                  <a:lnTo>
                    <a:pt x="403" y="182"/>
                  </a:lnTo>
                  <a:lnTo>
                    <a:pt x="400" y="208"/>
                  </a:lnTo>
                  <a:lnTo>
                    <a:pt x="396" y="218"/>
                  </a:lnTo>
                  <a:lnTo>
                    <a:pt x="393" y="228"/>
                  </a:lnTo>
                  <a:lnTo>
                    <a:pt x="390" y="235"/>
                  </a:lnTo>
                  <a:lnTo>
                    <a:pt x="383" y="238"/>
                  </a:lnTo>
                  <a:close/>
                  <a:moveTo>
                    <a:pt x="301" y="311"/>
                  </a:moveTo>
                  <a:lnTo>
                    <a:pt x="297" y="311"/>
                  </a:lnTo>
                  <a:lnTo>
                    <a:pt x="291" y="307"/>
                  </a:lnTo>
                  <a:lnTo>
                    <a:pt x="291" y="304"/>
                  </a:lnTo>
                  <a:lnTo>
                    <a:pt x="287" y="301"/>
                  </a:lnTo>
                  <a:lnTo>
                    <a:pt x="287" y="294"/>
                  </a:lnTo>
                  <a:lnTo>
                    <a:pt x="291" y="291"/>
                  </a:lnTo>
                  <a:lnTo>
                    <a:pt x="291" y="284"/>
                  </a:lnTo>
                  <a:lnTo>
                    <a:pt x="297" y="281"/>
                  </a:lnTo>
                  <a:lnTo>
                    <a:pt x="301" y="294"/>
                  </a:lnTo>
                  <a:lnTo>
                    <a:pt x="301" y="311"/>
                  </a:lnTo>
                  <a:close/>
                  <a:moveTo>
                    <a:pt x="93" y="367"/>
                  </a:moveTo>
                  <a:lnTo>
                    <a:pt x="83" y="363"/>
                  </a:lnTo>
                  <a:lnTo>
                    <a:pt x="73" y="363"/>
                  </a:lnTo>
                  <a:lnTo>
                    <a:pt x="63" y="360"/>
                  </a:lnTo>
                  <a:lnTo>
                    <a:pt x="56" y="350"/>
                  </a:lnTo>
                  <a:lnTo>
                    <a:pt x="60" y="347"/>
                  </a:lnTo>
                  <a:lnTo>
                    <a:pt x="66" y="344"/>
                  </a:lnTo>
                  <a:lnTo>
                    <a:pt x="73" y="344"/>
                  </a:lnTo>
                  <a:lnTo>
                    <a:pt x="79" y="344"/>
                  </a:lnTo>
                  <a:lnTo>
                    <a:pt x="83" y="347"/>
                  </a:lnTo>
                  <a:lnTo>
                    <a:pt x="89" y="353"/>
                  </a:lnTo>
                  <a:lnTo>
                    <a:pt x="93" y="360"/>
                  </a:lnTo>
                  <a:lnTo>
                    <a:pt x="93" y="367"/>
                  </a:lnTo>
                  <a:close/>
                  <a:moveTo>
                    <a:pt x="122" y="347"/>
                  </a:moveTo>
                  <a:lnTo>
                    <a:pt x="126" y="327"/>
                  </a:lnTo>
                  <a:lnTo>
                    <a:pt x="132" y="311"/>
                  </a:lnTo>
                  <a:lnTo>
                    <a:pt x="135" y="307"/>
                  </a:lnTo>
                  <a:lnTo>
                    <a:pt x="145" y="304"/>
                  </a:lnTo>
                  <a:lnTo>
                    <a:pt x="155" y="301"/>
                  </a:lnTo>
                  <a:lnTo>
                    <a:pt x="169" y="301"/>
                  </a:lnTo>
                  <a:lnTo>
                    <a:pt x="172" y="314"/>
                  </a:lnTo>
                  <a:lnTo>
                    <a:pt x="172" y="324"/>
                  </a:lnTo>
                  <a:lnTo>
                    <a:pt x="169" y="330"/>
                  </a:lnTo>
                  <a:lnTo>
                    <a:pt x="162" y="337"/>
                  </a:lnTo>
                  <a:lnTo>
                    <a:pt x="142" y="344"/>
                  </a:lnTo>
                  <a:lnTo>
                    <a:pt x="122" y="347"/>
                  </a:lnTo>
                  <a:close/>
                  <a:moveTo>
                    <a:pt x="89" y="413"/>
                  </a:moveTo>
                  <a:lnTo>
                    <a:pt x="83" y="410"/>
                  </a:lnTo>
                  <a:lnTo>
                    <a:pt x="76" y="406"/>
                  </a:lnTo>
                  <a:lnTo>
                    <a:pt x="73" y="403"/>
                  </a:lnTo>
                  <a:lnTo>
                    <a:pt x="79" y="396"/>
                  </a:lnTo>
                  <a:lnTo>
                    <a:pt x="83" y="396"/>
                  </a:lnTo>
                  <a:lnTo>
                    <a:pt x="83" y="400"/>
                  </a:lnTo>
                  <a:lnTo>
                    <a:pt x="86" y="403"/>
                  </a:lnTo>
                  <a:lnTo>
                    <a:pt x="89" y="413"/>
                  </a:lnTo>
                  <a:close/>
                  <a:moveTo>
                    <a:pt x="96" y="552"/>
                  </a:moveTo>
                  <a:lnTo>
                    <a:pt x="106" y="542"/>
                  </a:lnTo>
                  <a:lnTo>
                    <a:pt x="112" y="528"/>
                  </a:lnTo>
                  <a:lnTo>
                    <a:pt x="86" y="528"/>
                  </a:lnTo>
                  <a:lnTo>
                    <a:pt x="86" y="538"/>
                  </a:lnTo>
                  <a:lnTo>
                    <a:pt x="96" y="552"/>
                  </a:lnTo>
                  <a:close/>
                  <a:moveTo>
                    <a:pt x="132" y="585"/>
                  </a:moveTo>
                  <a:lnTo>
                    <a:pt x="139" y="598"/>
                  </a:lnTo>
                  <a:lnTo>
                    <a:pt x="139" y="604"/>
                  </a:lnTo>
                  <a:lnTo>
                    <a:pt x="142" y="601"/>
                  </a:lnTo>
                  <a:lnTo>
                    <a:pt x="149" y="591"/>
                  </a:lnTo>
                  <a:lnTo>
                    <a:pt x="139" y="585"/>
                  </a:lnTo>
                  <a:lnTo>
                    <a:pt x="132" y="585"/>
                  </a:lnTo>
                  <a:close/>
                  <a:moveTo>
                    <a:pt x="149" y="680"/>
                  </a:moveTo>
                  <a:lnTo>
                    <a:pt x="155" y="670"/>
                  </a:lnTo>
                  <a:lnTo>
                    <a:pt x="159" y="657"/>
                  </a:lnTo>
                  <a:lnTo>
                    <a:pt x="169" y="657"/>
                  </a:lnTo>
                  <a:lnTo>
                    <a:pt x="178" y="661"/>
                  </a:lnTo>
                  <a:lnTo>
                    <a:pt x="172" y="670"/>
                  </a:lnTo>
                  <a:lnTo>
                    <a:pt x="169" y="677"/>
                  </a:lnTo>
                  <a:lnTo>
                    <a:pt x="162" y="680"/>
                  </a:lnTo>
                  <a:lnTo>
                    <a:pt x="149" y="680"/>
                  </a:lnTo>
                  <a:close/>
                  <a:moveTo>
                    <a:pt x="106" y="624"/>
                  </a:moveTo>
                  <a:lnTo>
                    <a:pt x="99" y="601"/>
                  </a:lnTo>
                  <a:lnTo>
                    <a:pt x="89" y="585"/>
                  </a:lnTo>
                  <a:lnTo>
                    <a:pt x="79" y="585"/>
                  </a:lnTo>
                  <a:lnTo>
                    <a:pt x="69" y="585"/>
                  </a:lnTo>
                  <a:lnTo>
                    <a:pt x="56" y="578"/>
                  </a:lnTo>
                  <a:lnTo>
                    <a:pt x="46" y="578"/>
                  </a:lnTo>
                  <a:lnTo>
                    <a:pt x="10" y="614"/>
                  </a:lnTo>
                  <a:lnTo>
                    <a:pt x="17" y="618"/>
                  </a:lnTo>
                  <a:lnTo>
                    <a:pt x="20" y="618"/>
                  </a:lnTo>
                  <a:lnTo>
                    <a:pt x="20" y="621"/>
                  </a:lnTo>
                  <a:lnTo>
                    <a:pt x="20" y="624"/>
                  </a:lnTo>
                  <a:lnTo>
                    <a:pt x="17" y="628"/>
                  </a:lnTo>
                  <a:lnTo>
                    <a:pt x="10" y="624"/>
                  </a:lnTo>
                  <a:lnTo>
                    <a:pt x="3" y="621"/>
                  </a:lnTo>
                  <a:lnTo>
                    <a:pt x="3" y="624"/>
                  </a:lnTo>
                  <a:lnTo>
                    <a:pt x="0" y="624"/>
                  </a:lnTo>
                  <a:lnTo>
                    <a:pt x="3" y="628"/>
                  </a:lnTo>
                  <a:lnTo>
                    <a:pt x="7" y="634"/>
                  </a:lnTo>
                  <a:lnTo>
                    <a:pt x="7" y="637"/>
                  </a:lnTo>
                  <a:lnTo>
                    <a:pt x="17" y="647"/>
                  </a:lnTo>
                  <a:lnTo>
                    <a:pt x="30" y="654"/>
                  </a:lnTo>
                  <a:lnTo>
                    <a:pt x="33" y="654"/>
                  </a:lnTo>
                  <a:lnTo>
                    <a:pt x="40" y="651"/>
                  </a:lnTo>
                  <a:lnTo>
                    <a:pt x="56" y="670"/>
                  </a:lnTo>
                  <a:lnTo>
                    <a:pt x="73" y="694"/>
                  </a:lnTo>
                  <a:lnTo>
                    <a:pt x="109" y="661"/>
                  </a:lnTo>
                  <a:lnTo>
                    <a:pt x="106" y="641"/>
                  </a:lnTo>
                  <a:lnTo>
                    <a:pt x="106" y="624"/>
                  </a:lnTo>
                  <a:close/>
                  <a:moveTo>
                    <a:pt x="330" y="684"/>
                  </a:moveTo>
                  <a:lnTo>
                    <a:pt x="330" y="667"/>
                  </a:lnTo>
                  <a:lnTo>
                    <a:pt x="330" y="661"/>
                  </a:lnTo>
                  <a:lnTo>
                    <a:pt x="330" y="657"/>
                  </a:lnTo>
                  <a:lnTo>
                    <a:pt x="327" y="657"/>
                  </a:lnTo>
                  <a:lnTo>
                    <a:pt x="324" y="661"/>
                  </a:lnTo>
                  <a:lnTo>
                    <a:pt x="317" y="661"/>
                  </a:lnTo>
                  <a:lnTo>
                    <a:pt x="310" y="661"/>
                  </a:lnTo>
                  <a:lnTo>
                    <a:pt x="301" y="654"/>
                  </a:lnTo>
                  <a:lnTo>
                    <a:pt x="304" y="631"/>
                  </a:lnTo>
                  <a:lnTo>
                    <a:pt x="310" y="601"/>
                  </a:lnTo>
                  <a:lnTo>
                    <a:pt x="310" y="588"/>
                  </a:lnTo>
                  <a:lnTo>
                    <a:pt x="307" y="575"/>
                  </a:lnTo>
                  <a:lnTo>
                    <a:pt x="304" y="571"/>
                  </a:lnTo>
                  <a:lnTo>
                    <a:pt x="301" y="568"/>
                  </a:lnTo>
                  <a:lnTo>
                    <a:pt x="294" y="565"/>
                  </a:lnTo>
                  <a:lnTo>
                    <a:pt x="284" y="565"/>
                  </a:lnTo>
                  <a:lnTo>
                    <a:pt x="274" y="555"/>
                  </a:lnTo>
                  <a:lnTo>
                    <a:pt x="258" y="548"/>
                  </a:lnTo>
                  <a:lnTo>
                    <a:pt x="258" y="535"/>
                  </a:lnTo>
                  <a:lnTo>
                    <a:pt x="264" y="519"/>
                  </a:lnTo>
                  <a:lnTo>
                    <a:pt x="271" y="502"/>
                  </a:lnTo>
                  <a:lnTo>
                    <a:pt x="281" y="489"/>
                  </a:lnTo>
                  <a:lnTo>
                    <a:pt x="304" y="462"/>
                  </a:lnTo>
                  <a:lnTo>
                    <a:pt x="320" y="439"/>
                  </a:lnTo>
                  <a:lnTo>
                    <a:pt x="324" y="429"/>
                  </a:lnTo>
                  <a:lnTo>
                    <a:pt x="327" y="423"/>
                  </a:lnTo>
                  <a:lnTo>
                    <a:pt x="324" y="416"/>
                  </a:lnTo>
                  <a:lnTo>
                    <a:pt x="317" y="413"/>
                  </a:lnTo>
                  <a:lnTo>
                    <a:pt x="304" y="413"/>
                  </a:lnTo>
                  <a:lnTo>
                    <a:pt x="284" y="413"/>
                  </a:lnTo>
                  <a:lnTo>
                    <a:pt x="258" y="413"/>
                  </a:lnTo>
                  <a:lnTo>
                    <a:pt x="221" y="420"/>
                  </a:lnTo>
                  <a:lnTo>
                    <a:pt x="235" y="396"/>
                  </a:lnTo>
                  <a:lnTo>
                    <a:pt x="254" y="377"/>
                  </a:lnTo>
                  <a:lnTo>
                    <a:pt x="274" y="353"/>
                  </a:lnTo>
                  <a:lnTo>
                    <a:pt x="297" y="334"/>
                  </a:lnTo>
                  <a:lnTo>
                    <a:pt x="284" y="330"/>
                  </a:lnTo>
                  <a:lnTo>
                    <a:pt x="258" y="327"/>
                  </a:lnTo>
                  <a:lnTo>
                    <a:pt x="228" y="330"/>
                  </a:lnTo>
                  <a:lnTo>
                    <a:pt x="208" y="330"/>
                  </a:lnTo>
                  <a:lnTo>
                    <a:pt x="178" y="367"/>
                  </a:lnTo>
                  <a:lnTo>
                    <a:pt x="149" y="406"/>
                  </a:lnTo>
                  <a:lnTo>
                    <a:pt x="142" y="400"/>
                  </a:lnTo>
                  <a:lnTo>
                    <a:pt x="132" y="390"/>
                  </a:lnTo>
                  <a:lnTo>
                    <a:pt x="129" y="387"/>
                  </a:lnTo>
                  <a:lnTo>
                    <a:pt x="119" y="383"/>
                  </a:lnTo>
                  <a:lnTo>
                    <a:pt x="112" y="383"/>
                  </a:lnTo>
                  <a:lnTo>
                    <a:pt x="102" y="387"/>
                  </a:lnTo>
                  <a:lnTo>
                    <a:pt x="126" y="423"/>
                  </a:lnTo>
                  <a:lnTo>
                    <a:pt x="149" y="439"/>
                  </a:lnTo>
                  <a:lnTo>
                    <a:pt x="129" y="453"/>
                  </a:lnTo>
                  <a:lnTo>
                    <a:pt x="109" y="466"/>
                  </a:lnTo>
                  <a:lnTo>
                    <a:pt x="99" y="472"/>
                  </a:lnTo>
                  <a:lnTo>
                    <a:pt x="96" y="482"/>
                  </a:lnTo>
                  <a:lnTo>
                    <a:pt x="89" y="495"/>
                  </a:lnTo>
                  <a:lnTo>
                    <a:pt x="89" y="509"/>
                  </a:lnTo>
                  <a:lnTo>
                    <a:pt x="112" y="509"/>
                  </a:lnTo>
                  <a:lnTo>
                    <a:pt x="126" y="512"/>
                  </a:lnTo>
                  <a:lnTo>
                    <a:pt x="135" y="515"/>
                  </a:lnTo>
                  <a:lnTo>
                    <a:pt x="139" y="519"/>
                  </a:lnTo>
                  <a:lnTo>
                    <a:pt x="132" y="542"/>
                  </a:lnTo>
                  <a:lnTo>
                    <a:pt x="116" y="585"/>
                  </a:lnTo>
                  <a:lnTo>
                    <a:pt x="132" y="578"/>
                  </a:lnTo>
                  <a:lnTo>
                    <a:pt x="142" y="575"/>
                  </a:lnTo>
                  <a:lnTo>
                    <a:pt x="152" y="578"/>
                  </a:lnTo>
                  <a:lnTo>
                    <a:pt x="155" y="581"/>
                  </a:lnTo>
                  <a:lnTo>
                    <a:pt x="155" y="588"/>
                  </a:lnTo>
                  <a:lnTo>
                    <a:pt x="152" y="598"/>
                  </a:lnTo>
                  <a:lnTo>
                    <a:pt x="142" y="608"/>
                  </a:lnTo>
                  <a:lnTo>
                    <a:pt x="132" y="618"/>
                  </a:lnTo>
                  <a:lnTo>
                    <a:pt x="142" y="628"/>
                  </a:lnTo>
                  <a:lnTo>
                    <a:pt x="149" y="631"/>
                  </a:lnTo>
                  <a:lnTo>
                    <a:pt x="159" y="634"/>
                  </a:lnTo>
                  <a:lnTo>
                    <a:pt x="169" y="631"/>
                  </a:lnTo>
                  <a:lnTo>
                    <a:pt x="185" y="628"/>
                  </a:lnTo>
                  <a:lnTo>
                    <a:pt x="208" y="624"/>
                  </a:lnTo>
                  <a:lnTo>
                    <a:pt x="218" y="634"/>
                  </a:lnTo>
                  <a:lnTo>
                    <a:pt x="221" y="647"/>
                  </a:lnTo>
                  <a:lnTo>
                    <a:pt x="218" y="661"/>
                  </a:lnTo>
                  <a:lnTo>
                    <a:pt x="208" y="677"/>
                  </a:lnTo>
                  <a:lnTo>
                    <a:pt x="221" y="703"/>
                  </a:lnTo>
                  <a:lnTo>
                    <a:pt x="225" y="723"/>
                  </a:lnTo>
                  <a:lnTo>
                    <a:pt x="221" y="733"/>
                  </a:lnTo>
                  <a:lnTo>
                    <a:pt x="218" y="743"/>
                  </a:lnTo>
                  <a:lnTo>
                    <a:pt x="208" y="753"/>
                  </a:lnTo>
                  <a:lnTo>
                    <a:pt x="198" y="763"/>
                  </a:lnTo>
                  <a:lnTo>
                    <a:pt x="172" y="756"/>
                  </a:lnTo>
                  <a:lnTo>
                    <a:pt x="149" y="743"/>
                  </a:lnTo>
                  <a:lnTo>
                    <a:pt x="142" y="743"/>
                  </a:lnTo>
                  <a:lnTo>
                    <a:pt x="142" y="746"/>
                  </a:lnTo>
                  <a:lnTo>
                    <a:pt x="145" y="760"/>
                  </a:lnTo>
                  <a:lnTo>
                    <a:pt x="155" y="779"/>
                  </a:lnTo>
                  <a:lnTo>
                    <a:pt x="135" y="783"/>
                  </a:lnTo>
                  <a:lnTo>
                    <a:pt x="135" y="786"/>
                  </a:lnTo>
                  <a:lnTo>
                    <a:pt x="145" y="793"/>
                  </a:lnTo>
                  <a:lnTo>
                    <a:pt x="159" y="803"/>
                  </a:lnTo>
                  <a:lnTo>
                    <a:pt x="159" y="816"/>
                  </a:lnTo>
                  <a:lnTo>
                    <a:pt x="155" y="826"/>
                  </a:lnTo>
                  <a:lnTo>
                    <a:pt x="145" y="836"/>
                  </a:lnTo>
                  <a:lnTo>
                    <a:pt x="139" y="842"/>
                  </a:lnTo>
                  <a:lnTo>
                    <a:pt x="116" y="849"/>
                  </a:lnTo>
                  <a:lnTo>
                    <a:pt x="96" y="855"/>
                  </a:lnTo>
                  <a:lnTo>
                    <a:pt x="93" y="872"/>
                  </a:lnTo>
                  <a:lnTo>
                    <a:pt x="89" y="885"/>
                  </a:lnTo>
                  <a:lnTo>
                    <a:pt x="129" y="888"/>
                  </a:lnTo>
                  <a:lnTo>
                    <a:pt x="159" y="888"/>
                  </a:lnTo>
                  <a:lnTo>
                    <a:pt x="162" y="895"/>
                  </a:lnTo>
                  <a:lnTo>
                    <a:pt x="165" y="902"/>
                  </a:lnTo>
                  <a:lnTo>
                    <a:pt x="172" y="905"/>
                  </a:lnTo>
                  <a:lnTo>
                    <a:pt x="178" y="905"/>
                  </a:lnTo>
                  <a:lnTo>
                    <a:pt x="192" y="905"/>
                  </a:lnTo>
                  <a:lnTo>
                    <a:pt x="205" y="905"/>
                  </a:lnTo>
                  <a:lnTo>
                    <a:pt x="198" y="915"/>
                  </a:lnTo>
                  <a:lnTo>
                    <a:pt x="192" y="925"/>
                  </a:lnTo>
                  <a:lnTo>
                    <a:pt x="185" y="931"/>
                  </a:lnTo>
                  <a:lnTo>
                    <a:pt x="175" y="938"/>
                  </a:lnTo>
                  <a:lnTo>
                    <a:pt x="155" y="931"/>
                  </a:lnTo>
                  <a:lnTo>
                    <a:pt x="132" y="928"/>
                  </a:lnTo>
                  <a:lnTo>
                    <a:pt x="116" y="951"/>
                  </a:lnTo>
                  <a:lnTo>
                    <a:pt x="112" y="958"/>
                  </a:lnTo>
                  <a:lnTo>
                    <a:pt x="93" y="968"/>
                  </a:lnTo>
                  <a:lnTo>
                    <a:pt x="30" y="991"/>
                  </a:lnTo>
                  <a:lnTo>
                    <a:pt x="36" y="997"/>
                  </a:lnTo>
                  <a:lnTo>
                    <a:pt x="43" y="1001"/>
                  </a:lnTo>
                  <a:lnTo>
                    <a:pt x="53" y="1004"/>
                  </a:lnTo>
                  <a:lnTo>
                    <a:pt x="60" y="1004"/>
                  </a:lnTo>
                  <a:lnTo>
                    <a:pt x="79" y="1001"/>
                  </a:lnTo>
                  <a:lnTo>
                    <a:pt x="96" y="997"/>
                  </a:lnTo>
                  <a:lnTo>
                    <a:pt x="112" y="991"/>
                  </a:lnTo>
                  <a:lnTo>
                    <a:pt x="126" y="991"/>
                  </a:lnTo>
                  <a:lnTo>
                    <a:pt x="129" y="991"/>
                  </a:lnTo>
                  <a:lnTo>
                    <a:pt x="135" y="994"/>
                  </a:lnTo>
                  <a:lnTo>
                    <a:pt x="139" y="997"/>
                  </a:lnTo>
                  <a:lnTo>
                    <a:pt x="139" y="1004"/>
                  </a:lnTo>
                  <a:lnTo>
                    <a:pt x="155" y="991"/>
                  </a:lnTo>
                  <a:lnTo>
                    <a:pt x="172" y="981"/>
                  </a:lnTo>
                  <a:lnTo>
                    <a:pt x="178" y="981"/>
                  </a:lnTo>
                  <a:lnTo>
                    <a:pt x="185" y="981"/>
                  </a:lnTo>
                  <a:lnTo>
                    <a:pt x="195" y="987"/>
                  </a:lnTo>
                  <a:lnTo>
                    <a:pt x="205" y="994"/>
                  </a:lnTo>
                  <a:lnTo>
                    <a:pt x="231" y="987"/>
                  </a:lnTo>
                  <a:lnTo>
                    <a:pt x="258" y="981"/>
                  </a:lnTo>
                  <a:lnTo>
                    <a:pt x="264" y="991"/>
                  </a:lnTo>
                  <a:lnTo>
                    <a:pt x="281" y="1007"/>
                  </a:lnTo>
                  <a:lnTo>
                    <a:pt x="291" y="1014"/>
                  </a:lnTo>
                  <a:lnTo>
                    <a:pt x="297" y="1011"/>
                  </a:lnTo>
                  <a:lnTo>
                    <a:pt x="301" y="1001"/>
                  </a:lnTo>
                  <a:lnTo>
                    <a:pt x="297" y="981"/>
                  </a:lnTo>
                  <a:lnTo>
                    <a:pt x="310" y="987"/>
                  </a:lnTo>
                  <a:lnTo>
                    <a:pt x="324" y="991"/>
                  </a:lnTo>
                  <a:lnTo>
                    <a:pt x="340" y="991"/>
                  </a:lnTo>
                  <a:lnTo>
                    <a:pt x="357" y="991"/>
                  </a:lnTo>
                  <a:lnTo>
                    <a:pt x="370" y="987"/>
                  </a:lnTo>
                  <a:lnTo>
                    <a:pt x="386" y="981"/>
                  </a:lnTo>
                  <a:lnTo>
                    <a:pt x="400" y="971"/>
                  </a:lnTo>
                  <a:lnTo>
                    <a:pt x="410" y="961"/>
                  </a:lnTo>
                  <a:lnTo>
                    <a:pt x="390" y="948"/>
                  </a:lnTo>
                  <a:lnTo>
                    <a:pt x="367" y="938"/>
                  </a:lnTo>
                  <a:lnTo>
                    <a:pt x="380" y="925"/>
                  </a:lnTo>
                  <a:lnTo>
                    <a:pt x="396" y="908"/>
                  </a:lnTo>
                  <a:lnTo>
                    <a:pt x="413" y="905"/>
                  </a:lnTo>
                  <a:lnTo>
                    <a:pt x="429" y="892"/>
                  </a:lnTo>
                  <a:lnTo>
                    <a:pt x="443" y="878"/>
                  </a:lnTo>
                  <a:lnTo>
                    <a:pt x="449" y="865"/>
                  </a:lnTo>
                  <a:lnTo>
                    <a:pt x="443" y="852"/>
                  </a:lnTo>
                  <a:lnTo>
                    <a:pt x="433" y="842"/>
                  </a:lnTo>
                  <a:lnTo>
                    <a:pt x="423" y="839"/>
                  </a:lnTo>
                  <a:lnTo>
                    <a:pt x="413" y="836"/>
                  </a:lnTo>
                  <a:lnTo>
                    <a:pt x="386" y="836"/>
                  </a:lnTo>
                  <a:lnTo>
                    <a:pt x="360" y="832"/>
                  </a:lnTo>
                  <a:lnTo>
                    <a:pt x="370" y="793"/>
                  </a:lnTo>
                  <a:lnTo>
                    <a:pt x="377" y="753"/>
                  </a:lnTo>
                  <a:lnTo>
                    <a:pt x="373" y="736"/>
                  </a:lnTo>
                  <a:lnTo>
                    <a:pt x="367" y="717"/>
                  </a:lnTo>
                  <a:lnTo>
                    <a:pt x="353" y="700"/>
                  </a:lnTo>
                  <a:lnTo>
                    <a:pt x="330" y="684"/>
                  </a:lnTo>
                  <a:close/>
                </a:path>
              </a:pathLst>
            </a:custGeom>
            <a:solidFill>
              <a:srgbClr val="FFFF66"/>
            </a:solidFill>
            <a:ln w="3175">
              <a:solidFill>
                <a:schemeClr val="tx1"/>
              </a:solidFill>
              <a:round/>
              <a:headEnd/>
              <a:tailEnd/>
            </a:ln>
          </p:spPr>
          <p:txBody>
            <a:bodyPr/>
            <a:lstStyle/>
            <a:p>
              <a:endParaRPr lang="en-US"/>
            </a:p>
          </p:txBody>
        </p:sp>
        <p:sp>
          <p:nvSpPr>
            <p:cNvPr id="131203" name="Freeform 98"/>
            <p:cNvSpPr>
              <a:spLocks/>
            </p:cNvSpPr>
            <p:nvPr/>
          </p:nvSpPr>
          <p:spPr bwMode="auto">
            <a:xfrm>
              <a:off x="2050" y="1500"/>
              <a:ext cx="29" cy="36"/>
            </a:xfrm>
            <a:custGeom>
              <a:avLst/>
              <a:gdLst>
                <a:gd name="T0" fmla="*/ 32 w 23"/>
                <a:gd name="T1" fmla="*/ 0 h 33"/>
                <a:gd name="T2" fmla="*/ 100 w 23"/>
                <a:gd name="T3" fmla="*/ 0 h 33"/>
                <a:gd name="T4" fmla="*/ 169 w 23"/>
                <a:gd name="T5" fmla="*/ 4 h 33"/>
                <a:gd name="T6" fmla="*/ 200 w 23"/>
                <a:gd name="T7" fmla="*/ 4 h 33"/>
                <a:gd name="T8" fmla="*/ 236 w 23"/>
                <a:gd name="T9" fmla="*/ 23 h 33"/>
                <a:gd name="T10" fmla="*/ 236 w 23"/>
                <a:gd name="T11" fmla="*/ 48 h 33"/>
                <a:gd name="T12" fmla="*/ 200 w 23"/>
                <a:gd name="T13" fmla="*/ 80 h 33"/>
                <a:gd name="T14" fmla="*/ 100 w 23"/>
                <a:gd name="T15" fmla="*/ 73 h 33"/>
                <a:gd name="T16" fmla="*/ 32 w 23"/>
                <a:gd name="T17" fmla="*/ 48 h 33"/>
                <a:gd name="T18" fmla="*/ 0 w 23"/>
                <a:gd name="T19" fmla="*/ 41 h 33"/>
                <a:gd name="T20" fmla="*/ 0 w 23"/>
                <a:gd name="T21" fmla="*/ 23 h 33"/>
                <a:gd name="T22" fmla="*/ 0 w 23"/>
                <a:gd name="T23" fmla="*/ 4 h 33"/>
                <a:gd name="T24" fmla="*/ 32 w 2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33"/>
                <a:gd name="T41" fmla="*/ 23 w 2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33">
                  <a:moveTo>
                    <a:pt x="3" y="0"/>
                  </a:moveTo>
                  <a:lnTo>
                    <a:pt x="10" y="0"/>
                  </a:lnTo>
                  <a:lnTo>
                    <a:pt x="17" y="4"/>
                  </a:lnTo>
                  <a:lnTo>
                    <a:pt x="20" y="4"/>
                  </a:lnTo>
                  <a:lnTo>
                    <a:pt x="23" y="10"/>
                  </a:lnTo>
                  <a:lnTo>
                    <a:pt x="23" y="20"/>
                  </a:lnTo>
                  <a:lnTo>
                    <a:pt x="20" y="33"/>
                  </a:lnTo>
                  <a:lnTo>
                    <a:pt x="10" y="30"/>
                  </a:lnTo>
                  <a:lnTo>
                    <a:pt x="3" y="20"/>
                  </a:lnTo>
                  <a:lnTo>
                    <a:pt x="0" y="17"/>
                  </a:lnTo>
                  <a:lnTo>
                    <a:pt x="0" y="10"/>
                  </a:lnTo>
                  <a:lnTo>
                    <a:pt x="0" y="4"/>
                  </a:lnTo>
                  <a:lnTo>
                    <a:pt x="3" y="0"/>
                  </a:lnTo>
                </a:path>
              </a:pathLst>
            </a:custGeom>
            <a:solidFill>
              <a:schemeClr val="accent2"/>
            </a:solidFill>
            <a:ln w="3175">
              <a:solidFill>
                <a:schemeClr val="tx1"/>
              </a:solidFill>
              <a:round/>
              <a:headEnd/>
              <a:tailEnd/>
            </a:ln>
          </p:spPr>
          <p:txBody>
            <a:bodyPr/>
            <a:lstStyle/>
            <a:p>
              <a:endParaRPr lang="en-US"/>
            </a:p>
          </p:txBody>
        </p:sp>
        <p:sp>
          <p:nvSpPr>
            <p:cNvPr id="131204" name="Freeform 99"/>
            <p:cNvSpPr>
              <a:spLocks/>
            </p:cNvSpPr>
            <p:nvPr/>
          </p:nvSpPr>
          <p:spPr bwMode="auto">
            <a:xfrm>
              <a:off x="2294" y="1694"/>
              <a:ext cx="47" cy="79"/>
            </a:xfrm>
            <a:custGeom>
              <a:avLst/>
              <a:gdLst>
                <a:gd name="T0" fmla="*/ 227 w 36"/>
                <a:gd name="T1" fmla="*/ 266 h 69"/>
                <a:gd name="T2" fmla="*/ 227 w 36"/>
                <a:gd name="T3" fmla="*/ 229 h 69"/>
                <a:gd name="T4" fmla="*/ 189 w 36"/>
                <a:gd name="T5" fmla="*/ 216 h 69"/>
                <a:gd name="T6" fmla="*/ 85 w 36"/>
                <a:gd name="T7" fmla="*/ 203 h 69"/>
                <a:gd name="T8" fmla="*/ 0 w 36"/>
                <a:gd name="T9" fmla="*/ 180 h 69"/>
                <a:gd name="T10" fmla="*/ 145 w 36"/>
                <a:gd name="T11" fmla="*/ 139 h 69"/>
                <a:gd name="T12" fmla="*/ 189 w 36"/>
                <a:gd name="T13" fmla="*/ 127 h 69"/>
                <a:gd name="T14" fmla="*/ 145 w 36"/>
                <a:gd name="T15" fmla="*/ 111 h 69"/>
                <a:gd name="T16" fmla="*/ 0 w 36"/>
                <a:gd name="T17" fmla="*/ 74 h 69"/>
                <a:gd name="T18" fmla="*/ 227 w 36"/>
                <a:gd name="T19" fmla="*/ 50 h 69"/>
                <a:gd name="T20" fmla="*/ 473 w 36"/>
                <a:gd name="T21" fmla="*/ 0 h 69"/>
                <a:gd name="T22" fmla="*/ 517 w 36"/>
                <a:gd name="T23" fmla="*/ 50 h 69"/>
                <a:gd name="T24" fmla="*/ 473 w 36"/>
                <a:gd name="T25" fmla="*/ 155 h 69"/>
                <a:gd name="T26" fmla="*/ 420 w 36"/>
                <a:gd name="T27" fmla="*/ 189 h 69"/>
                <a:gd name="T28" fmla="*/ 369 w 36"/>
                <a:gd name="T29" fmla="*/ 229 h 69"/>
                <a:gd name="T30" fmla="*/ 333 w 36"/>
                <a:gd name="T31" fmla="*/ 259 h 69"/>
                <a:gd name="T32" fmla="*/ 227 w 36"/>
                <a:gd name="T33" fmla="*/ 26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9"/>
                <a:gd name="T53" fmla="*/ 36 w 36"/>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9">
                  <a:moveTo>
                    <a:pt x="16" y="69"/>
                  </a:moveTo>
                  <a:lnTo>
                    <a:pt x="16" y="59"/>
                  </a:lnTo>
                  <a:lnTo>
                    <a:pt x="13" y="56"/>
                  </a:lnTo>
                  <a:lnTo>
                    <a:pt x="6" y="52"/>
                  </a:lnTo>
                  <a:lnTo>
                    <a:pt x="0" y="46"/>
                  </a:lnTo>
                  <a:lnTo>
                    <a:pt x="10" y="36"/>
                  </a:lnTo>
                  <a:lnTo>
                    <a:pt x="13" y="33"/>
                  </a:lnTo>
                  <a:lnTo>
                    <a:pt x="10" y="29"/>
                  </a:lnTo>
                  <a:lnTo>
                    <a:pt x="0" y="19"/>
                  </a:lnTo>
                  <a:lnTo>
                    <a:pt x="16" y="13"/>
                  </a:lnTo>
                  <a:lnTo>
                    <a:pt x="33" y="0"/>
                  </a:lnTo>
                  <a:lnTo>
                    <a:pt x="36" y="13"/>
                  </a:lnTo>
                  <a:lnTo>
                    <a:pt x="33" y="39"/>
                  </a:lnTo>
                  <a:lnTo>
                    <a:pt x="29" y="49"/>
                  </a:lnTo>
                  <a:lnTo>
                    <a:pt x="26" y="59"/>
                  </a:lnTo>
                  <a:lnTo>
                    <a:pt x="23" y="66"/>
                  </a:lnTo>
                  <a:lnTo>
                    <a:pt x="16" y="69"/>
                  </a:lnTo>
                </a:path>
              </a:pathLst>
            </a:custGeom>
            <a:solidFill>
              <a:schemeClr val="accent2"/>
            </a:solidFill>
            <a:ln w="3175">
              <a:solidFill>
                <a:schemeClr val="tx1"/>
              </a:solidFill>
              <a:round/>
              <a:headEnd/>
              <a:tailEnd/>
            </a:ln>
          </p:spPr>
          <p:txBody>
            <a:bodyPr/>
            <a:lstStyle/>
            <a:p>
              <a:endParaRPr lang="en-US"/>
            </a:p>
          </p:txBody>
        </p:sp>
        <p:sp>
          <p:nvSpPr>
            <p:cNvPr id="131205" name="Freeform 100"/>
            <p:cNvSpPr>
              <a:spLocks/>
            </p:cNvSpPr>
            <p:nvPr/>
          </p:nvSpPr>
          <p:spPr bwMode="auto">
            <a:xfrm>
              <a:off x="2185" y="1822"/>
              <a:ext cx="19" cy="33"/>
            </a:xfrm>
            <a:custGeom>
              <a:avLst/>
              <a:gdLst>
                <a:gd name="T0" fmla="*/ 299 w 14"/>
                <a:gd name="T1" fmla="*/ 77 h 30"/>
                <a:gd name="T2" fmla="*/ 220 w 14"/>
                <a:gd name="T3" fmla="*/ 77 h 30"/>
                <a:gd name="T4" fmla="*/ 88 w 14"/>
                <a:gd name="T5" fmla="*/ 69 h 30"/>
                <a:gd name="T6" fmla="*/ 88 w 14"/>
                <a:gd name="T7" fmla="*/ 61 h 30"/>
                <a:gd name="T8" fmla="*/ 0 w 14"/>
                <a:gd name="T9" fmla="*/ 52 h 30"/>
                <a:gd name="T10" fmla="*/ 0 w 14"/>
                <a:gd name="T11" fmla="*/ 34 h 30"/>
                <a:gd name="T12" fmla="*/ 88 w 14"/>
                <a:gd name="T13" fmla="*/ 25 h 30"/>
                <a:gd name="T14" fmla="*/ 88 w 14"/>
                <a:gd name="T15" fmla="*/ 3 h 30"/>
                <a:gd name="T16" fmla="*/ 220 w 14"/>
                <a:gd name="T17" fmla="*/ 0 h 30"/>
                <a:gd name="T18" fmla="*/ 299 w 14"/>
                <a:gd name="T19" fmla="*/ 34 h 30"/>
                <a:gd name="T20" fmla="*/ 299 w 14"/>
                <a:gd name="T21" fmla="*/ 7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0"/>
                <a:gd name="T35" fmla="*/ 14 w 14"/>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0">
                  <a:moveTo>
                    <a:pt x="14" y="30"/>
                  </a:moveTo>
                  <a:lnTo>
                    <a:pt x="10" y="30"/>
                  </a:lnTo>
                  <a:lnTo>
                    <a:pt x="4" y="26"/>
                  </a:lnTo>
                  <a:lnTo>
                    <a:pt x="4" y="23"/>
                  </a:lnTo>
                  <a:lnTo>
                    <a:pt x="0" y="20"/>
                  </a:lnTo>
                  <a:lnTo>
                    <a:pt x="0" y="13"/>
                  </a:lnTo>
                  <a:lnTo>
                    <a:pt x="4" y="10"/>
                  </a:lnTo>
                  <a:lnTo>
                    <a:pt x="4" y="3"/>
                  </a:lnTo>
                  <a:lnTo>
                    <a:pt x="10" y="0"/>
                  </a:lnTo>
                  <a:lnTo>
                    <a:pt x="14" y="13"/>
                  </a:lnTo>
                  <a:lnTo>
                    <a:pt x="14" y="30"/>
                  </a:lnTo>
                </a:path>
              </a:pathLst>
            </a:custGeom>
            <a:solidFill>
              <a:schemeClr val="accent2"/>
            </a:solidFill>
            <a:ln w="3175">
              <a:solidFill>
                <a:schemeClr val="tx1"/>
              </a:solidFill>
              <a:round/>
              <a:headEnd/>
              <a:tailEnd/>
            </a:ln>
          </p:spPr>
          <p:txBody>
            <a:bodyPr/>
            <a:lstStyle/>
            <a:p>
              <a:endParaRPr lang="en-US"/>
            </a:p>
          </p:txBody>
        </p:sp>
        <p:sp>
          <p:nvSpPr>
            <p:cNvPr id="131206" name="Freeform 101"/>
            <p:cNvSpPr>
              <a:spLocks/>
            </p:cNvSpPr>
            <p:nvPr/>
          </p:nvSpPr>
          <p:spPr bwMode="auto">
            <a:xfrm>
              <a:off x="1876" y="1896"/>
              <a:ext cx="49" cy="24"/>
            </a:xfrm>
            <a:custGeom>
              <a:avLst/>
              <a:gdLst>
                <a:gd name="T0" fmla="*/ 616 w 37"/>
                <a:gd name="T1" fmla="*/ 33 h 23"/>
                <a:gd name="T2" fmla="*/ 464 w 37"/>
                <a:gd name="T3" fmla="*/ 29 h 23"/>
                <a:gd name="T4" fmla="*/ 286 w 37"/>
                <a:gd name="T5" fmla="*/ 29 h 23"/>
                <a:gd name="T6" fmla="*/ 114 w 37"/>
                <a:gd name="T7" fmla="*/ 26 h 23"/>
                <a:gd name="T8" fmla="*/ 0 w 37"/>
                <a:gd name="T9" fmla="*/ 6 h 23"/>
                <a:gd name="T10" fmla="*/ 65 w 37"/>
                <a:gd name="T11" fmla="*/ 3 h 23"/>
                <a:gd name="T12" fmla="*/ 163 w 37"/>
                <a:gd name="T13" fmla="*/ 0 h 23"/>
                <a:gd name="T14" fmla="*/ 286 w 37"/>
                <a:gd name="T15" fmla="*/ 0 h 23"/>
                <a:gd name="T16" fmla="*/ 379 w 37"/>
                <a:gd name="T17" fmla="*/ 0 h 23"/>
                <a:gd name="T18" fmla="*/ 464 w 37"/>
                <a:gd name="T19" fmla="*/ 3 h 23"/>
                <a:gd name="T20" fmla="*/ 551 w 37"/>
                <a:gd name="T21" fmla="*/ 9 h 23"/>
                <a:gd name="T22" fmla="*/ 616 w 37"/>
                <a:gd name="T23" fmla="*/ 26 h 23"/>
                <a:gd name="T24" fmla="*/ 616 w 37"/>
                <a:gd name="T25" fmla="*/ 3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3"/>
                <a:gd name="T41" fmla="*/ 37 w 3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3">
                  <a:moveTo>
                    <a:pt x="37" y="23"/>
                  </a:moveTo>
                  <a:lnTo>
                    <a:pt x="27" y="19"/>
                  </a:lnTo>
                  <a:lnTo>
                    <a:pt x="17" y="19"/>
                  </a:lnTo>
                  <a:lnTo>
                    <a:pt x="7" y="16"/>
                  </a:lnTo>
                  <a:lnTo>
                    <a:pt x="0" y="6"/>
                  </a:lnTo>
                  <a:lnTo>
                    <a:pt x="4" y="3"/>
                  </a:lnTo>
                  <a:lnTo>
                    <a:pt x="10" y="0"/>
                  </a:lnTo>
                  <a:lnTo>
                    <a:pt x="17" y="0"/>
                  </a:lnTo>
                  <a:lnTo>
                    <a:pt x="23" y="0"/>
                  </a:lnTo>
                  <a:lnTo>
                    <a:pt x="27" y="3"/>
                  </a:lnTo>
                  <a:lnTo>
                    <a:pt x="33" y="9"/>
                  </a:lnTo>
                  <a:lnTo>
                    <a:pt x="37" y="16"/>
                  </a:lnTo>
                  <a:lnTo>
                    <a:pt x="37" y="23"/>
                  </a:lnTo>
                </a:path>
              </a:pathLst>
            </a:custGeom>
            <a:solidFill>
              <a:schemeClr val="accent2"/>
            </a:solidFill>
            <a:ln w="3175">
              <a:solidFill>
                <a:schemeClr val="tx1"/>
              </a:solidFill>
              <a:round/>
              <a:headEnd/>
              <a:tailEnd/>
            </a:ln>
          </p:spPr>
          <p:txBody>
            <a:bodyPr/>
            <a:lstStyle/>
            <a:p>
              <a:endParaRPr lang="en-US"/>
            </a:p>
          </p:txBody>
        </p:sp>
        <p:sp>
          <p:nvSpPr>
            <p:cNvPr id="131207" name="Freeform 102"/>
            <p:cNvSpPr>
              <a:spLocks/>
            </p:cNvSpPr>
            <p:nvPr/>
          </p:nvSpPr>
          <p:spPr bwMode="auto">
            <a:xfrm>
              <a:off x="1964" y="1846"/>
              <a:ext cx="68" cy="53"/>
            </a:xfrm>
            <a:custGeom>
              <a:avLst/>
              <a:gdLst>
                <a:gd name="T0" fmla="*/ 0 w 50"/>
                <a:gd name="T1" fmla="*/ 189 h 46"/>
                <a:gd name="T2" fmla="*/ 88 w 50"/>
                <a:gd name="T3" fmla="*/ 107 h 46"/>
                <a:gd name="T4" fmla="*/ 222 w 50"/>
                <a:gd name="T5" fmla="*/ 43 h 46"/>
                <a:gd name="T6" fmla="*/ 284 w 50"/>
                <a:gd name="T7" fmla="*/ 24 h 46"/>
                <a:gd name="T8" fmla="*/ 494 w 50"/>
                <a:gd name="T9" fmla="*/ 3 h 46"/>
                <a:gd name="T10" fmla="*/ 714 w 50"/>
                <a:gd name="T11" fmla="*/ 0 h 46"/>
                <a:gd name="T12" fmla="*/ 1013 w 50"/>
                <a:gd name="T13" fmla="*/ 0 h 46"/>
                <a:gd name="T14" fmla="*/ 1074 w 50"/>
                <a:gd name="T15" fmla="*/ 54 h 46"/>
                <a:gd name="T16" fmla="*/ 1074 w 50"/>
                <a:gd name="T17" fmla="*/ 94 h 46"/>
                <a:gd name="T18" fmla="*/ 1013 w 50"/>
                <a:gd name="T19" fmla="*/ 120 h 46"/>
                <a:gd name="T20" fmla="*/ 854 w 50"/>
                <a:gd name="T21" fmla="*/ 143 h 46"/>
                <a:gd name="T22" fmla="*/ 427 w 50"/>
                <a:gd name="T23" fmla="*/ 182 h 46"/>
                <a:gd name="T24" fmla="*/ 0 w 50"/>
                <a:gd name="T25" fmla="*/ 189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46"/>
                <a:gd name="T41" fmla="*/ 50 w 50"/>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46">
                  <a:moveTo>
                    <a:pt x="0" y="46"/>
                  </a:moveTo>
                  <a:lnTo>
                    <a:pt x="4" y="26"/>
                  </a:lnTo>
                  <a:lnTo>
                    <a:pt x="10" y="10"/>
                  </a:lnTo>
                  <a:lnTo>
                    <a:pt x="13" y="6"/>
                  </a:lnTo>
                  <a:lnTo>
                    <a:pt x="23" y="3"/>
                  </a:lnTo>
                  <a:lnTo>
                    <a:pt x="33" y="0"/>
                  </a:lnTo>
                  <a:lnTo>
                    <a:pt x="47" y="0"/>
                  </a:lnTo>
                  <a:lnTo>
                    <a:pt x="50" y="13"/>
                  </a:lnTo>
                  <a:lnTo>
                    <a:pt x="50" y="23"/>
                  </a:lnTo>
                  <a:lnTo>
                    <a:pt x="47" y="29"/>
                  </a:lnTo>
                  <a:lnTo>
                    <a:pt x="40" y="36"/>
                  </a:lnTo>
                  <a:lnTo>
                    <a:pt x="20" y="43"/>
                  </a:lnTo>
                  <a:lnTo>
                    <a:pt x="0" y="46"/>
                  </a:lnTo>
                </a:path>
              </a:pathLst>
            </a:custGeom>
            <a:solidFill>
              <a:schemeClr val="accent2"/>
            </a:solidFill>
            <a:ln w="3175">
              <a:solidFill>
                <a:schemeClr val="tx1"/>
              </a:solidFill>
              <a:round/>
              <a:headEnd/>
              <a:tailEnd/>
            </a:ln>
          </p:spPr>
          <p:txBody>
            <a:bodyPr/>
            <a:lstStyle/>
            <a:p>
              <a:endParaRPr lang="en-US"/>
            </a:p>
          </p:txBody>
        </p:sp>
        <p:sp>
          <p:nvSpPr>
            <p:cNvPr id="131208" name="Freeform 103"/>
            <p:cNvSpPr>
              <a:spLocks/>
            </p:cNvSpPr>
            <p:nvPr/>
          </p:nvSpPr>
          <p:spPr bwMode="auto">
            <a:xfrm>
              <a:off x="1897" y="1955"/>
              <a:ext cx="24" cy="20"/>
            </a:xfrm>
            <a:custGeom>
              <a:avLst/>
              <a:gdLst>
                <a:gd name="T0" fmla="*/ 930 w 16"/>
                <a:gd name="T1" fmla="*/ 88 h 17"/>
                <a:gd name="T2" fmla="*/ 608 w 16"/>
                <a:gd name="T3" fmla="*/ 68 h 17"/>
                <a:gd name="T4" fmla="*/ 210 w 16"/>
                <a:gd name="T5" fmla="*/ 49 h 17"/>
                <a:gd name="T6" fmla="*/ 0 w 16"/>
                <a:gd name="T7" fmla="*/ 34 h 17"/>
                <a:gd name="T8" fmla="*/ 365 w 16"/>
                <a:gd name="T9" fmla="*/ 0 h 17"/>
                <a:gd name="T10" fmla="*/ 608 w 16"/>
                <a:gd name="T11" fmla="*/ 0 h 17"/>
                <a:gd name="T12" fmla="*/ 608 w 16"/>
                <a:gd name="T13" fmla="*/ 21 h 17"/>
                <a:gd name="T14" fmla="*/ 777 w 16"/>
                <a:gd name="T15" fmla="*/ 34 h 17"/>
                <a:gd name="T16" fmla="*/ 930 w 16"/>
                <a:gd name="T17" fmla="*/ 8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16" y="17"/>
                  </a:moveTo>
                  <a:lnTo>
                    <a:pt x="10" y="14"/>
                  </a:lnTo>
                  <a:lnTo>
                    <a:pt x="3" y="10"/>
                  </a:lnTo>
                  <a:lnTo>
                    <a:pt x="0" y="7"/>
                  </a:lnTo>
                  <a:lnTo>
                    <a:pt x="6" y="0"/>
                  </a:lnTo>
                  <a:lnTo>
                    <a:pt x="10" y="0"/>
                  </a:lnTo>
                  <a:lnTo>
                    <a:pt x="10" y="4"/>
                  </a:lnTo>
                  <a:lnTo>
                    <a:pt x="13" y="7"/>
                  </a:lnTo>
                  <a:lnTo>
                    <a:pt x="16" y="17"/>
                  </a:lnTo>
                </a:path>
              </a:pathLst>
            </a:custGeom>
            <a:solidFill>
              <a:schemeClr val="accent2"/>
            </a:solidFill>
            <a:ln w="3175">
              <a:solidFill>
                <a:schemeClr val="tx1"/>
              </a:solidFill>
              <a:round/>
              <a:headEnd/>
              <a:tailEnd/>
            </a:ln>
          </p:spPr>
          <p:txBody>
            <a:bodyPr/>
            <a:lstStyle/>
            <a:p>
              <a:endParaRPr lang="en-US"/>
            </a:p>
          </p:txBody>
        </p:sp>
        <p:sp>
          <p:nvSpPr>
            <p:cNvPr id="131209" name="Freeform 104"/>
            <p:cNvSpPr>
              <a:spLocks/>
            </p:cNvSpPr>
            <p:nvPr/>
          </p:nvSpPr>
          <p:spPr bwMode="auto">
            <a:xfrm>
              <a:off x="1917" y="2106"/>
              <a:ext cx="33" cy="28"/>
            </a:xfrm>
            <a:custGeom>
              <a:avLst/>
              <a:gdLst>
                <a:gd name="T0" fmla="*/ 119 w 26"/>
                <a:gd name="T1" fmla="*/ 117 h 24"/>
                <a:gd name="T2" fmla="*/ 220 w 26"/>
                <a:gd name="T3" fmla="*/ 65 h 24"/>
                <a:gd name="T4" fmla="*/ 281 w 26"/>
                <a:gd name="T5" fmla="*/ 0 h 24"/>
                <a:gd name="T6" fmla="*/ 0 w 26"/>
                <a:gd name="T7" fmla="*/ 0 h 24"/>
                <a:gd name="T8" fmla="*/ 0 w 26"/>
                <a:gd name="T9" fmla="*/ 48 h 24"/>
                <a:gd name="T10" fmla="*/ 119 w 26"/>
                <a:gd name="T11" fmla="*/ 117 h 24"/>
                <a:gd name="T12" fmla="*/ 0 60000 65536"/>
                <a:gd name="T13" fmla="*/ 0 60000 65536"/>
                <a:gd name="T14" fmla="*/ 0 60000 65536"/>
                <a:gd name="T15" fmla="*/ 0 60000 65536"/>
                <a:gd name="T16" fmla="*/ 0 60000 65536"/>
                <a:gd name="T17" fmla="*/ 0 60000 65536"/>
                <a:gd name="T18" fmla="*/ 0 w 26"/>
                <a:gd name="T19" fmla="*/ 0 h 24"/>
                <a:gd name="T20" fmla="*/ 26 w 2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6" h="24">
                  <a:moveTo>
                    <a:pt x="10" y="24"/>
                  </a:moveTo>
                  <a:lnTo>
                    <a:pt x="20" y="14"/>
                  </a:lnTo>
                  <a:lnTo>
                    <a:pt x="26" y="0"/>
                  </a:lnTo>
                  <a:lnTo>
                    <a:pt x="0" y="0"/>
                  </a:lnTo>
                  <a:lnTo>
                    <a:pt x="0" y="10"/>
                  </a:lnTo>
                  <a:lnTo>
                    <a:pt x="10" y="24"/>
                  </a:lnTo>
                </a:path>
              </a:pathLst>
            </a:custGeom>
            <a:solidFill>
              <a:schemeClr val="accent2"/>
            </a:solidFill>
            <a:ln w="3175">
              <a:solidFill>
                <a:schemeClr val="tx1"/>
              </a:solidFill>
              <a:round/>
              <a:headEnd/>
              <a:tailEnd/>
            </a:ln>
          </p:spPr>
          <p:txBody>
            <a:bodyPr/>
            <a:lstStyle/>
            <a:p>
              <a:endParaRPr lang="en-US"/>
            </a:p>
          </p:txBody>
        </p:sp>
        <p:sp>
          <p:nvSpPr>
            <p:cNvPr id="131210" name="Freeform 105"/>
            <p:cNvSpPr>
              <a:spLocks/>
            </p:cNvSpPr>
            <p:nvPr/>
          </p:nvSpPr>
          <p:spPr bwMode="auto">
            <a:xfrm>
              <a:off x="1978" y="2170"/>
              <a:ext cx="25" cy="22"/>
            </a:xfrm>
            <a:custGeom>
              <a:avLst/>
              <a:gdLst>
                <a:gd name="T0" fmla="*/ 0 w 17"/>
                <a:gd name="T1" fmla="*/ 0 h 19"/>
                <a:gd name="T2" fmla="*/ 322 w 17"/>
                <a:gd name="T3" fmla="*/ 57 h 19"/>
                <a:gd name="T4" fmla="*/ 322 w 17"/>
                <a:gd name="T5" fmla="*/ 80 h 19"/>
                <a:gd name="T6" fmla="*/ 474 w 17"/>
                <a:gd name="T7" fmla="*/ 69 h 19"/>
                <a:gd name="T8" fmla="*/ 799 w 17"/>
                <a:gd name="T9" fmla="*/ 25 h 19"/>
                <a:gd name="T10" fmla="*/ 322 w 17"/>
                <a:gd name="T11" fmla="*/ 0 h 19"/>
                <a:gd name="T12" fmla="*/ 0 w 17"/>
                <a:gd name="T13" fmla="*/ 0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0"/>
                  </a:moveTo>
                  <a:lnTo>
                    <a:pt x="7" y="13"/>
                  </a:lnTo>
                  <a:lnTo>
                    <a:pt x="7" y="19"/>
                  </a:lnTo>
                  <a:lnTo>
                    <a:pt x="10" y="16"/>
                  </a:lnTo>
                  <a:lnTo>
                    <a:pt x="17" y="6"/>
                  </a:lnTo>
                  <a:lnTo>
                    <a:pt x="7" y="0"/>
                  </a:lnTo>
                  <a:lnTo>
                    <a:pt x="0" y="0"/>
                  </a:lnTo>
                </a:path>
              </a:pathLst>
            </a:custGeom>
            <a:solidFill>
              <a:schemeClr val="accent2"/>
            </a:solidFill>
            <a:ln w="3175">
              <a:solidFill>
                <a:schemeClr val="tx1"/>
              </a:solidFill>
              <a:round/>
              <a:headEnd/>
              <a:tailEnd/>
            </a:ln>
          </p:spPr>
          <p:txBody>
            <a:bodyPr/>
            <a:lstStyle/>
            <a:p>
              <a:endParaRPr lang="en-US"/>
            </a:p>
          </p:txBody>
        </p:sp>
        <p:sp>
          <p:nvSpPr>
            <p:cNvPr id="131211" name="Freeform 106"/>
            <p:cNvSpPr>
              <a:spLocks/>
            </p:cNvSpPr>
            <p:nvPr/>
          </p:nvSpPr>
          <p:spPr bwMode="auto">
            <a:xfrm>
              <a:off x="2003" y="2253"/>
              <a:ext cx="36" cy="28"/>
            </a:xfrm>
            <a:custGeom>
              <a:avLst/>
              <a:gdLst>
                <a:gd name="T0" fmla="*/ 0 w 29"/>
                <a:gd name="T1" fmla="*/ 163 h 23"/>
                <a:gd name="T2" fmla="*/ 50 w 29"/>
                <a:gd name="T3" fmla="*/ 90 h 23"/>
                <a:gd name="T4" fmla="*/ 88 w 29"/>
                <a:gd name="T5" fmla="*/ 0 h 23"/>
                <a:gd name="T6" fmla="*/ 170 w 29"/>
                <a:gd name="T7" fmla="*/ 0 h 23"/>
                <a:gd name="T8" fmla="*/ 256 w 29"/>
                <a:gd name="T9" fmla="*/ 28 h 23"/>
                <a:gd name="T10" fmla="*/ 206 w 29"/>
                <a:gd name="T11" fmla="*/ 90 h 23"/>
                <a:gd name="T12" fmla="*/ 170 w 29"/>
                <a:gd name="T13" fmla="*/ 139 h 23"/>
                <a:gd name="T14" fmla="*/ 110 w 29"/>
                <a:gd name="T15" fmla="*/ 163 h 23"/>
                <a:gd name="T16" fmla="*/ 0 w 29"/>
                <a:gd name="T17" fmla="*/ 16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3"/>
                <a:gd name="T29" fmla="*/ 29 w 2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3">
                  <a:moveTo>
                    <a:pt x="0" y="23"/>
                  </a:moveTo>
                  <a:lnTo>
                    <a:pt x="6" y="13"/>
                  </a:lnTo>
                  <a:lnTo>
                    <a:pt x="10" y="0"/>
                  </a:lnTo>
                  <a:lnTo>
                    <a:pt x="20" y="0"/>
                  </a:lnTo>
                  <a:lnTo>
                    <a:pt x="29" y="4"/>
                  </a:lnTo>
                  <a:lnTo>
                    <a:pt x="23" y="13"/>
                  </a:lnTo>
                  <a:lnTo>
                    <a:pt x="20" y="20"/>
                  </a:lnTo>
                  <a:lnTo>
                    <a:pt x="13" y="23"/>
                  </a:lnTo>
                  <a:lnTo>
                    <a:pt x="0" y="23"/>
                  </a:lnTo>
                </a:path>
              </a:pathLst>
            </a:custGeom>
            <a:solidFill>
              <a:schemeClr val="accent2"/>
            </a:solidFill>
            <a:ln w="3175">
              <a:solidFill>
                <a:schemeClr val="tx1"/>
              </a:solidFill>
              <a:round/>
              <a:headEnd/>
              <a:tailEnd/>
            </a:ln>
          </p:spPr>
          <p:txBody>
            <a:bodyPr/>
            <a:lstStyle/>
            <a:p>
              <a:endParaRPr lang="en-US"/>
            </a:p>
          </p:txBody>
        </p:sp>
        <p:sp>
          <p:nvSpPr>
            <p:cNvPr id="131212" name="Freeform 107"/>
            <p:cNvSpPr>
              <a:spLocks/>
            </p:cNvSpPr>
            <p:nvPr/>
          </p:nvSpPr>
          <p:spPr bwMode="auto">
            <a:xfrm>
              <a:off x="1802" y="2163"/>
              <a:ext cx="146" cy="133"/>
            </a:xfrm>
            <a:custGeom>
              <a:avLst/>
              <a:gdLst>
                <a:gd name="T0" fmla="*/ 1961 w 109"/>
                <a:gd name="T1" fmla="*/ 181 h 116"/>
                <a:gd name="T2" fmla="*/ 1840 w 109"/>
                <a:gd name="T3" fmla="*/ 91 h 116"/>
                <a:gd name="T4" fmla="*/ 1649 w 109"/>
                <a:gd name="T5" fmla="*/ 25 h 116"/>
                <a:gd name="T6" fmla="*/ 1464 w 109"/>
                <a:gd name="T7" fmla="*/ 25 h 116"/>
                <a:gd name="T8" fmla="*/ 1274 w 109"/>
                <a:gd name="T9" fmla="*/ 25 h 116"/>
                <a:gd name="T10" fmla="*/ 1034 w 109"/>
                <a:gd name="T11" fmla="*/ 0 h 116"/>
                <a:gd name="T12" fmla="*/ 863 w 109"/>
                <a:gd name="T13" fmla="*/ 0 h 116"/>
                <a:gd name="T14" fmla="*/ 179 w 109"/>
                <a:gd name="T15" fmla="*/ 141 h 116"/>
                <a:gd name="T16" fmla="*/ 321 w 109"/>
                <a:gd name="T17" fmla="*/ 158 h 116"/>
                <a:gd name="T18" fmla="*/ 370 w 109"/>
                <a:gd name="T19" fmla="*/ 158 h 116"/>
                <a:gd name="T20" fmla="*/ 370 w 109"/>
                <a:gd name="T21" fmla="*/ 165 h 116"/>
                <a:gd name="T22" fmla="*/ 370 w 109"/>
                <a:gd name="T23" fmla="*/ 181 h 116"/>
                <a:gd name="T24" fmla="*/ 321 w 109"/>
                <a:gd name="T25" fmla="*/ 197 h 116"/>
                <a:gd name="T26" fmla="*/ 179 w 109"/>
                <a:gd name="T27" fmla="*/ 181 h 116"/>
                <a:gd name="T28" fmla="*/ 51 w 109"/>
                <a:gd name="T29" fmla="*/ 165 h 116"/>
                <a:gd name="T30" fmla="*/ 51 w 109"/>
                <a:gd name="T31" fmla="*/ 181 h 116"/>
                <a:gd name="T32" fmla="*/ 0 w 109"/>
                <a:gd name="T33" fmla="*/ 181 h 116"/>
                <a:gd name="T34" fmla="*/ 51 w 109"/>
                <a:gd name="T35" fmla="*/ 197 h 116"/>
                <a:gd name="T36" fmla="*/ 122 w 109"/>
                <a:gd name="T37" fmla="*/ 217 h 116"/>
                <a:gd name="T38" fmla="*/ 122 w 109"/>
                <a:gd name="T39" fmla="*/ 233 h 116"/>
                <a:gd name="T40" fmla="*/ 321 w 109"/>
                <a:gd name="T41" fmla="*/ 269 h 116"/>
                <a:gd name="T42" fmla="*/ 559 w 109"/>
                <a:gd name="T43" fmla="*/ 298 h 116"/>
                <a:gd name="T44" fmla="*/ 609 w 109"/>
                <a:gd name="T45" fmla="*/ 298 h 116"/>
                <a:gd name="T46" fmla="*/ 749 w 109"/>
                <a:gd name="T47" fmla="*/ 285 h 116"/>
                <a:gd name="T48" fmla="*/ 1034 w 109"/>
                <a:gd name="T49" fmla="*/ 359 h 116"/>
                <a:gd name="T50" fmla="*/ 1347 w 109"/>
                <a:gd name="T51" fmla="*/ 455 h 116"/>
                <a:gd name="T52" fmla="*/ 2031 w 109"/>
                <a:gd name="T53" fmla="*/ 326 h 116"/>
                <a:gd name="T54" fmla="*/ 1961 w 109"/>
                <a:gd name="T55" fmla="*/ 248 h 116"/>
                <a:gd name="T56" fmla="*/ 1961 w 109"/>
                <a:gd name="T57" fmla="*/ 181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116"/>
                <a:gd name="T89" fmla="*/ 109 w 109"/>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116">
                  <a:moveTo>
                    <a:pt x="106" y="46"/>
                  </a:moveTo>
                  <a:lnTo>
                    <a:pt x="99" y="23"/>
                  </a:lnTo>
                  <a:lnTo>
                    <a:pt x="89" y="7"/>
                  </a:lnTo>
                  <a:lnTo>
                    <a:pt x="79" y="7"/>
                  </a:lnTo>
                  <a:lnTo>
                    <a:pt x="69" y="7"/>
                  </a:lnTo>
                  <a:lnTo>
                    <a:pt x="56" y="0"/>
                  </a:lnTo>
                  <a:lnTo>
                    <a:pt x="46" y="0"/>
                  </a:lnTo>
                  <a:lnTo>
                    <a:pt x="10" y="36"/>
                  </a:lnTo>
                  <a:lnTo>
                    <a:pt x="17" y="40"/>
                  </a:lnTo>
                  <a:lnTo>
                    <a:pt x="20" y="40"/>
                  </a:lnTo>
                  <a:lnTo>
                    <a:pt x="20" y="43"/>
                  </a:lnTo>
                  <a:lnTo>
                    <a:pt x="20" y="46"/>
                  </a:lnTo>
                  <a:lnTo>
                    <a:pt x="17" y="50"/>
                  </a:lnTo>
                  <a:lnTo>
                    <a:pt x="10" y="46"/>
                  </a:lnTo>
                  <a:lnTo>
                    <a:pt x="3" y="43"/>
                  </a:lnTo>
                  <a:lnTo>
                    <a:pt x="3" y="46"/>
                  </a:lnTo>
                  <a:lnTo>
                    <a:pt x="0" y="46"/>
                  </a:lnTo>
                  <a:lnTo>
                    <a:pt x="3" y="50"/>
                  </a:lnTo>
                  <a:lnTo>
                    <a:pt x="7" y="56"/>
                  </a:lnTo>
                  <a:lnTo>
                    <a:pt x="7" y="59"/>
                  </a:lnTo>
                  <a:lnTo>
                    <a:pt x="17" y="69"/>
                  </a:lnTo>
                  <a:lnTo>
                    <a:pt x="30" y="76"/>
                  </a:lnTo>
                  <a:lnTo>
                    <a:pt x="33" y="76"/>
                  </a:lnTo>
                  <a:lnTo>
                    <a:pt x="40" y="73"/>
                  </a:lnTo>
                  <a:lnTo>
                    <a:pt x="56" y="92"/>
                  </a:lnTo>
                  <a:lnTo>
                    <a:pt x="73" y="116"/>
                  </a:lnTo>
                  <a:lnTo>
                    <a:pt x="109" y="83"/>
                  </a:lnTo>
                  <a:lnTo>
                    <a:pt x="106" y="63"/>
                  </a:lnTo>
                  <a:lnTo>
                    <a:pt x="106" y="46"/>
                  </a:lnTo>
                </a:path>
              </a:pathLst>
            </a:custGeom>
            <a:solidFill>
              <a:schemeClr val="accent2"/>
            </a:solidFill>
            <a:ln w="3175">
              <a:solidFill>
                <a:schemeClr val="tx1"/>
              </a:solidFill>
              <a:round/>
              <a:headEnd/>
              <a:tailEnd/>
            </a:ln>
          </p:spPr>
          <p:txBody>
            <a:bodyPr/>
            <a:lstStyle/>
            <a:p>
              <a:endParaRPr lang="en-US"/>
            </a:p>
          </p:txBody>
        </p:sp>
        <p:sp>
          <p:nvSpPr>
            <p:cNvPr id="131213" name="Freeform 108"/>
            <p:cNvSpPr>
              <a:spLocks/>
            </p:cNvSpPr>
            <p:nvPr/>
          </p:nvSpPr>
          <p:spPr bwMode="auto">
            <a:xfrm>
              <a:off x="1844" y="1875"/>
              <a:ext cx="557" cy="788"/>
            </a:xfrm>
            <a:custGeom>
              <a:avLst/>
              <a:gdLst>
                <a:gd name="T0" fmla="*/ 5171 w 419"/>
                <a:gd name="T1" fmla="*/ 1316 h 687"/>
                <a:gd name="T2" fmla="*/ 5071 w 419"/>
                <a:gd name="T3" fmla="*/ 1316 h 687"/>
                <a:gd name="T4" fmla="*/ 4674 w 419"/>
                <a:gd name="T5" fmla="*/ 1286 h 687"/>
                <a:gd name="T6" fmla="*/ 4828 w 419"/>
                <a:gd name="T7" fmla="*/ 1027 h 687"/>
                <a:gd name="T8" fmla="*/ 4674 w 419"/>
                <a:gd name="T9" fmla="*/ 951 h 687"/>
                <a:gd name="T10" fmla="*/ 4207 w 419"/>
                <a:gd name="T11" fmla="*/ 903 h 687"/>
                <a:gd name="T12" fmla="*/ 4028 w 419"/>
                <a:gd name="T13" fmla="*/ 755 h 687"/>
                <a:gd name="T14" fmla="*/ 4721 w 419"/>
                <a:gd name="T15" fmla="*/ 531 h 687"/>
                <a:gd name="T16" fmla="*/ 5121 w 419"/>
                <a:gd name="T17" fmla="*/ 377 h 687"/>
                <a:gd name="T18" fmla="*/ 4721 w 419"/>
                <a:gd name="T19" fmla="*/ 341 h 687"/>
                <a:gd name="T20" fmla="*/ 3298 w 419"/>
                <a:gd name="T21" fmla="*/ 368 h 687"/>
                <a:gd name="T22" fmla="*/ 4207 w 419"/>
                <a:gd name="T23" fmla="*/ 104 h 687"/>
                <a:gd name="T24" fmla="*/ 3935 w 419"/>
                <a:gd name="T25" fmla="*/ 0 h 687"/>
                <a:gd name="T26" fmla="*/ 2554 w 419"/>
                <a:gd name="T27" fmla="*/ 161 h 687"/>
                <a:gd name="T28" fmla="*/ 1764 w 419"/>
                <a:gd name="T29" fmla="*/ 248 h 687"/>
                <a:gd name="T30" fmla="*/ 1421 w 419"/>
                <a:gd name="T31" fmla="*/ 218 h 687"/>
                <a:gd name="T32" fmla="*/ 2046 w 419"/>
                <a:gd name="T33" fmla="*/ 444 h 687"/>
                <a:gd name="T34" fmla="*/ 1186 w 419"/>
                <a:gd name="T35" fmla="*/ 569 h 687"/>
                <a:gd name="T36" fmla="*/ 1008 w 419"/>
                <a:gd name="T37" fmla="*/ 717 h 687"/>
                <a:gd name="T38" fmla="*/ 1812 w 419"/>
                <a:gd name="T39" fmla="*/ 742 h 687"/>
                <a:gd name="T40" fmla="*/ 1486 w 419"/>
                <a:gd name="T41" fmla="*/ 1017 h 687"/>
                <a:gd name="T42" fmla="*/ 2096 w 419"/>
                <a:gd name="T43" fmla="*/ 990 h 687"/>
                <a:gd name="T44" fmla="*/ 2096 w 419"/>
                <a:gd name="T45" fmla="*/ 1068 h 687"/>
                <a:gd name="T46" fmla="*/ 1932 w 419"/>
                <a:gd name="T47" fmla="*/ 1188 h 687"/>
                <a:gd name="T48" fmla="*/ 2398 w 419"/>
                <a:gd name="T49" fmla="*/ 1199 h 687"/>
                <a:gd name="T50" fmla="*/ 3236 w 419"/>
                <a:gd name="T51" fmla="*/ 1210 h 687"/>
                <a:gd name="T52" fmla="*/ 3073 w 419"/>
                <a:gd name="T53" fmla="*/ 1379 h 687"/>
                <a:gd name="T54" fmla="*/ 3298 w 419"/>
                <a:gd name="T55" fmla="*/ 1602 h 687"/>
                <a:gd name="T56" fmla="*/ 2882 w 419"/>
                <a:gd name="T57" fmla="*/ 1718 h 687"/>
                <a:gd name="T58" fmla="*/ 1932 w 419"/>
                <a:gd name="T59" fmla="*/ 1638 h 687"/>
                <a:gd name="T60" fmla="*/ 2159 w 419"/>
                <a:gd name="T61" fmla="*/ 1779 h 687"/>
                <a:gd name="T62" fmla="*/ 1981 w 419"/>
                <a:gd name="T63" fmla="*/ 1838 h 687"/>
                <a:gd name="T64" fmla="*/ 2159 w 419"/>
                <a:gd name="T65" fmla="*/ 1967 h 687"/>
                <a:gd name="T66" fmla="*/ 1486 w 419"/>
                <a:gd name="T67" fmla="*/ 2059 h 687"/>
                <a:gd name="T68" fmla="*/ 1008 w 419"/>
                <a:gd name="T69" fmla="*/ 2200 h 687"/>
                <a:gd name="T70" fmla="*/ 2275 w 419"/>
                <a:gd name="T71" fmla="*/ 2240 h 687"/>
                <a:gd name="T72" fmla="*/ 2554 w 419"/>
                <a:gd name="T73" fmla="*/ 2277 h 687"/>
                <a:gd name="T74" fmla="*/ 2882 w 419"/>
                <a:gd name="T75" fmla="*/ 2318 h 687"/>
                <a:gd name="T76" fmla="*/ 2511 w 419"/>
                <a:gd name="T77" fmla="*/ 2410 h 687"/>
                <a:gd name="T78" fmla="*/ 1486 w 419"/>
                <a:gd name="T79" fmla="*/ 2460 h 687"/>
                <a:gd name="T80" fmla="*/ 0 w 419"/>
                <a:gd name="T81" fmla="*/ 2616 h 687"/>
                <a:gd name="T82" fmla="*/ 401 w 419"/>
                <a:gd name="T83" fmla="*/ 2669 h 687"/>
                <a:gd name="T84" fmla="*/ 1143 w 419"/>
                <a:gd name="T85" fmla="*/ 2646 h 687"/>
                <a:gd name="T86" fmla="*/ 1711 w 419"/>
                <a:gd name="T87" fmla="*/ 2616 h 687"/>
                <a:gd name="T88" fmla="*/ 1889 w 419"/>
                <a:gd name="T89" fmla="*/ 2669 h 687"/>
                <a:gd name="T90" fmla="*/ 2554 w 419"/>
                <a:gd name="T91" fmla="*/ 2576 h 687"/>
                <a:gd name="T92" fmla="*/ 3024 w 419"/>
                <a:gd name="T93" fmla="*/ 2629 h 687"/>
                <a:gd name="T94" fmla="*/ 4028 w 419"/>
                <a:gd name="T95" fmla="*/ 2616 h 687"/>
                <a:gd name="T96" fmla="*/ 4602 w 419"/>
                <a:gd name="T97" fmla="*/ 2697 h 687"/>
                <a:gd name="T98" fmla="*/ 4828 w 419"/>
                <a:gd name="T99" fmla="*/ 2601 h 687"/>
                <a:gd name="T100" fmla="*/ 5634 w 419"/>
                <a:gd name="T101" fmla="*/ 2616 h 687"/>
                <a:gd name="T102" fmla="*/ 6374 w 419"/>
                <a:gd name="T103" fmla="*/ 2542 h 687"/>
                <a:gd name="T104" fmla="*/ 5812 w 419"/>
                <a:gd name="T105" fmla="*/ 2410 h 687"/>
                <a:gd name="T106" fmla="*/ 6600 w 419"/>
                <a:gd name="T107" fmla="*/ 2277 h 687"/>
                <a:gd name="T108" fmla="*/ 7218 w 419"/>
                <a:gd name="T109" fmla="*/ 2121 h 687"/>
                <a:gd name="T110" fmla="*/ 6770 w 419"/>
                <a:gd name="T111" fmla="*/ 2014 h 687"/>
                <a:gd name="T112" fmla="*/ 5698 w 419"/>
                <a:gd name="T113" fmla="*/ 1989 h 687"/>
                <a:gd name="T114" fmla="*/ 5912 w 419"/>
                <a:gd name="T115" fmla="*/ 1612 h 687"/>
                <a:gd name="T116" fmla="*/ 5171 w 419"/>
                <a:gd name="T117" fmla="*/ 1405 h 6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9"/>
                <a:gd name="T178" fmla="*/ 0 h 687"/>
                <a:gd name="T179" fmla="*/ 419 w 419"/>
                <a:gd name="T180" fmla="*/ 687 h 6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9" h="687">
                  <a:moveTo>
                    <a:pt x="300" y="357"/>
                  </a:moveTo>
                  <a:lnTo>
                    <a:pt x="300" y="340"/>
                  </a:lnTo>
                  <a:lnTo>
                    <a:pt x="300" y="334"/>
                  </a:lnTo>
                  <a:lnTo>
                    <a:pt x="300" y="330"/>
                  </a:lnTo>
                  <a:lnTo>
                    <a:pt x="297" y="330"/>
                  </a:lnTo>
                  <a:lnTo>
                    <a:pt x="294" y="334"/>
                  </a:lnTo>
                  <a:lnTo>
                    <a:pt x="287" y="334"/>
                  </a:lnTo>
                  <a:lnTo>
                    <a:pt x="280" y="334"/>
                  </a:lnTo>
                  <a:lnTo>
                    <a:pt x="271" y="327"/>
                  </a:lnTo>
                  <a:lnTo>
                    <a:pt x="274" y="304"/>
                  </a:lnTo>
                  <a:lnTo>
                    <a:pt x="280" y="274"/>
                  </a:lnTo>
                  <a:lnTo>
                    <a:pt x="280" y="261"/>
                  </a:lnTo>
                  <a:lnTo>
                    <a:pt x="277" y="248"/>
                  </a:lnTo>
                  <a:lnTo>
                    <a:pt x="274" y="244"/>
                  </a:lnTo>
                  <a:lnTo>
                    <a:pt x="271" y="241"/>
                  </a:lnTo>
                  <a:lnTo>
                    <a:pt x="264" y="238"/>
                  </a:lnTo>
                  <a:lnTo>
                    <a:pt x="254" y="238"/>
                  </a:lnTo>
                  <a:lnTo>
                    <a:pt x="244" y="228"/>
                  </a:lnTo>
                  <a:lnTo>
                    <a:pt x="228" y="221"/>
                  </a:lnTo>
                  <a:lnTo>
                    <a:pt x="228" y="208"/>
                  </a:lnTo>
                  <a:lnTo>
                    <a:pt x="234" y="192"/>
                  </a:lnTo>
                  <a:lnTo>
                    <a:pt x="241" y="175"/>
                  </a:lnTo>
                  <a:lnTo>
                    <a:pt x="251" y="162"/>
                  </a:lnTo>
                  <a:lnTo>
                    <a:pt x="274" y="135"/>
                  </a:lnTo>
                  <a:lnTo>
                    <a:pt x="290" y="112"/>
                  </a:lnTo>
                  <a:lnTo>
                    <a:pt x="294" y="102"/>
                  </a:lnTo>
                  <a:lnTo>
                    <a:pt x="297" y="96"/>
                  </a:lnTo>
                  <a:lnTo>
                    <a:pt x="294" y="89"/>
                  </a:lnTo>
                  <a:lnTo>
                    <a:pt x="287" y="86"/>
                  </a:lnTo>
                  <a:lnTo>
                    <a:pt x="274" y="86"/>
                  </a:lnTo>
                  <a:lnTo>
                    <a:pt x="254" y="86"/>
                  </a:lnTo>
                  <a:lnTo>
                    <a:pt x="228" y="86"/>
                  </a:lnTo>
                  <a:lnTo>
                    <a:pt x="191" y="93"/>
                  </a:lnTo>
                  <a:lnTo>
                    <a:pt x="205" y="69"/>
                  </a:lnTo>
                  <a:lnTo>
                    <a:pt x="224" y="50"/>
                  </a:lnTo>
                  <a:lnTo>
                    <a:pt x="244" y="26"/>
                  </a:lnTo>
                  <a:lnTo>
                    <a:pt x="267" y="7"/>
                  </a:lnTo>
                  <a:lnTo>
                    <a:pt x="254" y="3"/>
                  </a:lnTo>
                  <a:lnTo>
                    <a:pt x="228" y="0"/>
                  </a:lnTo>
                  <a:lnTo>
                    <a:pt x="198" y="3"/>
                  </a:lnTo>
                  <a:lnTo>
                    <a:pt x="178" y="3"/>
                  </a:lnTo>
                  <a:lnTo>
                    <a:pt x="148" y="40"/>
                  </a:lnTo>
                  <a:lnTo>
                    <a:pt x="119" y="79"/>
                  </a:lnTo>
                  <a:lnTo>
                    <a:pt x="112" y="73"/>
                  </a:lnTo>
                  <a:lnTo>
                    <a:pt x="102" y="63"/>
                  </a:lnTo>
                  <a:lnTo>
                    <a:pt x="99" y="60"/>
                  </a:lnTo>
                  <a:lnTo>
                    <a:pt x="89" y="56"/>
                  </a:lnTo>
                  <a:lnTo>
                    <a:pt x="82" y="56"/>
                  </a:lnTo>
                  <a:lnTo>
                    <a:pt x="72" y="60"/>
                  </a:lnTo>
                  <a:lnTo>
                    <a:pt x="96" y="96"/>
                  </a:lnTo>
                  <a:lnTo>
                    <a:pt x="119" y="112"/>
                  </a:lnTo>
                  <a:lnTo>
                    <a:pt x="99" y="126"/>
                  </a:lnTo>
                  <a:lnTo>
                    <a:pt x="79" y="139"/>
                  </a:lnTo>
                  <a:lnTo>
                    <a:pt x="69" y="145"/>
                  </a:lnTo>
                  <a:lnTo>
                    <a:pt x="66" y="155"/>
                  </a:lnTo>
                  <a:lnTo>
                    <a:pt x="59" y="168"/>
                  </a:lnTo>
                  <a:lnTo>
                    <a:pt x="59" y="182"/>
                  </a:lnTo>
                  <a:lnTo>
                    <a:pt x="82" y="182"/>
                  </a:lnTo>
                  <a:lnTo>
                    <a:pt x="96" y="185"/>
                  </a:lnTo>
                  <a:lnTo>
                    <a:pt x="105" y="188"/>
                  </a:lnTo>
                  <a:lnTo>
                    <a:pt x="109" y="192"/>
                  </a:lnTo>
                  <a:lnTo>
                    <a:pt x="102" y="215"/>
                  </a:lnTo>
                  <a:lnTo>
                    <a:pt x="86" y="258"/>
                  </a:lnTo>
                  <a:lnTo>
                    <a:pt x="102" y="251"/>
                  </a:lnTo>
                  <a:lnTo>
                    <a:pt x="112" y="248"/>
                  </a:lnTo>
                  <a:lnTo>
                    <a:pt x="122" y="251"/>
                  </a:lnTo>
                  <a:lnTo>
                    <a:pt x="125" y="254"/>
                  </a:lnTo>
                  <a:lnTo>
                    <a:pt x="125" y="261"/>
                  </a:lnTo>
                  <a:lnTo>
                    <a:pt x="122" y="271"/>
                  </a:lnTo>
                  <a:lnTo>
                    <a:pt x="112" y="281"/>
                  </a:lnTo>
                  <a:lnTo>
                    <a:pt x="102" y="291"/>
                  </a:lnTo>
                  <a:lnTo>
                    <a:pt x="112" y="301"/>
                  </a:lnTo>
                  <a:lnTo>
                    <a:pt x="119" y="304"/>
                  </a:lnTo>
                  <a:lnTo>
                    <a:pt x="129" y="307"/>
                  </a:lnTo>
                  <a:lnTo>
                    <a:pt x="139" y="304"/>
                  </a:lnTo>
                  <a:lnTo>
                    <a:pt x="155" y="301"/>
                  </a:lnTo>
                  <a:lnTo>
                    <a:pt x="178" y="297"/>
                  </a:lnTo>
                  <a:lnTo>
                    <a:pt x="188" y="307"/>
                  </a:lnTo>
                  <a:lnTo>
                    <a:pt x="191" y="320"/>
                  </a:lnTo>
                  <a:lnTo>
                    <a:pt x="188" y="334"/>
                  </a:lnTo>
                  <a:lnTo>
                    <a:pt x="178" y="350"/>
                  </a:lnTo>
                  <a:lnTo>
                    <a:pt x="191" y="376"/>
                  </a:lnTo>
                  <a:lnTo>
                    <a:pt x="195" y="396"/>
                  </a:lnTo>
                  <a:lnTo>
                    <a:pt x="191" y="406"/>
                  </a:lnTo>
                  <a:lnTo>
                    <a:pt x="188" y="416"/>
                  </a:lnTo>
                  <a:lnTo>
                    <a:pt x="178" y="426"/>
                  </a:lnTo>
                  <a:lnTo>
                    <a:pt x="168" y="436"/>
                  </a:lnTo>
                  <a:lnTo>
                    <a:pt x="142" y="429"/>
                  </a:lnTo>
                  <a:lnTo>
                    <a:pt x="119" y="416"/>
                  </a:lnTo>
                  <a:lnTo>
                    <a:pt x="112" y="416"/>
                  </a:lnTo>
                  <a:lnTo>
                    <a:pt x="112" y="419"/>
                  </a:lnTo>
                  <a:lnTo>
                    <a:pt x="115" y="433"/>
                  </a:lnTo>
                  <a:lnTo>
                    <a:pt x="125" y="452"/>
                  </a:lnTo>
                  <a:lnTo>
                    <a:pt x="105" y="456"/>
                  </a:lnTo>
                  <a:lnTo>
                    <a:pt x="105" y="459"/>
                  </a:lnTo>
                  <a:lnTo>
                    <a:pt x="115" y="466"/>
                  </a:lnTo>
                  <a:lnTo>
                    <a:pt x="129" y="476"/>
                  </a:lnTo>
                  <a:lnTo>
                    <a:pt x="129" y="489"/>
                  </a:lnTo>
                  <a:lnTo>
                    <a:pt x="125" y="499"/>
                  </a:lnTo>
                  <a:lnTo>
                    <a:pt x="115" y="509"/>
                  </a:lnTo>
                  <a:lnTo>
                    <a:pt x="109" y="515"/>
                  </a:lnTo>
                  <a:lnTo>
                    <a:pt x="86" y="522"/>
                  </a:lnTo>
                  <a:lnTo>
                    <a:pt x="66" y="528"/>
                  </a:lnTo>
                  <a:lnTo>
                    <a:pt x="63" y="545"/>
                  </a:lnTo>
                  <a:lnTo>
                    <a:pt x="59" y="558"/>
                  </a:lnTo>
                  <a:lnTo>
                    <a:pt x="99" y="561"/>
                  </a:lnTo>
                  <a:lnTo>
                    <a:pt x="129" y="561"/>
                  </a:lnTo>
                  <a:lnTo>
                    <a:pt x="132" y="568"/>
                  </a:lnTo>
                  <a:lnTo>
                    <a:pt x="135" y="575"/>
                  </a:lnTo>
                  <a:lnTo>
                    <a:pt x="142" y="578"/>
                  </a:lnTo>
                  <a:lnTo>
                    <a:pt x="148" y="578"/>
                  </a:lnTo>
                  <a:lnTo>
                    <a:pt x="162" y="578"/>
                  </a:lnTo>
                  <a:lnTo>
                    <a:pt x="175" y="578"/>
                  </a:lnTo>
                  <a:lnTo>
                    <a:pt x="168" y="588"/>
                  </a:lnTo>
                  <a:lnTo>
                    <a:pt x="162" y="598"/>
                  </a:lnTo>
                  <a:lnTo>
                    <a:pt x="155" y="604"/>
                  </a:lnTo>
                  <a:lnTo>
                    <a:pt x="145" y="611"/>
                  </a:lnTo>
                  <a:lnTo>
                    <a:pt x="125" y="604"/>
                  </a:lnTo>
                  <a:lnTo>
                    <a:pt x="102" y="601"/>
                  </a:lnTo>
                  <a:lnTo>
                    <a:pt x="86" y="624"/>
                  </a:lnTo>
                  <a:lnTo>
                    <a:pt x="82" y="631"/>
                  </a:lnTo>
                  <a:lnTo>
                    <a:pt x="63" y="641"/>
                  </a:lnTo>
                  <a:lnTo>
                    <a:pt x="0" y="664"/>
                  </a:lnTo>
                  <a:lnTo>
                    <a:pt x="6" y="670"/>
                  </a:lnTo>
                  <a:lnTo>
                    <a:pt x="13" y="674"/>
                  </a:lnTo>
                  <a:lnTo>
                    <a:pt x="23" y="677"/>
                  </a:lnTo>
                  <a:lnTo>
                    <a:pt x="30" y="677"/>
                  </a:lnTo>
                  <a:lnTo>
                    <a:pt x="49" y="674"/>
                  </a:lnTo>
                  <a:lnTo>
                    <a:pt x="66" y="670"/>
                  </a:lnTo>
                  <a:lnTo>
                    <a:pt x="82" y="664"/>
                  </a:lnTo>
                  <a:lnTo>
                    <a:pt x="96" y="664"/>
                  </a:lnTo>
                  <a:lnTo>
                    <a:pt x="99" y="664"/>
                  </a:lnTo>
                  <a:lnTo>
                    <a:pt x="105" y="667"/>
                  </a:lnTo>
                  <a:lnTo>
                    <a:pt x="109" y="670"/>
                  </a:lnTo>
                  <a:lnTo>
                    <a:pt x="109" y="677"/>
                  </a:lnTo>
                  <a:lnTo>
                    <a:pt x="125" y="664"/>
                  </a:lnTo>
                  <a:lnTo>
                    <a:pt x="142" y="654"/>
                  </a:lnTo>
                  <a:lnTo>
                    <a:pt x="148" y="654"/>
                  </a:lnTo>
                  <a:lnTo>
                    <a:pt x="155" y="654"/>
                  </a:lnTo>
                  <a:lnTo>
                    <a:pt x="165" y="660"/>
                  </a:lnTo>
                  <a:lnTo>
                    <a:pt x="175" y="667"/>
                  </a:lnTo>
                  <a:lnTo>
                    <a:pt x="201" y="660"/>
                  </a:lnTo>
                  <a:lnTo>
                    <a:pt x="228" y="654"/>
                  </a:lnTo>
                  <a:lnTo>
                    <a:pt x="234" y="664"/>
                  </a:lnTo>
                  <a:lnTo>
                    <a:pt x="251" y="680"/>
                  </a:lnTo>
                  <a:lnTo>
                    <a:pt x="261" y="687"/>
                  </a:lnTo>
                  <a:lnTo>
                    <a:pt x="267" y="684"/>
                  </a:lnTo>
                  <a:lnTo>
                    <a:pt x="271" y="674"/>
                  </a:lnTo>
                  <a:lnTo>
                    <a:pt x="267" y="654"/>
                  </a:lnTo>
                  <a:lnTo>
                    <a:pt x="280" y="660"/>
                  </a:lnTo>
                  <a:lnTo>
                    <a:pt x="294" y="664"/>
                  </a:lnTo>
                  <a:lnTo>
                    <a:pt x="310" y="664"/>
                  </a:lnTo>
                  <a:lnTo>
                    <a:pt x="327" y="664"/>
                  </a:lnTo>
                  <a:lnTo>
                    <a:pt x="340" y="660"/>
                  </a:lnTo>
                  <a:lnTo>
                    <a:pt x="356" y="654"/>
                  </a:lnTo>
                  <a:lnTo>
                    <a:pt x="370" y="644"/>
                  </a:lnTo>
                  <a:lnTo>
                    <a:pt x="380" y="634"/>
                  </a:lnTo>
                  <a:lnTo>
                    <a:pt x="360" y="621"/>
                  </a:lnTo>
                  <a:lnTo>
                    <a:pt x="337" y="611"/>
                  </a:lnTo>
                  <a:lnTo>
                    <a:pt x="350" y="598"/>
                  </a:lnTo>
                  <a:lnTo>
                    <a:pt x="366" y="581"/>
                  </a:lnTo>
                  <a:lnTo>
                    <a:pt x="383" y="578"/>
                  </a:lnTo>
                  <a:lnTo>
                    <a:pt x="399" y="565"/>
                  </a:lnTo>
                  <a:lnTo>
                    <a:pt x="413" y="551"/>
                  </a:lnTo>
                  <a:lnTo>
                    <a:pt x="419" y="538"/>
                  </a:lnTo>
                  <a:lnTo>
                    <a:pt x="413" y="525"/>
                  </a:lnTo>
                  <a:lnTo>
                    <a:pt x="403" y="515"/>
                  </a:lnTo>
                  <a:lnTo>
                    <a:pt x="393" y="512"/>
                  </a:lnTo>
                  <a:lnTo>
                    <a:pt x="383" y="509"/>
                  </a:lnTo>
                  <a:lnTo>
                    <a:pt x="356" y="509"/>
                  </a:lnTo>
                  <a:lnTo>
                    <a:pt x="330" y="505"/>
                  </a:lnTo>
                  <a:lnTo>
                    <a:pt x="340" y="466"/>
                  </a:lnTo>
                  <a:lnTo>
                    <a:pt x="347" y="426"/>
                  </a:lnTo>
                  <a:lnTo>
                    <a:pt x="343" y="409"/>
                  </a:lnTo>
                  <a:lnTo>
                    <a:pt x="337" y="390"/>
                  </a:lnTo>
                  <a:lnTo>
                    <a:pt x="323" y="373"/>
                  </a:lnTo>
                  <a:lnTo>
                    <a:pt x="300" y="357"/>
                  </a:lnTo>
                </a:path>
              </a:pathLst>
            </a:custGeom>
            <a:solidFill>
              <a:schemeClr val="accent2"/>
            </a:solidFill>
            <a:ln w="3175">
              <a:solidFill>
                <a:schemeClr val="tx1"/>
              </a:solidFill>
              <a:round/>
              <a:headEnd/>
              <a:tailEnd/>
            </a:ln>
          </p:spPr>
          <p:txBody>
            <a:bodyPr/>
            <a:lstStyle/>
            <a:p>
              <a:endParaRPr lang="en-US"/>
            </a:p>
          </p:txBody>
        </p:sp>
        <p:sp>
          <p:nvSpPr>
            <p:cNvPr id="131214" name="Freeform 109"/>
            <p:cNvSpPr>
              <a:spLocks noEditPoints="1"/>
            </p:cNvSpPr>
            <p:nvPr/>
          </p:nvSpPr>
          <p:spPr bwMode="auto">
            <a:xfrm>
              <a:off x="2805" y="2044"/>
              <a:ext cx="476" cy="290"/>
            </a:xfrm>
            <a:custGeom>
              <a:avLst/>
              <a:gdLst>
                <a:gd name="T0" fmla="*/ 6445 w 356"/>
                <a:gd name="T1" fmla="*/ 879 h 251"/>
                <a:gd name="T2" fmla="*/ 6496 w 356"/>
                <a:gd name="T3" fmla="*/ 852 h 251"/>
                <a:gd name="T4" fmla="*/ 6391 w 356"/>
                <a:gd name="T5" fmla="*/ 823 h 251"/>
                <a:gd name="T6" fmla="*/ 6125 w 356"/>
                <a:gd name="T7" fmla="*/ 811 h 251"/>
                <a:gd name="T8" fmla="*/ 5962 w 356"/>
                <a:gd name="T9" fmla="*/ 879 h 251"/>
                <a:gd name="T10" fmla="*/ 6082 w 356"/>
                <a:gd name="T11" fmla="*/ 897 h 251"/>
                <a:gd name="T12" fmla="*/ 2760 w 356"/>
                <a:gd name="T13" fmla="*/ 823 h 251"/>
                <a:gd name="T14" fmla="*/ 2828 w 356"/>
                <a:gd name="T15" fmla="*/ 631 h 251"/>
                <a:gd name="T16" fmla="*/ 3309 w 356"/>
                <a:gd name="T17" fmla="*/ 585 h 251"/>
                <a:gd name="T18" fmla="*/ 3488 w 356"/>
                <a:gd name="T19" fmla="*/ 504 h 251"/>
                <a:gd name="T20" fmla="*/ 3611 w 356"/>
                <a:gd name="T21" fmla="*/ 463 h 251"/>
                <a:gd name="T22" fmla="*/ 3903 w 356"/>
                <a:gd name="T23" fmla="*/ 463 h 251"/>
                <a:gd name="T24" fmla="*/ 3676 w 356"/>
                <a:gd name="T25" fmla="*/ 702 h 251"/>
                <a:gd name="T26" fmla="*/ 3971 w 356"/>
                <a:gd name="T27" fmla="*/ 811 h 251"/>
                <a:gd name="T28" fmla="*/ 3538 w 356"/>
                <a:gd name="T29" fmla="*/ 852 h 251"/>
                <a:gd name="T30" fmla="*/ 2760 w 356"/>
                <a:gd name="T31" fmla="*/ 823 h 251"/>
                <a:gd name="T32" fmla="*/ 3728 w 356"/>
                <a:gd name="T33" fmla="*/ 962 h 251"/>
                <a:gd name="T34" fmla="*/ 3611 w 356"/>
                <a:gd name="T35" fmla="*/ 1021 h 251"/>
                <a:gd name="T36" fmla="*/ 3538 w 356"/>
                <a:gd name="T37" fmla="*/ 1036 h 251"/>
                <a:gd name="T38" fmla="*/ 3373 w 356"/>
                <a:gd name="T39" fmla="*/ 962 h 251"/>
                <a:gd name="T40" fmla="*/ 3309 w 356"/>
                <a:gd name="T41" fmla="*/ 937 h 251"/>
                <a:gd name="T42" fmla="*/ 2701 w 356"/>
                <a:gd name="T43" fmla="*/ 904 h 251"/>
                <a:gd name="T44" fmla="*/ 2523 w 356"/>
                <a:gd name="T45" fmla="*/ 962 h 251"/>
                <a:gd name="T46" fmla="*/ 2760 w 356"/>
                <a:gd name="T47" fmla="*/ 1044 h 251"/>
                <a:gd name="T48" fmla="*/ 3122 w 356"/>
                <a:gd name="T49" fmla="*/ 990 h 251"/>
                <a:gd name="T50" fmla="*/ 2701 w 356"/>
                <a:gd name="T51" fmla="*/ 904 h 251"/>
                <a:gd name="T52" fmla="*/ 2399 w 356"/>
                <a:gd name="T53" fmla="*/ 897 h 251"/>
                <a:gd name="T54" fmla="*/ 2274 w 356"/>
                <a:gd name="T55" fmla="*/ 672 h 251"/>
                <a:gd name="T56" fmla="*/ 2105 w 356"/>
                <a:gd name="T57" fmla="*/ 685 h 251"/>
                <a:gd name="T58" fmla="*/ 1860 w 356"/>
                <a:gd name="T59" fmla="*/ 738 h 251"/>
                <a:gd name="T60" fmla="*/ 1794 w 356"/>
                <a:gd name="T61" fmla="*/ 811 h 251"/>
                <a:gd name="T62" fmla="*/ 1860 w 356"/>
                <a:gd name="T63" fmla="*/ 867 h 251"/>
                <a:gd name="T64" fmla="*/ 481 w 356"/>
                <a:gd name="T65" fmla="*/ 962 h 251"/>
                <a:gd name="T66" fmla="*/ 420 w 356"/>
                <a:gd name="T67" fmla="*/ 811 h 251"/>
                <a:gd name="T68" fmla="*/ 176 w 356"/>
                <a:gd name="T69" fmla="*/ 712 h 251"/>
                <a:gd name="T70" fmla="*/ 115 w 356"/>
                <a:gd name="T71" fmla="*/ 585 h 251"/>
                <a:gd name="T72" fmla="*/ 0 w 356"/>
                <a:gd name="T73" fmla="*/ 334 h 251"/>
                <a:gd name="T74" fmla="*/ 481 w 356"/>
                <a:gd name="T75" fmla="*/ 358 h 251"/>
                <a:gd name="T76" fmla="*/ 845 w 356"/>
                <a:gd name="T77" fmla="*/ 349 h 251"/>
                <a:gd name="T78" fmla="*/ 1306 w 356"/>
                <a:gd name="T79" fmla="*/ 278 h 251"/>
                <a:gd name="T80" fmla="*/ 1023 w 356"/>
                <a:gd name="T81" fmla="*/ 240 h 251"/>
                <a:gd name="T82" fmla="*/ 658 w 356"/>
                <a:gd name="T83" fmla="*/ 240 h 251"/>
                <a:gd name="T84" fmla="*/ 340 w 356"/>
                <a:gd name="T85" fmla="*/ 265 h 251"/>
                <a:gd name="T86" fmla="*/ 176 w 356"/>
                <a:gd name="T87" fmla="*/ 278 h 251"/>
                <a:gd name="T88" fmla="*/ 282 w 356"/>
                <a:gd name="T89" fmla="*/ 217 h 251"/>
                <a:gd name="T90" fmla="*/ 538 w 356"/>
                <a:gd name="T91" fmla="*/ 122 h 251"/>
                <a:gd name="T92" fmla="*/ 1506 w 356"/>
                <a:gd name="T93" fmla="*/ 109 h 251"/>
                <a:gd name="T94" fmla="*/ 1629 w 356"/>
                <a:gd name="T95" fmla="*/ 43 h 251"/>
                <a:gd name="T96" fmla="*/ 1860 w 356"/>
                <a:gd name="T97" fmla="*/ 0 h 251"/>
                <a:gd name="T98" fmla="*/ 1860 w 356"/>
                <a:gd name="T99" fmla="*/ 157 h 251"/>
                <a:gd name="T100" fmla="*/ 1675 w 356"/>
                <a:gd name="T101" fmla="*/ 306 h 251"/>
                <a:gd name="T102" fmla="*/ 2475 w 356"/>
                <a:gd name="T103" fmla="*/ 387 h 251"/>
                <a:gd name="T104" fmla="*/ 1860 w 356"/>
                <a:gd name="T105" fmla="*/ 463 h 251"/>
                <a:gd name="T106" fmla="*/ 1629 w 356"/>
                <a:gd name="T107" fmla="*/ 656 h 251"/>
                <a:gd name="T108" fmla="*/ 1087 w 356"/>
                <a:gd name="T109" fmla="*/ 852 h 251"/>
                <a:gd name="T110" fmla="*/ 961 w 356"/>
                <a:gd name="T111" fmla="*/ 879 h 251"/>
                <a:gd name="T112" fmla="*/ 1087 w 356"/>
                <a:gd name="T113" fmla="*/ 897 h 251"/>
                <a:gd name="T114" fmla="*/ 1629 w 356"/>
                <a:gd name="T115" fmla="*/ 962 h 2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6"/>
                <a:gd name="T175" fmla="*/ 0 h 251"/>
                <a:gd name="T176" fmla="*/ 356 w 356"/>
                <a:gd name="T177" fmla="*/ 251 h 2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6" h="251">
                  <a:moveTo>
                    <a:pt x="343" y="208"/>
                  </a:moveTo>
                  <a:lnTo>
                    <a:pt x="353" y="208"/>
                  </a:lnTo>
                  <a:lnTo>
                    <a:pt x="356" y="204"/>
                  </a:lnTo>
                  <a:lnTo>
                    <a:pt x="356" y="201"/>
                  </a:lnTo>
                  <a:lnTo>
                    <a:pt x="353" y="198"/>
                  </a:lnTo>
                  <a:lnTo>
                    <a:pt x="350" y="194"/>
                  </a:lnTo>
                  <a:lnTo>
                    <a:pt x="343" y="191"/>
                  </a:lnTo>
                  <a:lnTo>
                    <a:pt x="336" y="191"/>
                  </a:lnTo>
                  <a:lnTo>
                    <a:pt x="333" y="198"/>
                  </a:lnTo>
                  <a:lnTo>
                    <a:pt x="326" y="208"/>
                  </a:lnTo>
                  <a:lnTo>
                    <a:pt x="326" y="214"/>
                  </a:lnTo>
                  <a:lnTo>
                    <a:pt x="333" y="211"/>
                  </a:lnTo>
                  <a:lnTo>
                    <a:pt x="343" y="208"/>
                  </a:lnTo>
                  <a:close/>
                  <a:moveTo>
                    <a:pt x="151" y="194"/>
                  </a:moveTo>
                  <a:lnTo>
                    <a:pt x="151" y="161"/>
                  </a:lnTo>
                  <a:lnTo>
                    <a:pt x="155" y="148"/>
                  </a:lnTo>
                  <a:lnTo>
                    <a:pt x="165" y="145"/>
                  </a:lnTo>
                  <a:lnTo>
                    <a:pt x="181" y="138"/>
                  </a:lnTo>
                  <a:lnTo>
                    <a:pt x="185" y="132"/>
                  </a:lnTo>
                  <a:lnTo>
                    <a:pt x="191" y="119"/>
                  </a:lnTo>
                  <a:lnTo>
                    <a:pt x="194" y="112"/>
                  </a:lnTo>
                  <a:lnTo>
                    <a:pt x="198" y="109"/>
                  </a:lnTo>
                  <a:lnTo>
                    <a:pt x="204" y="105"/>
                  </a:lnTo>
                  <a:lnTo>
                    <a:pt x="214" y="109"/>
                  </a:lnTo>
                  <a:lnTo>
                    <a:pt x="208" y="135"/>
                  </a:lnTo>
                  <a:lnTo>
                    <a:pt x="201" y="165"/>
                  </a:lnTo>
                  <a:lnTo>
                    <a:pt x="208" y="178"/>
                  </a:lnTo>
                  <a:lnTo>
                    <a:pt x="218" y="191"/>
                  </a:lnTo>
                  <a:lnTo>
                    <a:pt x="201" y="201"/>
                  </a:lnTo>
                  <a:lnTo>
                    <a:pt x="194" y="201"/>
                  </a:lnTo>
                  <a:lnTo>
                    <a:pt x="185" y="198"/>
                  </a:lnTo>
                  <a:lnTo>
                    <a:pt x="151" y="194"/>
                  </a:lnTo>
                  <a:close/>
                  <a:moveTo>
                    <a:pt x="211" y="218"/>
                  </a:moveTo>
                  <a:lnTo>
                    <a:pt x="204" y="227"/>
                  </a:lnTo>
                  <a:lnTo>
                    <a:pt x="201" y="234"/>
                  </a:lnTo>
                  <a:lnTo>
                    <a:pt x="198" y="241"/>
                  </a:lnTo>
                  <a:lnTo>
                    <a:pt x="198" y="251"/>
                  </a:lnTo>
                  <a:lnTo>
                    <a:pt x="194" y="244"/>
                  </a:lnTo>
                  <a:lnTo>
                    <a:pt x="188" y="231"/>
                  </a:lnTo>
                  <a:lnTo>
                    <a:pt x="185" y="227"/>
                  </a:lnTo>
                  <a:lnTo>
                    <a:pt x="175" y="224"/>
                  </a:lnTo>
                  <a:lnTo>
                    <a:pt x="181" y="221"/>
                  </a:lnTo>
                  <a:lnTo>
                    <a:pt x="211" y="218"/>
                  </a:lnTo>
                  <a:close/>
                  <a:moveTo>
                    <a:pt x="148" y="214"/>
                  </a:moveTo>
                  <a:lnTo>
                    <a:pt x="142" y="224"/>
                  </a:lnTo>
                  <a:lnTo>
                    <a:pt x="138" y="227"/>
                  </a:lnTo>
                  <a:lnTo>
                    <a:pt x="145" y="241"/>
                  </a:lnTo>
                  <a:lnTo>
                    <a:pt x="151" y="247"/>
                  </a:lnTo>
                  <a:lnTo>
                    <a:pt x="158" y="241"/>
                  </a:lnTo>
                  <a:lnTo>
                    <a:pt x="171" y="234"/>
                  </a:lnTo>
                  <a:lnTo>
                    <a:pt x="155" y="221"/>
                  </a:lnTo>
                  <a:lnTo>
                    <a:pt x="148" y="214"/>
                  </a:lnTo>
                  <a:close/>
                  <a:moveTo>
                    <a:pt x="102" y="204"/>
                  </a:moveTo>
                  <a:lnTo>
                    <a:pt x="132" y="211"/>
                  </a:lnTo>
                  <a:lnTo>
                    <a:pt x="132" y="185"/>
                  </a:lnTo>
                  <a:lnTo>
                    <a:pt x="125" y="158"/>
                  </a:lnTo>
                  <a:lnTo>
                    <a:pt x="118" y="158"/>
                  </a:lnTo>
                  <a:lnTo>
                    <a:pt x="115" y="161"/>
                  </a:lnTo>
                  <a:lnTo>
                    <a:pt x="109" y="168"/>
                  </a:lnTo>
                  <a:lnTo>
                    <a:pt x="102" y="175"/>
                  </a:lnTo>
                  <a:lnTo>
                    <a:pt x="99" y="181"/>
                  </a:lnTo>
                  <a:lnTo>
                    <a:pt x="99" y="191"/>
                  </a:lnTo>
                  <a:lnTo>
                    <a:pt x="99" y="198"/>
                  </a:lnTo>
                  <a:lnTo>
                    <a:pt x="102" y="204"/>
                  </a:lnTo>
                  <a:close/>
                  <a:moveTo>
                    <a:pt x="89" y="227"/>
                  </a:moveTo>
                  <a:lnTo>
                    <a:pt x="26" y="227"/>
                  </a:lnTo>
                  <a:lnTo>
                    <a:pt x="23" y="208"/>
                  </a:lnTo>
                  <a:lnTo>
                    <a:pt x="23" y="191"/>
                  </a:lnTo>
                  <a:lnTo>
                    <a:pt x="16" y="181"/>
                  </a:lnTo>
                  <a:lnTo>
                    <a:pt x="10" y="168"/>
                  </a:lnTo>
                  <a:lnTo>
                    <a:pt x="6" y="155"/>
                  </a:lnTo>
                  <a:lnTo>
                    <a:pt x="6" y="138"/>
                  </a:lnTo>
                  <a:lnTo>
                    <a:pt x="3" y="105"/>
                  </a:lnTo>
                  <a:lnTo>
                    <a:pt x="0" y="79"/>
                  </a:lnTo>
                  <a:lnTo>
                    <a:pt x="13" y="82"/>
                  </a:lnTo>
                  <a:lnTo>
                    <a:pt x="26" y="85"/>
                  </a:lnTo>
                  <a:lnTo>
                    <a:pt x="36" y="85"/>
                  </a:lnTo>
                  <a:lnTo>
                    <a:pt x="46" y="82"/>
                  </a:lnTo>
                  <a:lnTo>
                    <a:pt x="59" y="76"/>
                  </a:lnTo>
                  <a:lnTo>
                    <a:pt x="72" y="66"/>
                  </a:lnTo>
                  <a:lnTo>
                    <a:pt x="66" y="62"/>
                  </a:lnTo>
                  <a:lnTo>
                    <a:pt x="56" y="56"/>
                  </a:lnTo>
                  <a:lnTo>
                    <a:pt x="46" y="56"/>
                  </a:lnTo>
                  <a:lnTo>
                    <a:pt x="36" y="56"/>
                  </a:lnTo>
                  <a:lnTo>
                    <a:pt x="29" y="56"/>
                  </a:lnTo>
                  <a:lnTo>
                    <a:pt x="19" y="62"/>
                  </a:lnTo>
                  <a:lnTo>
                    <a:pt x="13" y="66"/>
                  </a:lnTo>
                  <a:lnTo>
                    <a:pt x="10" y="66"/>
                  </a:lnTo>
                  <a:lnTo>
                    <a:pt x="13" y="59"/>
                  </a:lnTo>
                  <a:lnTo>
                    <a:pt x="16" y="52"/>
                  </a:lnTo>
                  <a:lnTo>
                    <a:pt x="26" y="36"/>
                  </a:lnTo>
                  <a:lnTo>
                    <a:pt x="29" y="29"/>
                  </a:lnTo>
                  <a:lnTo>
                    <a:pt x="52" y="29"/>
                  </a:lnTo>
                  <a:lnTo>
                    <a:pt x="82" y="26"/>
                  </a:lnTo>
                  <a:lnTo>
                    <a:pt x="82" y="16"/>
                  </a:lnTo>
                  <a:lnTo>
                    <a:pt x="89" y="10"/>
                  </a:lnTo>
                  <a:lnTo>
                    <a:pt x="95" y="6"/>
                  </a:lnTo>
                  <a:lnTo>
                    <a:pt x="102" y="0"/>
                  </a:lnTo>
                  <a:lnTo>
                    <a:pt x="105" y="16"/>
                  </a:lnTo>
                  <a:lnTo>
                    <a:pt x="102" y="36"/>
                  </a:lnTo>
                  <a:lnTo>
                    <a:pt x="95" y="56"/>
                  </a:lnTo>
                  <a:lnTo>
                    <a:pt x="92" y="72"/>
                  </a:lnTo>
                  <a:lnTo>
                    <a:pt x="115" y="82"/>
                  </a:lnTo>
                  <a:lnTo>
                    <a:pt x="135" y="92"/>
                  </a:lnTo>
                  <a:lnTo>
                    <a:pt x="118" y="99"/>
                  </a:lnTo>
                  <a:lnTo>
                    <a:pt x="102" y="109"/>
                  </a:lnTo>
                  <a:lnTo>
                    <a:pt x="99" y="128"/>
                  </a:lnTo>
                  <a:lnTo>
                    <a:pt x="89" y="155"/>
                  </a:lnTo>
                  <a:lnTo>
                    <a:pt x="76" y="181"/>
                  </a:lnTo>
                  <a:lnTo>
                    <a:pt x="59" y="201"/>
                  </a:lnTo>
                  <a:lnTo>
                    <a:pt x="52" y="208"/>
                  </a:lnTo>
                  <a:lnTo>
                    <a:pt x="56" y="208"/>
                  </a:lnTo>
                  <a:lnTo>
                    <a:pt x="59" y="211"/>
                  </a:lnTo>
                  <a:lnTo>
                    <a:pt x="69" y="214"/>
                  </a:lnTo>
                  <a:lnTo>
                    <a:pt x="89" y="227"/>
                  </a:lnTo>
                  <a:close/>
                </a:path>
              </a:pathLst>
            </a:custGeom>
            <a:solidFill>
              <a:srgbClr val="FFFF66"/>
            </a:solidFill>
            <a:ln w="3175">
              <a:solidFill>
                <a:schemeClr val="tx1"/>
              </a:solidFill>
              <a:round/>
              <a:headEnd/>
              <a:tailEnd/>
            </a:ln>
          </p:spPr>
          <p:txBody>
            <a:bodyPr/>
            <a:lstStyle/>
            <a:p>
              <a:endParaRPr lang="en-US"/>
            </a:p>
          </p:txBody>
        </p:sp>
        <p:sp>
          <p:nvSpPr>
            <p:cNvPr id="131215" name="Freeform 110"/>
            <p:cNvSpPr>
              <a:spLocks/>
            </p:cNvSpPr>
            <p:nvPr/>
          </p:nvSpPr>
          <p:spPr bwMode="auto">
            <a:xfrm>
              <a:off x="3240" y="2265"/>
              <a:ext cx="41" cy="27"/>
            </a:xfrm>
            <a:custGeom>
              <a:avLst/>
              <a:gdLst>
                <a:gd name="T0" fmla="*/ 373 w 30"/>
                <a:gd name="T1" fmla="*/ 86 h 23"/>
                <a:gd name="T2" fmla="*/ 626 w 30"/>
                <a:gd name="T3" fmla="*/ 86 h 23"/>
                <a:gd name="T4" fmla="*/ 687 w 30"/>
                <a:gd name="T5" fmla="*/ 65 h 23"/>
                <a:gd name="T6" fmla="*/ 687 w 30"/>
                <a:gd name="T7" fmla="*/ 49 h 23"/>
                <a:gd name="T8" fmla="*/ 626 w 30"/>
                <a:gd name="T9" fmla="*/ 34 h 23"/>
                <a:gd name="T10" fmla="*/ 555 w 30"/>
                <a:gd name="T11" fmla="*/ 18 h 23"/>
                <a:gd name="T12" fmla="*/ 373 w 30"/>
                <a:gd name="T13" fmla="*/ 0 h 23"/>
                <a:gd name="T14" fmla="*/ 235 w 30"/>
                <a:gd name="T15" fmla="*/ 0 h 23"/>
                <a:gd name="T16" fmla="*/ 172 w 30"/>
                <a:gd name="T17" fmla="*/ 34 h 23"/>
                <a:gd name="T18" fmla="*/ 0 w 30"/>
                <a:gd name="T19" fmla="*/ 86 h 23"/>
                <a:gd name="T20" fmla="*/ 0 w 30"/>
                <a:gd name="T21" fmla="*/ 119 h 23"/>
                <a:gd name="T22" fmla="*/ 172 w 30"/>
                <a:gd name="T23" fmla="*/ 101 h 23"/>
                <a:gd name="T24" fmla="*/ 373 w 30"/>
                <a:gd name="T25" fmla="*/ 8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17" y="17"/>
                  </a:moveTo>
                  <a:lnTo>
                    <a:pt x="27" y="17"/>
                  </a:lnTo>
                  <a:lnTo>
                    <a:pt x="30" y="13"/>
                  </a:lnTo>
                  <a:lnTo>
                    <a:pt x="30" y="10"/>
                  </a:lnTo>
                  <a:lnTo>
                    <a:pt x="27" y="7"/>
                  </a:lnTo>
                  <a:lnTo>
                    <a:pt x="24" y="3"/>
                  </a:lnTo>
                  <a:lnTo>
                    <a:pt x="17" y="0"/>
                  </a:lnTo>
                  <a:lnTo>
                    <a:pt x="10" y="0"/>
                  </a:lnTo>
                  <a:lnTo>
                    <a:pt x="7" y="7"/>
                  </a:lnTo>
                  <a:lnTo>
                    <a:pt x="0" y="17"/>
                  </a:lnTo>
                  <a:lnTo>
                    <a:pt x="0" y="23"/>
                  </a:lnTo>
                  <a:lnTo>
                    <a:pt x="7" y="20"/>
                  </a:lnTo>
                  <a:lnTo>
                    <a:pt x="17" y="17"/>
                  </a:lnTo>
                </a:path>
              </a:pathLst>
            </a:custGeom>
            <a:solidFill>
              <a:schemeClr val="accent1"/>
            </a:solidFill>
            <a:ln w="3175">
              <a:solidFill>
                <a:schemeClr val="tx1"/>
              </a:solidFill>
              <a:round/>
              <a:headEnd/>
              <a:tailEnd/>
            </a:ln>
          </p:spPr>
          <p:txBody>
            <a:bodyPr/>
            <a:lstStyle/>
            <a:p>
              <a:endParaRPr lang="en-US"/>
            </a:p>
          </p:txBody>
        </p:sp>
        <p:sp>
          <p:nvSpPr>
            <p:cNvPr id="131216" name="Freeform 111"/>
            <p:cNvSpPr>
              <a:spLocks/>
            </p:cNvSpPr>
            <p:nvPr/>
          </p:nvSpPr>
          <p:spPr bwMode="auto">
            <a:xfrm>
              <a:off x="3007" y="2166"/>
              <a:ext cx="89" cy="111"/>
            </a:xfrm>
            <a:custGeom>
              <a:avLst/>
              <a:gdLst>
                <a:gd name="T0" fmla="*/ 0 w 67"/>
                <a:gd name="T1" fmla="*/ 383 h 96"/>
                <a:gd name="T2" fmla="*/ 0 w 67"/>
                <a:gd name="T3" fmla="*/ 241 h 96"/>
                <a:gd name="T4" fmla="*/ 65 w 67"/>
                <a:gd name="T5" fmla="*/ 185 h 96"/>
                <a:gd name="T6" fmla="*/ 238 w 67"/>
                <a:gd name="T7" fmla="*/ 170 h 96"/>
                <a:gd name="T8" fmla="*/ 514 w 67"/>
                <a:gd name="T9" fmla="*/ 140 h 96"/>
                <a:gd name="T10" fmla="*/ 580 w 67"/>
                <a:gd name="T11" fmla="*/ 118 h 96"/>
                <a:gd name="T12" fmla="*/ 683 w 67"/>
                <a:gd name="T13" fmla="*/ 60 h 96"/>
                <a:gd name="T14" fmla="*/ 735 w 67"/>
                <a:gd name="T15" fmla="*/ 29 h 96"/>
                <a:gd name="T16" fmla="*/ 797 w 67"/>
                <a:gd name="T17" fmla="*/ 19 h 96"/>
                <a:gd name="T18" fmla="*/ 907 w 67"/>
                <a:gd name="T19" fmla="*/ 0 h 96"/>
                <a:gd name="T20" fmla="*/ 1087 w 67"/>
                <a:gd name="T21" fmla="*/ 19 h 96"/>
                <a:gd name="T22" fmla="*/ 976 w 67"/>
                <a:gd name="T23" fmla="*/ 127 h 96"/>
                <a:gd name="T24" fmla="*/ 854 w 67"/>
                <a:gd name="T25" fmla="*/ 259 h 96"/>
                <a:gd name="T26" fmla="*/ 976 w 67"/>
                <a:gd name="T27" fmla="*/ 309 h 96"/>
                <a:gd name="T28" fmla="*/ 1149 w 67"/>
                <a:gd name="T29" fmla="*/ 367 h 96"/>
                <a:gd name="T30" fmla="*/ 854 w 67"/>
                <a:gd name="T31" fmla="*/ 409 h 96"/>
                <a:gd name="T32" fmla="*/ 735 w 67"/>
                <a:gd name="T33" fmla="*/ 409 h 96"/>
                <a:gd name="T34" fmla="*/ 580 w 67"/>
                <a:gd name="T35" fmla="*/ 400 h 96"/>
                <a:gd name="T36" fmla="*/ 0 w 67"/>
                <a:gd name="T37" fmla="*/ 383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96"/>
                <a:gd name="T59" fmla="*/ 67 w 67"/>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96">
                  <a:moveTo>
                    <a:pt x="0" y="89"/>
                  </a:moveTo>
                  <a:lnTo>
                    <a:pt x="0" y="56"/>
                  </a:lnTo>
                  <a:lnTo>
                    <a:pt x="4" y="43"/>
                  </a:lnTo>
                  <a:lnTo>
                    <a:pt x="14" y="40"/>
                  </a:lnTo>
                  <a:lnTo>
                    <a:pt x="30" y="33"/>
                  </a:lnTo>
                  <a:lnTo>
                    <a:pt x="34" y="27"/>
                  </a:lnTo>
                  <a:lnTo>
                    <a:pt x="40" y="14"/>
                  </a:lnTo>
                  <a:lnTo>
                    <a:pt x="43" y="7"/>
                  </a:lnTo>
                  <a:lnTo>
                    <a:pt x="47" y="4"/>
                  </a:lnTo>
                  <a:lnTo>
                    <a:pt x="53" y="0"/>
                  </a:lnTo>
                  <a:lnTo>
                    <a:pt x="63" y="4"/>
                  </a:lnTo>
                  <a:lnTo>
                    <a:pt x="57" y="30"/>
                  </a:lnTo>
                  <a:lnTo>
                    <a:pt x="50" y="60"/>
                  </a:lnTo>
                  <a:lnTo>
                    <a:pt x="57" y="73"/>
                  </a:lnTo>
                  <a:lnTo>
                    <a:pt x="67" y="86"/>
                  </a:lnTo>
                  <a:lnTo>
                    <a:pt x="50" y="96"/>
                  </a:lnTo>
                  <a:lnTo>
                    <a:pt x="43" y="96"/>
                  </a:lnTo>
                  <a:lnTo>
                    <a:pt x="34" y="93"/>
                  </a:lnTo>
                  <a:lnTo>
                    <a:pt x="0" y="89"/>
                  </a:lnTo>
                </a:path>
              </a:pathLst>
            </a:custGeom>
            <a:solidFill>
              <a:schemeClr val="accent1"/>
            </a:solidFill>
            <a:ln w="3175">
              <a:solidFill>
                <a:schemeClr val="tx1"/>
              </a:solidFill>
              <a:round/>
              <a:headEnd/>
              <a:tailEnd/>
            </a:ln>
          </p:spPr>
          <p:txBody>
            <a:bodyPr/>
            <a:lstStyle/>
            <a:p>
              <a:endParaRPr lang="en-US"/>
            </a:p>
          </p:txBody>
        </p:sp>
        <p:sp>
          <p:nvSpPr>
            <p:cNvPr id="131217" name="Freeform 112"/>
            <p:cNvSpPr>
              <a:spLocks/>
            </p:cNvSpPr>
            <p:nvPr/>
          </p:nvSpPr>
          <p:spPr bwMode="auto">
            <a:xfrm>
              <a:off x="3038" y="2296"/>
              <a:ext cx="48" cy="38"/>
            </a:xfrm>
            <a:custGeom>
              <a:avLst/>
              <a:gdLst>
                <a:gd name="T0" fmla="*/ 635 w 36"/>
                <a:gd name="T1" fmla="*/ 0 h 33"/>
                <a:gd name="T2" fmla="*/ 519 w 36"/>
                <a:gd name="T3" fmla="*/ 37 h 33"/>
                <a:gd name="T4" fmla="*/ 471 w 36"/>
                <a:gd name="T5" fmla="*/ 67 h 33"/>
                <a:gd name="T6" fmla="*/ 407 w 36"/>
                <a:gd name="T7" fmla="*/ 93 h 33"/>
                <a:gd name="T8" fmla="*/ 407 w 36"/>
                <a:gd name="T9" fmla="*/ 138 h 33"/>
                <a:gd name="T10" fmla="*/ 332 w 36"/>
                <a:gd name="T11" fmla="*/ 107 h 33"/>
                <a:gd name="T12" fmla="*/ 229 w 36"/>
                <a:gd name="T13" fmla="*/ 53 h 33"/>
                <a:gd name="T14" fmla="*/ 172 w 36"/>
                <a:gd name="T15" fmla="*/ 37 h 33"/>
                <a:gd name="T16" fmla="*/ 0 w 36"/>
                <a:gd name="T17" fmla="*/ 24 h 33"/>
                <a:gd name="T18" fmla="*/ 113 w 36"/>
                <a:gd name="T19" fmla="*/ 3 h 33"/>
                <a:gd name="T20" fmla="*/ 635 w 36"/>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3"/>
                <a:gd name="T35" fmla="*/ 36 w 36"/>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3">
                  <a:moveTo>
                    <a:pt x="36" y="0"/>
                  </a:moveTo>
                  <a:lnTo>
                    <a:pt x="29" y="9"/>
                  </a:lnTo>
                  <a:lnTo>
                    <a:pt x="26" y="16"/>
                  </a:lnTo>
                  <a:lnTo>
                    <a:pt x="23" y="23"/>
                  </a:lnTo>
                  <a:lnTo>
                    <a:pt x="23" y="33"/>
                  </a:lnTo>
                  <a:lnTo>
                    <a:pt x="19" y="26"/>
                  </a:lnTo>
                  <a:lnTo>
                    <a:pt x="13" y="13"/>
                  </a:lnTo>
                  <a:lnTo>
                    <a:pt x="10" y="9"/>
                  </a:lnTo>
                  <a:lnTo>
                    <a:pt x="0" y="6"/>
                  </a:lnTo>
                  <a:lnTo>
                    <a:pt x="6" y="3"/>
                  </a:lnTo>
                  <a:lnTo>
                    <a:pt x="36" y="0"/>
                  </a:lnTo>
                </a:path>
              </a:pathLst>
            </a:custGeom>
            <a:solidFill>
              <a:schemeClr val="accent1"/>
            </a:solidFill>
            <a:ln w="3175">
              <a:solidFill>
                <a:schemeClr val="tx1"/>
              </a:solidFill>
              <a:round/>
              <a:headEnd/>
              <a:tailEnd/>
            </a:ln>
          </p:spPr>
          <p:txBody>
            <a:bodyPr/>
            <a:lstStyle/>
            <a:p>
              <a:endParaRPr lang="en-US"/>
            </a:p>
          </p:txBody>
        </p:sp>
        <p:sp>
          <p:nvSpPr>
            <p:cNvPr id="131218" name="Freeform 113"/>
            <p:cNvSpPr>
              <a:spLocks/>
            </p:cNvSpPr>
            <p:nvPr/>
          </p:nvSpPr>
          <p:spPr bwMode="auto">
            <a:xfrm>
              <a:off x="2986" y="2292"/>
              <a:ext cx="47" cy="38"/>
            </a:xfrm>
            <a:custGeom>
              <a:avLst/>
              <a:gdLst>
                <a:gd name="T0" fmla="*/ 333 w 33"/>
                <a:gd name="T1" fmla="*/ 0 h 33"/>
                <a:gd name="T2" fmla="*/ 157 w 33"/>
                <a:gd name="T3" fmla="*/ 43 h 33"/>
                <a:gd name="T4" fmla="*/ 0 w 33"/>
                <a:gd name="T5" fmla="*/ 53 h 33"/>
                <a:gd name="T6" fmla="*/ 234 w 33"/>
                <a:gd name="T7" fmla="*/ 108 h 33"/>
                <a:gd name="T8" fmla="*/ 454 w 33"/>
                <a:gd name="T9" fmla="*/ 138 h 33"/>
                <a:gd name="T10" fmla="*/ 675 w 33"/>
                <a:gd name="T11" fmla="*/ 108 h 33"/>
                <a:gd name="T12" fmla="*/ 1124 w 33"/>
                <a:gd name="T13" fmla="*/ 81 h 33"/>
                <a:gd name="T14" fmla="*/ 570 w 33"/>
                <a:gd name="T15" fmla="*/ 28 h 33"/>
                <a:gd name="T16" fmla="*/ 333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10" y="0"/>
                  </a:moveTo>
                  <a:lnTo>
                    <a:pt x="4" y="10"/>
                  </a:lnTo>
                  <a:lnTo>
                    <a:pt x="0" y="13"/>
                  </a:lnTo>
                  <a:lnTo>
                    <a:pt x="7" y="27"/>
                  </a:lnTo>
                  <a:lnTo>
                    <a:pt x="13" y="33"/>
                  </a:lnTo>
                  <a:lnTo>
                    <a:pt x="20" y="27"/>
                  </a:lnTo>
                  <a:lnTo>
                    <a:pt x="33" y="20"/>
                  </a:lnTo>
                  <a:lnTo>
                    <a:pt x="17" y="7"/>
                  </a:lnTo>
                  <a:lnTo>
                    <a:pt x="10" y="0"/>
                  </a:lnTo>
                </a:path>
              </a:pathLst>
            </a:custGeom>
            <a:solidFill>
              <a:schemeClr val="accent1"/>
            </a:solidFill>
            <a:ln w="3175">
              <a:solidFill>
                <a:schemeClr val="tx1"/>
              </a:solidFill>
              <a:round/>
              <a:headEnd/>
              <a:tailEnd/>
            </a:ln>
          </p:spPr>
          <p:txBody>
            <a:bodyPr/>
            <a:lstStyle/>
            <a:p>
              <a:endParaRPr lang="en-US"/>
            </a:p>
          </p:txBody>
        </p:sp>
        <p:sp>
          <p:nvSpPr>
            <p:cNvPr id="131219" name="Freeform 114"/>
            <p:cNvSpPr>
              <a:spLocks/>
            </p:cNvSpPr>
            <p:nvPr/>
          </p:nvSpPr>
          <p:spPr bwMode="auto">
            <a:xfrm>
              <a:off x="2937" y="2228"/>
              <a:ext cx="44" cy="60"/>
            </a:xfrm>
            <a:custGeom>
              <a:avLst/>
              <a:gdLst>
                <a:gd name="T0" fmla="*/ 49 w 33"/>
                <a:gd name="T1" fmla="*/ 161 h 53"/>
                <a:gd name="T2" fmla="*/ 591 w 33"/>
                <a:gd name="T3" fmla="*/ 183 h 53"/>
                <a:gd name="T4" fmla="*/ 591 w 33"/>
                <a:gd name="T5" fmla="*/ 96 h 53"/>
                <a:gd name="T6" fmla="*/ 471 w 33"/>
                <a:gd name="T7" fmla="*/ 0 h 53"/>
                <a:gd name="T8" fmla="*/ 332 w 33"/>
                <a:gd name="T9" fmla="*/ 0 h 53"/>
                <a:gd name="T10" fmla="*/ 276 w 33"/>
                <a:gd name="T11" fmla="*/ 3 h 53"/>
                <a:gd name="T12" fmla="*/ 172 w 33"/>
                <a:gd name="T13" fmla="*/ 33 h 53"/>
                <a:gd name="T14" fmla="*/ 49 w 33"/>
                <a:gd name="T15" fmla="*/ 59 h 53"/>
                <a:gd name="T16" fmla="*/ 0 w 33"/>
                <a:gd name="T17" fmla="*/ 78 h 53"/>
                <a:gd name="T18" fmla="*/ 0 w 33"/>
                <a:gd name="T19" fmla="*/ 113 h 53"/>
                <a:gd name="T20" fmla="*/ 0 w 33"/>
                <a:gd name="T21" fmla="*/ 139 h 53"/>
                <a:gd name="T22" fmla="*/ 49 w 33"/>
                <a:gd name="T23" fmla="*/ 16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53"/>
                <a:gd name="T38" fmla="*/ 33 w 33"/>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53">
                  <a:moveTo>
                    <a:pt x="3" y="46"/>
                  </a:moveTo>
                  <a:lnTo>
                    <a:pt x="33" y="53"/>
                  </a:lnTo>
                  <a:lnTo>
                    <a:pt x="33" y="27"/>
                  </a:lnTo>
                  <a:lnTo>
                    <a:pt x="26" y="0"/>
                  </a:lnTo>
                  <a:lnTo>
                    <a:pt x="19" y="0"/>
                  </a:lnTo>
                  <a:lnTo>
                    <a:pt x="16" y="3"/>
                  </a:lnTo>
                  <a:lnTo>
                    <a:pt x="10" y="10"/>
                  </a:lnTo>
                  <a:lnTo>
                    <a:pt x="3" y="17"/>
                  </a:lnTo>
                  <a:lnTo>
                    <a:pt x="0" y="23"/>
                  </a:lnTo>
                  <a:lnTo>
                    <a:pt x="0" y="33"/>
                  </a:lnTo>
                  <a:lnTo>
                    <a:pt x="0" y="40"/>
                  </a:lnTo>
                  <a:lnTo>
                    <a:pt x="3" y="46"/>
                  </a:lnTo>
                </a:path>
              </a:pathLst>
            </a:custGeom>
            <a:solidFill>
              <a:schemeClr val="accent1"/>
            </a:solidFill>
            <a:ln w="3175">
              <a:solidFill>
                <a:schemeClr val="tx1"/>
              </a:solidFill>
              <a:round/>
              <a:headEnd/>
              <a:tailEnd/>
            </a:ln>
          </p:spPr>
          <p:txBody>
            <a:bodyPr/>
            <a:lstStyle/>
            <a:p>
              <a:endParaRPr lang="en-US"/>
            </a:p>
          </p:txBody>
        </p:sp>
        <p:sp>
          <p:nvSpPr>
            <p:cNvPr id="131220" name="Freeform 115"/>
            <p:cNvSpPr>
              <a:spLocks/>
            </p:cNvSpPr>
            <p:nvPr/>
          </p:nvSpPr>
          <p:spPr bwMode="auto">
            <a:xfrm>
              <a:off x="2805" y="2044"/>
              <a:ext cx="179" cy="262"/>
            </a:xfrm>
            <a:custGeom>
              <a:avLst/>
              <a:gdLst>
                <a:gd name="T0" fmla="*/ 1488 w 135"/>
                <a:gd name="T1" fmla="*/ 953 h 227"/>
                <a:gd name="T2" fmla="*/ 436 w 135"/>
                <a:gd name="T3" fmla="*/ 953 h 227"/>
                <a:gd name="T4" fmla="*/ 379 w 135"/>
                <a:gd name="T5" fmla="*/ 874 h 227"/>
                <a:gd name="T6" fmla="*/ 379 w 135"/>
                <a:gd name="T7" fmla="*/ 798 h 227"/>
                <a:gd name="T8" fmla="*/ 265 w 135"/>
                <a:gd name="T9" fmla="*/ 758 h 227"/>
                <a:gd name="T10" fmla="*/ 163 w 135"/>
                <a:gd name="T11" fmla="*/ 706 h 227"/>
                <a:gd name="T12" fmla="*/ 113 w 135"/>
                <a:gd name="T13" fmla="*/ 654 h 227"/>
                <a:gd name="T14" fmla="*/ 113 w 135"/>
                <a:gd name="T15" fmla="*/ 579 h 227"/>
                <a:gd name="T16" fmla="*/ 49 w 135"/>
                <a:gd name="T17" fmla="*/ 441 h 227"/>
                <a:gd name="T18" fmla="*/ 0 w 135"/>
                <a:gd name="T19" fmla="*/ 331 h 227"/>
                <a:gd name="T20" fmla="*/ 216 w 135"/>
                <a:gd name="T21" fmla="*/ 347 h 227"/>
                <a:gd name="T22" fmla="*/ 436 w 135"/>
                <a:gd name="T23" fmla="*/ 355 h 227"/>
                <a:gd name="T24" fmla="*/ 615 w 135"/>
                <a:gd name="T25" fmla="*/ 355 h 227"/>
                <a:gd name="T26" fmla="*/ 770 w 135"/>
                <a:gd name="T27" fmla="*/ 347 h 227"/>
                <a:gd name="T28" fmla="*/ 988 w 135"/>
                <a:gd name="T29" fmla="*/ 321 h 227"/>
                <a:gd name="T30" fmla="*/ 1199 w 135"/>
                <a:gd name="T31" fmla="*/ 278 h 227"/>
                <a:gd name="T32" fmla="*/ 1118 w 135"/>
                <a:gd name="T33" fmla="*/ 262 h 227"/>
                <a:gd name="T34" fmla="*/ 932 w 135"/>
                <a:gd name="T35" fmla="*/ 237 h 227"/>
                <a:gd name="T36" fmla="*/ 770 w 135"/>
                <a:gd name="T37" fmla="*/ 237 h 227"/>
                <a:gd name="T38" fmla="*/ 615 w 135"/>
                <a:gd name="T39" fmla="*/ 237 h 227"/>
                <a:gd name="T40" fmla="*/ 480 w 135"/>
                <a:gd name="T41" fmla="*/ 237 h 227"/>
                <a:gd name="T42" fmla="*/ 314 w 135"/>
                <a:gd name="T43" fmla="*/ 262 h 227"/>
                <a:gd name="T44" fmla="*/ 216 w 135"/>
                <a:gd name="T45" fmla="*/ 278 h 227"/>
                <a:gd name="T46" fmla="*/ 163 w 135"/>
                <a:gd name="T47" fmla="*/ 278 h 227"/>
                <a:gd name="T48" fmla="*/ 216 w 135"/>
                <a:gd name="T49" fmla="*/ 247 h 227"/>
                <a:gd name="T50" fmla="*/ 265 w 135"/>
                <a:gd name="T51" fmla="*/ 217 h 227"/>
                <a:gd name="T52" fmla="*/ 436 w 135"/>
                <a:gd name="T53" fmla="*/ 149 h 227"/>
                <a:gd name="T54" fmla="*/ 480 w 135"/>
                <a:gd name="T55" fmla="*/ 120 h 227"/>
                <a:gd name="T56" fmla="*/ 870 w 135"/>
                <a:gd name="T57" fmla="*/ 120 h 227"/>
                <a:gd name="T58" fmla="*/ 1386 w 135"/>
                <a:gd name="T59" fmla="*/ 107 h 227"/>
                <a:gd name="T60" fmla="*/ 1386 w 135"/>
                <a:gd name="T61" fmla="*/ 67 h 227"/>
                <a:gd name="T62" fmla="*/ 1488 w 135"/>
                <a:gd name="T63" fmla="*/ 43 h 227"/>
                <a:gd name="T64" fmla="*/ 1590 w 135"/>
                <a:gd name="T65" fmla="*/ 24 h 227"/>
                <a:gd name="T66" fmla="*/ 1706 w 135"/>
                <a:gd name="T67" fmla="*/ 0 h 227"/>
                <a:gd name="T68" fmla="*/ 1762 w 135"/>
                <a:gd name="T69" fmla="*/ 67 h 227"/>
                <a:gd name="T70" fmla="*/ 1706 w 135"/>
                <a:gd name="T71" fmla="*/ 149 h 227"/>
                <a:gd name="T72" fmla="*/ 1590 w 135"/>
                <a:gd name="T73" fmla="*/ 237 h 227"/>
                <a:gd name="T74" fmla="*/ 1547 w 135"/>
                <a:gd name="T75" fmla="*/ 302 h 227"/>
                <a:gd name="T76" fmla="*/ 1932 w 135"/>
                <a:gd name="T77" fmla="*/ 347 h 227"/>
                <a:gd name="T78" fmla="*/ 2262 w 135"/>
                <a:gd name="T79" fmla="*/ 385 h 227"/>
                <a:gd name="T80" fmla="*/ 1973 w 135"/>
                <a:gd name="T81" fmla="*/ 413 h 227"/>
                <a:gd name="T82" fmla="*/ 1706 w 135"/>
                <a:gd name="T83" fmla="*/ 457 h 227"/>
                <a:gd name="T84" fmla="*/ 1661 w 135"/>
                <a:gd name="T85" fmla="*/ 537 h 227"/>
                <a:gd name="T86" fmla="*/ 1488 w 135"/>
                <a:gd name="T87" fmla="*/ 654 h 227"/>
                <a:gd name="T88" fmla="*/ 1282 w 135"/>
                <a:gd name="T89" fmla="*/ 758 h 227"/>
                <a:gd name="T90" fmla="*/ 988 w 135"/>
                <a:gd name="T91" fmla="*/ 845 h 227"/>
                <a:gd name="T92" fmla="*/ 870 w 135"/>
                <a:gd name="T93" fmla="*/ 874 h 227"/>
                <a:gd name="T94" fmla="*/ 870 w 135"/>
                <a:gd name="T95" fmla="*/ 874 h 227"/>
                <a:gd name="T96" fmla="*/ 932 w 135"/>
                <a:gd name="T97" fmla="*/ 874 h 227"/>
                <a:gd name="T98" fmla="*/ 988 w 135"/>
                <a:gd name="T99" fmla="*/ 888 h 227"/>
                <a:gd name="T100" fmla="*/ 1154 w 135"/>
                <a:gd name="T101" fmla="*/ 899 h 227"/>
                <a:gd name="T102" fmla="*/ 1488 w 135"/>
                <a:gd name="T103" fmla="*/ 953 h 2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227"/>
                <a:gd name="T158" fmla="*/ 135 w 135"/>
                <a:gd name="T159" fmla="*/ 227 h 2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227">
                  <a:moveTo>
                    <a:pt x="89" y="227"/>
                  </a:moveTo>
                  <a:lnTo>
                    <a:pt x="26" y="227"/>
                  </a:lnTo>
                  <a:lnTo>
                    <a:pt x="23" y="208"/>
                  </a:lnTo>
                  <a:lnTo>
                    <a:pt x="23" y="191"/>
                  </a:lnTo>
                  <a:lnTo>
                    <a:pt x="16" y="181"/>
                  </a:lnTo>
                  <a:lnTo>
                    <a:pt x="10" y="168"/>
                  </a:lnTo>
                  <a:lnTo>
                    <a:pt x="6" y="155"/>
                  </a:lnTo>
                  <a:lnTo>
                    <a:pt x="6" y="138"/>
                  </a:lnTo>
                  <a:lnTo>
                    <a:pt x="3" y="105"/>
                  </a:lnTo>
                  <a:lnTo>
                    <a:pt x="0" y="79"/>
                  </a:lnTo>
                  <a:lnTo>
                    <a:pt x="13" y="82"/>
                  </a:lnTo>
                  <a:lnTo>
                    <a:pt x="26" y="85"/>
                  </a:lnTo>
                  <a:lnTo>
                    <a:pt x="36" y="85"/>
                  </a:lnTo>
                  <a:lnTo>
                    <a:pt x="46" y="82"/>
                  </a:lnTo>
                  <a:lnTo>
                    <a:pt x="59" y="76"/>
                  </a:lnTo>
                  <a:lnTo>
                    <a:pt x="72" y="66"/>
                  </a:lnTo>
                  <a:lnTo>
                    <a:pt x="66" y="62"/>
                  </a:lnTo>
                  <a:lnTo>
                    <a:pt x="56" y="56"/>
                  </a:lnTo>
                  <a:lnTo>
                    <a:pt x="46" y="56"/>
                  </a:lnTo>
                  <a:lnTo>
                    <a:pt x="36" y="56"/>
                  </a:lnTo>
                  <a:lnTo>
                    <a:pt x="29" y="56"/>
                  </a:lnTo>
                  <a:lnTo>
                    <a:pt x="19" y="62"/>
                  </a:lnTo>
                  <a:lnTo>
                    <a:pt x="13" y="66"/>
                  </a:lnTo>
                  <a:lnTo>
                    <a:pt x="10" y="66"/>
                  </a:lnTo>
                  <a:lnTo>
                    <a:pt x="13" y="59"/>
                  </a:lnTo>
                  <a:lnTo>
                    <a:pt x="16" y="52"/>
                  </a:lnTo>
                  <a:lnTo>
                    <a:pt x="26" y="36"/>
                  </a:lnTo>
                  <a:lnTo>
                    <a:pt x="29" y="29"/>
                  </a:lnTo>
                  <a:lnTo>
                    <a:pt x="52" y="29"/>
                  </a:lnTo>
                  <a:lnTo>
                    <a:pt x="82" y="26"/>
                  </a:lnTo>
                  <a:lnTo>
                    <a:pt x="82" y="16"/>
                  </a:lnTo>
                  <a:lnTo>
                    <a:pt x="89" y="10"/>
                  </a:lnTo>
                  <a:lnTo>
                    <a:pt x="95" y="6"/>
                  </a:lnTo>
                  <a:lnTo>
                    <a:pt x="102" y="0"/>
                  </a:lnTo>
                  <a:lnTo>
                    <a:pt x="105" y="16"/>
                  </a:lnTo>
                  <a:lnTo>
                    <a:pt x="102" y="36"/>
                  </a:lnTo>
                  <a:lnTo>
                    <a:pt x="95" y="56"/>
                  </a:lnTo>
                  <a:lnTo>
                    <a:pt x="92" y="72"/>
                  </a:lnTo>
                  <a:lnTo>
                    <a:pt x="115" y="82"/>
                  </a:lnTo>
                  <a:lnTo>
                    <a:pt x="135" y="92"/>
                  </a:lnTo>
                  <a:lnTo>
                    <a:pt x="118" y="99"/>
                  </a:lnTo>
                  <a:lnTo>
                    <a:pt x="102" y="109"/>
                  </a:lnTo>
                  <a:lnTo>
                    <a:pt x="99" y="128"/>
                  </a:lnTo>
                  <a:lnTo>
                    <a:pt x="89" y="155"/>
                  </a:lnTo>
                  <a:lnTo>
                    <a:pt x="76" y="181"/>
                  </a:lnTo>
                  <a:lnTo>
                    <a:pt x="59" y="201"/>
                  </a:lnTo>
                  <a:lnTo>
                    <a:pt x="52" y="208"/>
                  </a:lnTo>
                  <a:lnTo>
                    <a:pt x="56" y="208"/>
                  </a:lnTo>
                  <a:lnTo>
                    <a:pt x="59" y="211"/>
                  </a:lnTo>
                  <a:lnTo>
                    <a:pt x="69" y="214"/>
                  </a:lnTo>
                  <a:lnTo>
                    <a:pt x="89" y="227"/>
                  </a:lnTo>
                </a:path>
              </a:pathLst>
            </a:custGeom>
            <a:solidFill>
              <a:schemeClr val="accent1"/>
            </a:solidFill>
            <a:ln w="3175">
              <a:solidFill>
                <a:schemeClr val="tx1"/>
              </a:solidFill>
              <a:round/>
              <a:headEnd/>
              <a:tailEnd/>
            </a:ln>
          </p:spPr>
          <p:txBody>
            <a:bodyPr/>
            <a:lstStyle/>
            <a:p>
              <a:endParaRPr lang="en-US"/>
            </a:p>
          </p:txBody>
        </p:sp>
        <p:sp>
          <p:nvSpPr>
            <p:cNvPr id="131221" name="Freeform 116"/>
            <p:cNvSpPr>
              <a:spLocks noEditPoints="1"/>
            </p:cNvSpPr>
            <p:nvPr/>
          </p:nvSpPr>
          <p:spPr bwMode="auto">
            <a:xfrm>
              <a:off x="2984" y="898"/>
              <a:ext cx="591" cy="1349"/>
            </a:xfrm>
            <a:custGeom>
              <a:avLst/>
              <a:gdLst>
                <a:gd name="T0" fmla="*/ 4767 w 442"/>
                <a:gd name="T1" fmla="*/ 4340 h 1176"/>
                <a:gd name="T2" fmla="*/ 4878 w 442"/>
                <a:gd name="T3" fmla="*/ 4365 h 1176"/>
                <a:gd name="T4" fmla="*/ 4997 w 442"/>
                <a:gd name="T5" fmla="*/ 4232 h 1176"/>
                <a:gd name="T6" fmla="*/ 4827 w 442"/>
                <a:gd name="T7" fmla="*/ 4118 h 1176"/>
                <a:gd name="T8" fmla="*/ 6522 w 442"/>
                <a:gd name="T9" fmla="*/ 3816 h 1176"/>
                <a:gd name="T10" fmla="*/ 6334 w 442"/>
                <a:gd name="T11" fmla="*/ 4023 h 1176"/>
                <a:gd name="T12" fmla="*/ 5966 w 442"/>
                <a:gd name="T13" fmla="*/ 4063 h 1176"/>
                <a:gd name="T14" fmla="*/ 5735 w 442"/>
                <a:gd name="T15" fmla="*/ 3892 h 1176"/>
                <a:gd name="T16" fmla="*/ 6032 w 442"/>
                <a:gd name="T17" fmla="*/ 3751 h 1176"/>
                <a:gd name="T18" fmla="*/ 6522 w 442"/>
                <a:gd name="T19" fmla="*/ 3728 h 1176"/>
                <a:gd name="T20" fmla="*/ 6760 w 442"/>
                <a:gd name="T21" fmla="*/ 1317 h 1176"/>
                <a:gd name="T22" fmla="*/ 7224 w 442"/>
                <a:gd name="T23" fmla="*/ 1261 h 1176"/>
                <a:gd name="T24" fmla="*/ 7418 w 442"/>
                <a:gd name="T25" fmla="*/ 1161 h 1176"/>
                <a:gd name="T26" fmla="*/ 7644 w 442"/>
                <a:gd name="T27" fmla="*/ 1055 h 1176"/>
                <a:gd name="T28" fmla="*/ 7786 w 442"/>
                <a:gd name="T29" fmla="*/ 429 h 1176"/>
                <a:gd name="T30" fmla="*/ 7176 w 442"/>
                <a:gd name="T31" fmla="*/ 218 h 1176"/>
                <a:gd name="T32" fmla="*/ 6211 w 442"/>
                <a:gd name="T33" fmla="*/ 131 h 1176"/>
                <a:gd name="T34" fmla="*/ 5367 w 442"/>
                <a:gd name="T35" fmla="*/ 39 h 1176"/>
                <a:gd name="T36" fmla="*/ 5479 w 442"/>
                <a:gd name="T37" fmla="*/ 279 h 1176"/>
                <a:gd name="T38" fmla="*/ 4997 w 442"/>
                <a:gd name="T39" fmla="*/ 298 h 1176"/>
                <a:gd name="T40" fmla="*/ 4402 w 442"/>
                <a:gd name="T41" fmla="*/ 218 h 1176"/>
                <a:gd name="T42" fmla="*/ 3071 w 442"/>
                <a:gd name="T43" fmla="*/ 563 h 1176"/>
                <a:gd name="T44" fmla="*/ 3071 w 442"/>
                <a:gd name="T45" fmla="*/ 903 h 1176"/>
                <a:gd name="T46" fmla="*/ 2646 w 442"/>
                <a:gd name="T47" fmla="*/ 1240 h 1176"/>
                <a:gd name="T48" fmla="*/ 2115 w 442"/>
                <a:gd name="T49" fmla="*/ 1720 h 1176"/>
                <a:gd name="T50" fmla="*/ 1205 w 442"/>
                <a:gd name="T51" fmla="*/ 1877 h 1176"/>
                <a:gd name="T52" fmla="*/ 971 w 442"/>
                <a:gd name="T53" fmla="*/ 1982 h 1176"/>
                <a:gd name="T54" fmla="*/ 845 w 442"/>
                <a:gd name="T55" fmla="*/ 2270 h 1176"/>
                <a:gd name="T56" fmla="*/ 1087 w 442"/>
                <a:gd name="T57" fmla="*/ 2579 h 1176"/>
                <a:gd name="T58" fmla="*/ 1453 w 442"/>
                <a:gd name="T59" fmla="*/ 2773 h 1176"/>
                <a:gd name="T60" fmla="*/ 913 w 442"/>
                <a:gd name="T61" fmla="*/ 2839 h 1176"/>
                <a:gd name="T62" fmla="*/ 481 w 442"/>
                <a:gd name="T63" fmla="*/ 3428 h 1176"/>
                <a:gd name="T64" fmla="*/ 49 w 442"/>
                <a:gd name="T65" fmla="*/ 3506 h 1176"/>
                <a:gd name="T66" fmla="*/ 481 w 442"/>
                <a:gd name="T67" fmla="*/ 3805 h 1176"/>
                <a:gd name="T68" fmla="*/ 845 w 442"/>
                <a:gd name="T69" fmla="*/ 3992 h 1176"/>
                <a:gd name="T70" fmla="*/ 1205 w 442"/>
                <a:gd name="T71" fmla="*/ 4076 h 1176"/>
                <a:gd name="T72" fmla="*/ 1253 w 442"/>
                <a:gd name="T73" fmla="*/ 4156 h 1176"/>
                <a:gd name="T74" fmla="*/ 1794 w 442"/>
                <a:gd name="T75" fmla="*/ 4275 h 1176"/>
                <a:gd name="T76" fmla="*/ 2399 w 442"/>
                <a:gd name="T77" fmla="*/ 4622 h 1176"/>
                <a:gd name="T78" fmla="*/ 2717 w 442"/>
                <a:gd name="T79" fmla="*/ 4457 h 1176"/>
                <a:gd name="T80" fmla="*/ 3071 w 442"/>
                <a:gd name="T81" fmla="*/ 4350 h 1176"/>
                <a:gd name="T82" fmla="*/ 3565 w 442"/>
                <a:gd name="T83" fmla="*/ 4340 h 1176"/>
                <a:gd name="T84" fmla="*/ 4338 w 442"/>
                <a:gd name="T85" fmla="*/ 4156 h 1176"/>
                <a:gd name="T86" fmla="*/ 4581 w 442"/>
                <a:gd name="T87" fmla="*/ 3947 h 1176"/>
                <a:gd name="T88" fmla="*/ 5056 w 442"/>
                <a:gd name="T89" fmla="*/ 3452 h 1176"/>
                <a:gd name="T90" fmla="*/ 5966 w 442"/>
                <a:gd name="T91" fmla="*/ 3113 h 1176"/>
                <a:gd name="T92" fmla="*/ 5548 w 442"/>
                <a:gd name="T93" fmla="*/ 3038 h 1176"/>
                <a:gd name="T94" fmla="*/ 5310 w 442"/>
                <a:gd name="T95" fmla="*/ 2931 h 1176"/>
                <a:gd name="T96" fmla="*/ 4645 w 442"/>
                <a:gd name="T97" fmla="*/ 2893 h 1176"/>
                <a:gd name="T98" fmla="*/ 4459 w 442"/>
                <a:gd name="T99" fmla="*/ 2727 h 1176"/>
                <a:gd name="T100" fmla="*/ 4997 w 442"/>
                <a:gd name="T101" fmla="*/ 2280 h 1176"/>
                <a:gd name="T102" fmla="*/ 6682 w 442"/>
                <a:gd name="T103" fmla="*/ 1631 h 1176"/>
                <a:gd name="T104" fmla="*/ 7052 w 442"/>
                <a:gd name="T105" fmla="*/ 1550 h 1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2"/>
                <a:gd name="T160" fmla="*/ 0 h 1176"/>
                <a:gd name="T161" fmla="*/ 442 w 442"/>
                <a:gd name="T162" fmla="*/ 1176 h 11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2" h="1176">
                  <a:moveTo>
                    <a:pt x="261" y="1073"/>
                  </a:moveTo>
                  <a:lnTo>
                    <a:pt x="261" y="1086"/>
                  </a:lnTo>
                  <a:lnTo>
                    <a:pt x="261" y="1100"/>
                  </a:lnTo>
                  <a:lnTo>
                    <a:pt x="264" y="1106"/>
                  </a:lnTo>
                  <a:lnTo>
                    <a:pt x="267" y="1106"/>
                  </a:lnTo>
                  <a:lnTo>
                    <a:pt x="271" y="1103"/>
                  </a:lnTo>
                  <a:lnTo>
                    <a:pt x="274" y="1086"/>
                  </a:lnTo>
                  <a:lnTo>
                    <a:pt x="274" y="1073"/>
                  </a:lnTo>
                  <a:lnTo>
                    <a:pt x="274" y="1040"/>
                  </a:lnTo>
                  <a:lnTo>
                    <a:pt x="271" y="1011"/>
                  </a:lnTo>
                  <a:lnTo>
                    <a:pt x="264" y="1044"/>
                  </a:lnTo>
                  <a:lnTo>
                    <a:pt x="261" y="1073"/>
                  </a:lnTo>
                  <a:close/>
                  <a:moveTo>
                    <a:pt x="357" y="945"/>
                  </a:moveTo>
                  <a:lnTo>
                    <a:pt x="357" y="968"/>
                  </a:lnTo>
                  <a:lnTo>
                    <a:pt x="353" y="994"/>
                  </a:lnTo>
                  <a:lnTo>
                    <a:pt x="350" y="1007"/>
                  </a:lnTo>
                  <a:lnTo>
                    <a:pt x="347" y="1020"/>
                  </a:lnTo>
                  <a:lnTo>
                    <a:pt x="343" y="1030"/>
                  </a:lnTo>
                  <a:lnTo>
                    <a:pt x="333" y="1040"/>
                  </a:lnTo>
                  <a:lnTo>
                    <a:pt x="327" y="1030"/>
                  </a:lnTo>
                  <a:lnTo>
                    <a:pt x="317" y="1017"/>
                  </a:lnTo>
                  <a:lnTo>
                    <a:pt x="314" y="1004"/>
                  </a:lnTo>
                  <a:lnTo>
                    <a:pt x="314" y="987"/>
                  </a:lnTo>
                  <a:lnTo>
                    <a:pt x="317" y="971"/>
                  </a:lnTo>
                  <a:lnTo>
                    <a:pt x="324" y="958"/>
                  </a:lnTo>
                  <a:lnTo>
                    <a:pt x="330" y="951"/>
                  </a:lnTo>
                  <a:lnTo>
                    <a:pt x="337" y="948"/>
                  </a:lnTo>
                  <a:lnTo>
                    <a:pt x="347" y="945"/>
                  </a:lnTo>
                  <a:lnTo>
                    <a:pt x="357" y="945"/>
                  </a:lnTo>
                  <a:close/>
                  <a:moveTo>
                    <a:pt x="386" y="400"/>
                  </a:moveTo>
                  <a:lnTo>
                    <a:pt x="373" y="357"/>
                  </a:lnTo>
                  <a:lnTo>
                    <a:pt x="370" y="334"/>
                  </a:lnTo>
                  <a:lnTo>
                    <a:pt x="373" y="330"/>
                  </a:lnTo>
                  <a:lnTo>
                    <a:pt x="383" y="324"/>
                  </a:lnTo>
                  <a:lnTo>
                    <a:pt x="396" y="320"/>
                  </a:lnTo>
                  <a:lnTo>
                    <a:pt x="419" y="314"/>
                  </a:lnTo>
                  <a:lnTo>
                    <a:pt x="413" y="301"/>
                  </a:lnTo>
                  <a:lnTo>
                    <a:pt x="406" y="294"/>
                  </a:lnTo>
                  <a:lnTo>
                    <a:pt x="406" y="287"/>
                  </a:lnTo>
                  <a:lnTo>
                    <a:pt x="409" y="281"/>
                  </a:lnTo>
                  <a:lnTo>
                    <a:pt x="419" y="268"/>
                  </a:lnTo>
                  <a:lnTo>
                    <a:pt x="442" y="248"/>
                  </a:lnTo>
                  <a:lnTo>
                    <a:pt x="442" y="188"/>
                  </a:lnTo>
                  <a:lnTo>
                    <a:pt x="426" y="109"/>
                  </a:lnTo>
                  <a:lnTo>
                    <a:pt x="419" y="86"/>
                  </a:lnTo>
                  <a:lnTo>
                    <a:pt x="406" y="70"/>
                  </a:lnTo>
                  <a:lnTo>
                    <a:pt x="393" y="56"/>
                  </a:lnTo>
                  <a:lnTo>
                    <a:pt x="376" y="50"/>
                  </a:lnTo>
                  <a:lnTo>
                    <a:pt x="360" y="43"/>
                  </a:lnTo>
                  <a:lnTo>
                    <a:pt x="340" y="33"/>
                  </a:lnTo>
                  <a:lnTo>
                    <a:pt x="320" y="20"/>
                  </a:lnTo>
                  <a:lnTo>
                    <a:pt x="304" y="0"/>
                  </a:lnTo>
                  <a:lnTo>
                    <a:pt x="294" y="10"/>
                  </a:lnTo>
                  <a:lnTo>
                    <a:pt x="284" y="20"/>
                  </a:lnTo>
                  <a:lnTo>
                    <a:pt x="294" y="43"/>
                  </a:lnTo>
                  <a:lnTo>
                    <a:pt x="300" y="70"/>
                  </a:lnTo>
                  <a:lnTo>
                    <a:pt x="291" y="73"/>
                  </a:lnTo>
                  <a:lnTo>
                    <a:pt x="281" y="76"/>
                  </a:lnTo>
                  <a:lnTo>
                    <a:pt x="274" y="76"/>
                  </a:lnTo>
                  <a:lnTo>
                    <a:pt x="267" y="76"/>
                  </a:lnTo>
                  <a:lnTo>
                    <a:pt x="254" y="66"/>
                  </a:lnTo>
                  <a:lnTo>
                    <a:pt x="241" y="56"/>
                  </a:lnTo>
                  <a:lnTo>
                    <a:pt x="211" y="109"/>
                  </a:lnTo>
                  <a:lnTo>
                    <a:pt x="191" y="112"/>
                  </a:lnTo>
                  <a:lnTo>
                    <a:pt x="168" y="142"/>
                  </a:lnTo>
                  <a:lnTo>
                    <a:pt x="185" y="198"/>
                  </a:lnTo>
                  <a:lnTo>
                    <a:pt x="178" y="212"/>
                  </a:lnTo>
                  <a:lnTo>
                    <a:pt x="168" y="228"/>
                  </a:lnTo>
                  <a:lnTo>
                    <a:pt x="165" y="271"/>
                  </a:lnTo>
                  <a:lnTo>
                    <a:pt x="158" y="294"/>
                  </a:lnTo>
                  <a:lnTo>
                    <a:pt x="145" y="314"/>
                  </a:lnTo>
                  <a:lnTo>
                    <a:pt x="116" y="344"/>
                  </a:lnTo>
                  <a:lnTo>
                    <a:pt x="116" y="387"/>
                  </a:lnTo>
                  <a:lnTo>
                    <a:pt x="116" y="436"/>
                  </a:lnTo>
                  <a:lnTo>
                    <a:pt x="99" y="453"/>
                  </a:lnTo>
                  <a:lnTo>
                    <a:pt x="76" y="466"/>
                  </a:lnTo>
                  <a:lnTo>
                    <a:pt x="66" y="476"/>
                  </a:lnTo>
                  <a:lnTo>
                    <a:pt x="59" y="482"/>
                  </a:lnTo>
                  <a:lnTo>
                    <a:pt x="53" y="492"/>
                  </a:lnTo>
                  <a:lnTo>
                    <a:pt x="53" y="502"/>
                  </a:lnTo>
                  <a:lnTo>
                    <a:pt x="46" y="525"/>
                  </a:lnTo>
                  <a:lnTo>
                    <a:pt x="46" y="548"/>
                  </a:lnTo>
                  <a:lnTo>
                    <a:pt x="46" y="575"/>
                  </a:lnTo>
                  <a:lnTo>
                    <a:pt x="46" y="601"/>
                  </a:lnTo>
                  <a:lnTo>
                    <a:pt x="53" y="628"/>
                  </a:lnTo>
                  <a:lnTo>
                    <a:pt x="59" y="654"/>
                  </a:lnTo>
                  <a:lnTo>
                    <a:pt x="69" y="674"/>
                  </a:lnTo>
                  <a:lnTo>
                    <a:pt x="83" y="690"/>
                  </a:lnTo>
                  <a:lnTo>
                    <a:pt x="79" y="703"/>
                  </a:lnTo>
                  <a:lnTo>
                    <a:pt x="73" y="707"/>
                  </a:lnTo>
                  <a:lnTo>
                    <a:pt x="63" y="713"/>
                  </a:lnTo>
                  <a:lnTo>
                    <a:pt x="50" y="720"/>
                  </a:lnTo>
                  <a:lnTo>
                    <a:pt x="59" y="789"/>
                  </a:lnTo>
                  <a:lnTo>
                    <a:pt x="30" y="809"/>
                  </a:lnTo>
                  <a:lnTo>
                    <a:pt x="26" y="869"/>
                  </a:lnTo>
                  <a:lnTo>
                    <a:pt x="13" y="859"/>
                  </a:lnTo>
                  <a:lnTo>
                    <a:pt x="0" y="849"/>
                  </a:lnTo>
                  <a:lnTo>
                    <a:pt x="3" y="888"/>
                  </a:lnTo>
                  <a:lnTo>
                    <a:pt x="13" y="928"/>
                  </a:lnTo>
                  <a:lnTo>
                    <a:pt x="20" y="948"/>
                  </a:lnTo>
                  <a:lnTo>
                    <a:pt x="26" y="964"/>
                  </a:lnTo>
                  <a:lnTo>
                    <a:pt x="36" y="981"/>
                  </a:lnTo>
                  <a:lnTo>
                    <a:pt x="50" y="997"/>
                  </a:lnTo>
                  <a:lnTo>
                    <a:pt x="46" y="1011"/>
                  </a:lnTo>
                  <a:lnTo>
                    <a:pt x="46" y="1017"/>
                  </a:lnTo>
                  <a:lnTo>
                    <a:pt x="53" y="1024"/>
                  </a:lnTo>
                  <a:lnTo>
                    <a:pt x="66" y="1034"/>
                  </a:lnTo>
                  <a:lnTo>
                    <a:pt x="66" y="1040"/>
                  </a:lnTo>
                  <a:lnTo>
                    <a:pt x="66" y="1047"/>
                  </a:lnTo>
                  <a:lnTo>
                    <a:pt x="69" y="1053"/>
                  </a:lnTo>
                  <a:lnTo>
                    <a:pt x="76" y="1060"/>
                  </a:lnTo>
                  <a:lnTo>
                    <a:pt x="89" y="1073"/>
                  </a:lnTo>
                  <a:lnTo>
                    <a:pt x="99" y="1083"/>
                  </a:lnTo>
                  <a:lnTo>
                    <a:pt x="106" y="1126"/>
                  </a:lnTo>
                  <a:lnTo>
                    <a:pt x="112" y="1176"/>
                  </a:lnTo>
                  <a:lnTo>
                    <a:pt x="132" y="1172"/>
                  </a:lnTo>
                  <a:lnTo>
                    <a:pt x="149" y="1169"/>
                  </a:lnTo>
                  <a:lnTo>
                    <a:pt x="149" y="1149"/>
                  </a:lnTo>
                  <a:lnTo>
                    <a:pt x="149" y="1129"/>
                  </a:lnTo>
                  <a:lnTo>
                    <a:pt x="152" y="1113"/>
                  </a:lnTo>
                  <a:lnTo>
                    <a:pt x="158" y="1100"/>
                  </a:lnTo>
                  <a:lnTo>
                    <a:pt x="168" y="1103"/>
                  </a:lnTo>
                  <a:lnTo>
                    <a:pt x="178" y="1103"/>
                  </a:lnTo>
                  <a:lnTo>
                    <a:pt x="188" y="1103"/>
                  </a:lnTo>
                  <a:lnTo>
                    <a:pt x="195" y="1100"/>
                  </a:lnTo>
                  <a:lnTo>
                    <a:pt x="211" y="1090"/>
                  </a:lnTo>
                  <a:lnTo>
                    <a:pt x="225" y="1073"/>
                  </a:lnTo>
                  <a:lnTo>
                    <a:pt x="238" y="1053"/>
                  </a:lnTo>
                  <a:lnTo>
                    <a:pt x="244" y="1034"/>
                  </a:lnTo>
                  <a:lnTo>
                    <a:pt x="251" y="1014"/>
                  </a:lnTo>
                  <a:lnTo>
                    <a:pt x="251" y="1001"/>
                  </a:lnTo>
                  <a:lnTo>
                    <a:pt x="244" y="954"/>
                  </a:lnTo>
                  <a:lnTo>
                    <a:pt x="241" y="908"/>
                  </a:lnTo>
                  <a:lnTo>
                    <a:pt x="277" y="875"/>
                  </a:lnTo>
                  <a:lnTo>
                    <a:pt x="310" y="845"/>
                  </a:lnTo>
                  <a:lnTo>
                    <a:pt x="320" y="816"/>
                  </a:lnTo>
                  <a:lnTo>
                    <a:pt x="327" y="789"/>
                  </a:lnTo>
                  <a:lnTo>
                    <a:pt x="307" y="783"/>
                  </a:lnTo>
                  <a:lnTo>
                    <a:pt x="300" y="776"/>
                  </a:lnTo>
                  <a:lnTo>
                    <a:pt x="304" y="770"/>
                  </a:lnTo>
                  <a:lnTo>
                    <a:pt x="317" y="756"/>
                  </a:lnTo>
                  <a:lnTo>
                    <a:pt x="310" y="750"/>
                  </a:lnTo>
                  <a:lnTo>
                    <a:pt x="291" y="743"/>
                  </a:lnTo>
                  <a:lnTo>
                    <a:pt x="274" y="743"/>
                  </a:lnTo>
                  <a:lnTo>
                    <a:pt x="261" y="740"/>
                  </a:lnTo>
                  <a:lnTo>
                    <a:pt x="254" y="733"/>
                  </a:lnTo>
                  <a:lnTo>
                    <a:pt x="248" y="723"/>
                  </a:lnTo>
                  <a:lnTo>
                    <a:pt x="244" y="707"/>
                  </a:lnTo>
                  <a:lnTo>
                    <a:pt x="244" y="690"/>
                  </a:lnTo>
                  <a:lnTo>
                    <a:pt x="248" y="657"/>
                  </a:lnTo>
                  <a:lnTo>
                    <a:pt x="244" y="634"/>
                  </a:lnTo>
                  <a:lnTo>
                    <a:pt x="274" y="578"/>
                  </a:lnTo>
                  <a:lnTo>
                    <a:pt x="320" y="489"/>
                  </a:lnTo>
                  <a:lnTo>
                    <a:pt x="347" y="446"/>
                  </a:lnTo>
                  <a:lnTo>
                    <a:pt x="366" y="413"/>
                  </a:lnTo>
                  <a:lnTo>
                    <a:pt x="376" y="403"/>
                  </a:lnTo>
                  <a:lnTo>
                    <a:pt x="380" y="396"/>
                  </a:lnTo>
                  <a:lnTo>
                    <a:pt x="386" y="393"/>
                  </a:lnTo>
                  <a:lnTo>
                    <a:pt x="386" y="400"/>
                  </a:lnTo>
                  <a:close/>
                </a:path>
              </a:pathLst>
            </a:custGeom>
            <a:solidFill>
              <a:srgbClr val="FFFF66"/>
            </a:solidFill>
            <a:ln w="3175">
              <a:solidFill>
                <a:schemeClr val="tx1"/>
              </a:solidFill>
              <a:round/>
              <a:headEnd/>
              <a:tailEnd/>
            </a:ln>
          </p:spPr>
          <p:txBody>
            <a:bodyPr/>
            <a:lstStyle/>
            <a:p>
              <a:endParaRPr lang="en-US"/>
            </a:p>
          </p:txBody>
        </p:sp>
        <p:sp>
          <p:nvSpPr>
            <p:cNvPr id="131222" name="Freeform 117"/>
            <p:cNvSpPr>
              <a:spLocks/>
            </p:cNvSpPr>
            <p:nvPr/>
          </p:nvSpPr>
          <p:spPr bwMode="auto">
            <a:xfrm>
              <a:off x="3333" y="2058"/>
              <a:ext cx="17" cy="108"/>
            </a:xfrm>
            <a:custGeom>
              <a:avLst/>
              <a:gdLst>
                <a:gd name="T0" fmla="*/ 0 w 13"/>
                <a:gd name="T1" fmla="*/ 223 h 95"/>
                <a:gd name="T2" fmla="*/ 0 w 13"/>
                <a:gd name="T3" fmla="*/ 268 h 95"/>
                <a:gd name="T4" fmla="*/ 0 w 13"/>
                <a:gd name="T5" fmla="*/ 321 h 95"/>
                <a:gd name="T6" fmla="*/ 46 w 13"/>
                <a:gd name="T7" fmla="*/ 343 h 95"/>
                <a:gd name="T8" fmla="*/ 46 w 13"/>
                <a:gd name="T9" fmla="*/ 343 h 95"/>
                <a:gd name="T10" fmla="*/ 85 w 13"/>
                <a:gd name="T11" fmla="*/ 343 h 95"/>
                <a:gd name="T12" fmla="*/ 145 w 13"/>
                <a:gd name="T13" fmla="*/ 331 h 95"/>
                <a:gd name="T14" fmla="*/ 190 w 13"/>
                <a:gd name="T15" fmla="*/ 268 h 95"/>
                <a:gd name="T16" fmla="*/ 190 w 13"/>
                <a:gd name="T17" fmla="*/ 223 h 95"/>
                <a:gd name="T18" fmla="*/ 190 w 13"/>
                <a:gd name="T19" fmla="*/ 107 h 95"/>
                <a:gd name="T20" fmla="*/ 145 w 13"/>
                <a:gd name="T21" fmla="*/ 0 h 95"/>
                <a:gd name="T22" fmla="*/ 46 w 13"/>
                <a:gd name="T23" fmla="*/ 122 h 95"/>
                <a:gd name="T24" fmla="*/ 0 w 13"/>
                <a:gd name="T25" fmla="*/ 223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5"/>
                <a:gd name="T41" fmla="*/ 13 w 13"/>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5">
                  <a:moveTo>
                    <a:pt x="0" y="62"/>
                  </a:moveTo>
                  <a:lnTo>
                    <a:pt x="0" y="75"/>
                  </a:lnTo>
                  <a:lnTo>
                    <a:pt x="0" y="89"/>
                  </a:lnTo>
                  <a:lnTo>
                    <a:pt x="3" y="95"/>
                  </a:lnTo>
                  <a:lnTo>
                    <a:pt x="6" y="95"/>
                  </a:lnTo>
                  <a:lnTo>
                    <a:pt x="10" y="92"/>
                  </a:lnTo>
                  <a:lnTo>
                    <a:pt x="13" y="75"/>
                  </a:lnTo>
                  <a:lnTo>
                    <a:pt x="13" y="62"/>
                  </a:lnTo>
                  <a:lnTo>
                    <a:pt x="13" y="29"/>
                  </a:lnTo>
                  <a:lnTo>
                    <a:pt x="10" y="0"/>
                  </a:lnTo>
                  <a:lnTo>
                    <a:pt x="3" y="33"/>
                  </a:lnTo>
                  <a:lnTo>
                    <a:pt x="0" y="62"/>
                  </a:lnTo>
                </a:path>
              </a:pathLst>
            </a:custGeom>
            <a:solidFill>
              <a:schemeClr val="accent1"/>
            </a:solidFill>
            <a:ln w="3175">
              <a:solidFill>
                <a:schemeClr val="tx1"/>
              </a:solidFill>
              <a:round/>
              <a:headEnd/>
              <a:tailEnd/>
            </a:ln>
          </p:spPr>
          <p:txBody>
            <a:bodyPr/>
            <a:lstStyle/>
            <a:p>
              <a:endParaRPr lang="en-US"/>
            </a:p>
          </p:txBody>
        </p:sp>
        <p:sp>
          <p:nvSpPr>
            <p:cNvPr id="131223" name="Freeform 118"/>
            <p:cNvSpPr>
              <a:spLocks/>
            </p:cNvSpPr>
            <p:nvPr/>
          </p:nvSpPr>
          <p:spPr bwMode="auto">
            <a:xfrm>
              <a:off x="3404" y="1981"/>
              <a:ext cx="57" cy="109"/>
            </a:xfrm>
            <a:custGeom>
              <a:avLst/>
              <a:gdLst>
                <a:gd name="T0" fmla="*/ 729 w 43"/>
                <a:gd name="T1" fmla="*/ 0 h 95"/>
                <a:gd name="T2" fmla="*/ 729 w 43"/>
                <a:gd name="T3" fmla="*/ 91 h 95"/>
                <a:gd name="T4" fmla="*/ 654 w 43"/>
                <a:gd name="T5" fmla="*/ 190 h 95"/>
                <a:gd name="T6" fmla="*/ 615 w 43"/>
                <a:gd name="T7" fmla="*/ 244 h 95"/>
                <a:gd name="T8" fmla="*/ 551 w 43"/>
                <a:gd name="T9" fmla="*/ 297 h 95"/>
                <a:gd name="T10" fmla="*/ 468 w 43"/>
                <a:gd name="T11" fmla="*/ 338 h 95"/>
                <a:gd name="T12" fmla="*/ 314 w 43"/>
                <a:gd name="T13" fmla="*/ 375 h 95"/>
                <a:gd name="T14" fmla="*/ 216 w 43"/>
                <a:gd name="T15" fmla="*/ 338 h 95"/>
                <a:gd name="T16" fmla="*/ 49 w 43"/>
                <a:gd name="T17" fmla="*/ 285 h 95"/>
                <a:gd name="T18" fmla="*/ 0 w 43"/>
                <a:gd name="T19" fmla="*/ 233 h 95"/>
                <a:gd name="T20" fmla="*/ 0 w 43"/>
                <a:gd name="T21" fmla="*/ 164 h 95"/>
                <a:gd name="T22" fmla="*/ 49 w 43"/>
                <a:gd name="T23" fmla="*/ 104 h 95"/>
                <a:gd name="T24" fmla="*/ 163 w 43"/>
                <a:gd name="T25" fmla="*/ 52 h 95"/>
                <a:gd name="T26" fmla="*/ 265 w 43"/>
                <a:gd name="T27" fmla="*/ 23 h 95"/>
                <a:gd name="T28" fmla="*/ 379 w 43"/>
                <a:gd name="T29" fmla="*/ 3 h 95"/>
                <a:gd name="T30" fmla="*/ 551 w 43"/>
                <a:gd name="T31" fmla="*/ 0 h 95"/>
                <a:gd name="T32" fmla="*/ 729 w 43"/>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95"/>
                <a:gd name="T53" fmla="*/ 43 w 4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95">
                  <a:moveTo>
                    <a:pt x="43" y="0"/>
                  </a:moveTo>
                  <a:lnTo>
                    <a:pt x="43" y="23"/>
                  </a:lnTo>
                  <a:lnTo>
                    <a:pt x="39" y="49"/>
                  </a:lnTo>
                  <a:lnTo>
                    <a:pt x="36" y="62"/>
                  </a:lnTo>
                  <a:lnTo>
                    <a:pt x="33" y="75"/>
                  </a:lnTo>
                  <a:lnTo>
                    <a:pt x="29" y="85"/>
                  </a:lnTo>
                  <a:lnTo>
                    <a:pt x="19" y="95"/>
                  </a:lnTo>
                  <a:lnTo>
                    <a:pt x="13" y="85"/>
                  </a:lnTo>
                  <a:lnTo>
                    <a:pt x="3" y="72"/>
                  </a:lnTo>
                  <a:lnTo>
                    <a:pt x="0" y="59"/>
                  </a:lnTo>
                  <a:lnTo>
                    <a:pt x="0" y="42"/>
                  </a:lnTo>
                  <a:lnTo>
                    <a:pt x="3" y="26"/>
                  </a:lnTo>
                  <a:lnTo>
                    <a:pt x="10" y="13"/>
                  </a:lnTo>
                  <a:lnTo>
                    <a:pt x="16" y="6"/>
                  </a:lnTo>
                  <a:lnTo>
                    <a:pt x="23" y="3"/>
                  </a:lnTo>
                  <a:lnTo>
                    <a:pt x="33" y="0"/>
                  </a:lnTo>
                  <a:lnTo>
                    <a:pt x="43" y="0"/>
                  </a:lnTo>
                </a:path>
              </a:pathLst>
            </a:custGeom>
            <a:solidFill>
              <a:schemeClr val="accent1"/>
            </a:solidFill>
            <a:ln w="3175">
              <a:solidFill>
                <a:schemeClr val="tx1"/>
              </a:solidFill>
              <a:round/>
              <a:headEnd/>
              <a:tailEnd/>
            </a:ln>
          </p:spPr>
          <p:txBody>
            <a:bodyPr/>
            <a:lstStyle/>
            <a:p>
              <a:endParaRPr lang="en-US"/>
            </a:p>
          </p:txBody>
        </p:sp>
        <p:sp>
          <p:nvSpPr>
            <p:cNvPr id="131224" name="Freeform 119"/>
            <p:cNvSpPr>
              <a:spLocks/>
            </p:cNvSpPr>
            <p:nvPr/>
          </p:nvSpPr>
          <p:spPr bwMode="auto">
            <a:xfrm>
              <a:off x="2984" y="898"/>
              <a:ext cx="591" cy="1349"/>
            </a:xfrm>
            <a:custGeom>
              <a:avLst/>
              <a:gdLst>
                <a:gd name="T0" fmla="*/ 6760 w 442"/>
                <a:gd name="T1" fmla="*/ 1317 h 1176"/>
                <a:gd name="T2" fmla="*/ 7224 w 442"/>
                <a:gd name="T3" fmla="*/ 1261 h 1176"/>
                <a:gd name="T4" fmla="*/ 7418 w 442"/>
                <a:gd name="T5" fmla="*/ 1161 h 1176"/>
                <a:gd name="T6" fmla="*/ 7644 w 442"/>
                <a:gd name="T7" fmla="*/ 1055 h 1176"/>
                <a:gd name="T8" fmla="*/ 7786 w 442"/>
                <a:gd name="T9" fmla="*/ 429 h 1176"/>
                <a:gd name="T10" fmla="*/ 7176 w 442"/>
                <a:gd name="T11" fmla="*/ 218 h 1176"/>
                <a:gd name="T12" fmla="*/ 6211 w 442"/>
                <a:gd name="T13" fmla="*/ 131 h 1176"/>
                <a:gd name="T14" fmla="*/ 5367 w 442"/>
                <a:gd name="T15" fmla="*/ 39 h 1176"/>
                <a:gd name="T16" fmla="*/ 5479 w 442"/>
                <a:gd name="T17" fmla="*/ 279 h 1176"/>
                <a:gd name="T18" fmla="*/ 4997 w 442"/>
                <a:gd name="T19" fmla="*/ 298 h 1176"/>
                <a:gd name="T20" fmla="*/ 4402 w 442"/>
                <a:gd name="T21" fmla="*/ 218 h 1176"/>
                <a:gd name="T22" fmla="*/ 3071 w 442"/>
                <a:gd name="T23" fmla="*/ 563 h 1176"/>
                <a:gd name="T24" fmla="*/ 3071 w 442"/>
                <a:gd name="T25" fmla="*/ 903 h 1176"/>
                <a:gd name="T26" fmla="*/ 2646 w 442"/>
                <a:gd name="T27" fmla="*/ 1240 h 1176"/>
                <a:gd name="T28" fmla="*/ 2115 w 442"/>
                <a:gd name="T29" fmla="*/ 1720 h 1176"/>
                <a:gd name="T30" fmla="*/ 1205 w 442"/>
                <a:gd name="T31" fmla="*/ 1877 h 1176"/>
                <a:gd name="T32" fmla="*/ 971 w 442"/>
                <a:gd name="T33" fmla="*/ 1982 h 1176"/>
                <a:gd name="T34" fmla="*/ 845 w 442"/>
                <a:gd name="T35" fmla="*/ 2270 h 1176"/>
                <a:gd name="T36" fmla="*/ 1087 w 442"/>
                <a:gd name="T37" fmla="*/ 2579 h 1176"/>
                <a:gd name="T38" fmla="*/ 1453 w 442"/>
                <a:gd name="T39" fmla="*/ 2773 h 1176"/>
                <a:gd name="T40" fmla="*/ 913 w 442"/>
                <a:gd name="T41" fmla="*/ 2839 h 1176"/>
                <a:gd name="T42" fmla="*/ 481 w 442"/>
                <a:gd name="T43" fmla="*/ 3428 h 1176"/>
                <a:gd name="T44" fmla="*/ 49 w 442"/>
                <a:gd name="T45" fmla="*/ 3506 h 1176"/>
                <a:gd name="T46" fmla="*/ 481 w 442"/>
                <a:gd name="T47" fmla="*/ 3805 h 1176"/>
                <a:gd name="T48" fmla="*/ 845 w 442"/>
                <a:gd name="T49" fmla="*/ 3992 h 1176"/>
                <a:gd name="T50" fmla="*/ 1205 w 442"/>
                <a:gd name="T51" fmla="*/ 4076 h 1176"/>
                <a:gd name="T52" fmla="*/ 1253 w 442"/>
                <a:gd name="T53" fmla="*/ 4156 h 1176"/>
                <a:gd name="T54" fmla="*/ 1794 w 442"/>
                <a:gd name="T55" fmla="*/ 4275 h 1176"/>
                <a:gd name="T56" fmla="*/ 2399 w 442"/>
                <a:gd name="T57" fmla="*/ 4622 h 1176"/>
                <a:gd name="T58" fmla="*/ 2717 w 442"/>
                <a:gd name="T59" fmla="*/ 4457 h 1176"/>
                <a:gd name="T60" fmla="*/ 3071 w 442"/>
                <a:gd name="T61" fmla="*/ 4350 h 1176"/>
                <a:gd name="T62" fmla="*/ 3565 w 442"/>
                <a:gd name="T63" fmla="*/ 4340 h 1176"/>
                <a:gd name="T64" fmla="*/ 4338 w 442"/>
                <a:gd name="T65" fmla="*/ 4156 h 1176"/>
                <a:gd name="T66" fmla="*/ 4581 w 442"/>
                <a:gd name="T67" fmla="*/ 3947 h 1176"/>
                <a:gd name="T68" fmla="*/ 5056 w 442"/>
                <a:gd name="T69" fmla="*/ 3452 h 1176"/>
                <a:gd name="T70" fmla="*/ 5966 w 442"/>
                <a:gd name="T71" fmla="*/ 3113 h 1176"/>
                <a:gd name="T72" fmla="*/ 5548 w 442"/>
                <a:gd name="T73" fmla="*/ 3038 h 1176"/>
                <a:gd name="T74" fmla="*/ 5310 w 442"/>
                <a:gd name="T75" fmla="*/ 2931 h 1176"/>
                <a:gd name="T76" fmla="*/ 4645 w 442"/>
                <a:gd name="T77" fmla="*/ 2893 h 1176"/>
                <a:gd name="T78" fmla="*/ 4459 w 442"/>
                <a:gd name="T79" fmla="*/ 2727 h 1176"/>
                <a:gd name="T80" fmla="*/ 4997 w 442"/>
                <a:gd name="T81" fmla="*/ 2280 h 1176"/>
                <a:gd name="T82" fmla="*/ 6682 w 442"/>
                <a:gd name="T83" fmla="*/ 1631 h 1176"/>
                <a:gd name="T84" fmla="*/ 7052 w 442"/>
                <a:gd name="T85" fmla="*/ 1550 h 1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2"/>
                <a:gd name="T130" fmla="*/ 0 h 1176"/>
                <a:gd name="T131" fmla="*/ 442 w 442"/>
                <a:gd name="T132" fmla="*/ 1176 h 1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2" h="1176">
                  <a:moveTo>
                    <a:pt x="386" y="400"/>
                  </a:moveTo>
                  <a:lnTo>
                    <a:pt x="373" y="357"/>
                  </a:lnTo>
                  <a:lnTo>
                    <a:pt x="370" y="334"/>
                  </a:lnTo>
                  <a:lnTo>
                    <a:pt x="373" y="330"/>
                  </a:lnTo>
                  <a:lnTo>
                    <a:pt x="383" y="324"/>
                  </a:lnTo>
                  <a:lnTo>
                    <a:pt x="396" y="320"/>
                  </a:lnTo>
                  <a:lnTo>
                    <a:pt x="419" y="314"/>
                  </a:lnTo>
                  <a:lnTo>
                    <a:pt x="413" y="301"/>
                  </a:lnTo>
                  <a:lnTo>
                    <a:pt x="406" y="294"/>
                  </a:lnTo>
                  <a:lnTo>
                    <a:pt x="406" y="287"/>
                  </a:lnTo>
                  <a:lnTo>
                    <a:pt x="409" y="281"/>
                  </a:lnTo>
                  <a:lnTo>
                    <a:pt x="419" y="268"/>
                  </a:lnTo>
                  <a:lnTo>
                    <a:pt x="442" y="248"/>
                  </a:lnTo>
                  <a:lnTo>
                    <a:pt x="442" y="188"/>
                  </a:lnTo>
                  <a:lnTo>
                    <a:pt x="426" y="109"/>
                  </a:lnTo>
                  <a:lnTo>
                    <a:pt x="419" y="86"/>
                  </a:lnTo>
                  <a:lnTo>
                    <a:pt x="406" y="70"/>
                  </a:lnTo>
                  <a:lnTo>
                    <a:pt x="393" y="56"/>
                  </a:lnTo>
                  <a:lnTo>
                    <a:pt x="376" y="50"/>
                  </a:lnTo>
                  <a:lnTo>
                    <a:pt x="360" y="43"/>
                  </a:lnTo>
                  <a:lnTo>
                    <a:pt x="340" y="33"/>
                  </a:lnTo>
                  <a:lnTo>
                    <a:pt x="320" y="20"/>
                  </a:lnTo>
                  <a:lnTo>
                    <a:pt x="304" y="0"/>
                  </a:lnTo>
                  <a:lnTo>
                    <a:pt x="294" y="10"/>
                  </a:lnTo>
                  <a:lnTo>
                    <a:pt x="284" y="20"/>
                  </a:lnTo>
                  <a:lnTo>
                    <a:pt x="294" y="43"/>
                  </a:lnTo>
                  <a:lnTo>
                    <a:pt x="300" y="70"/>
                  </a:lnTo>
                  <a:lnTo>
                    <a:pt x="291" y="73"/>
                  </a:lnTo>
                  <a:lnTo>
                    <a:pt x="281" y="76"/>
                  </a:lnTo>
                  <a:lnTo>
                    <a:pt x="274" y="76"/>
                  </a:lnTo>
                  <a:lnTo>
                    <a:pt x="267" y="76"/>
                  </a:lnTo>
                  <a:lnTo>
                    <a:pt x="254" y="66"/>
                  </a:lnTo>
                  <a:lnTo>
                    <a:pt x="241" y="56"/>
                  </a:lnTo>
                  <a:lnTo>
                    <a:pt x="211" y="109"/>
                  </a:lnTo>
                  <a:lnTo>
                    <a:pt x="191" y="112"/>
                  </a:lnTo>
                  <a:lnTo>
                    <a:pt x="168" y="142"/>
                  </a:lnTo>
                  <a:lnTo>
                    <a:pt x="185" y="198"/>
                  </a:lnTo>
                  <a:lnTo>
                    <a:pt x="178" y="212"/>
                  </a:lnTo>
                  <a:lnTo>
                    <a:pt x="168" y="228"/>
                  </a:lnTo>
                  <a:lnTo>
                    <a:pt x="165" y="271"/>
                  </a:lnTo>
                  <a:lnTo>
                    <a:pt x="158" y="294"/>
                  </a:lnTo>
                  <a:lnTo>
                    <a:pt x="145" y="314"/>
                  </a:lnTo>
                  <a:lnTo>
                    <a:pt x="116" y="344"/>
                  </a:lnTo>
                  <a:lnTo>
                    <a:pt x="116" y="387"/>
                  </a:lnTo>
                  <a:lnTo>
                    <a:pt x="116" y="436"/>
                  </a:lnTo>
                  <a:lnTo>
                    <a:pt x="99" y="453"/>
                  </a:lnTo>
                  <a:lnTo>
                    <a:pt x="76" y="466"/>
                  </a:lnTo>
                  <a:lnTo>
                    <a:pt x="66" y="476"/>
                  </a:lnTo>
                  <a:lnTo>
                    <a:pt x="59" y="482"/>
                  </a:lnTo>
                  <a:lnTo>
                    <a:pt x="53" y="492"/>
                  </a:lnTo>
                  <a:lnTo>
                    <a:pt x="53" y="502"/>
                  </a:lnTo>
                  <a:lnTo>
                    <a:pt x="46" y="525"/>
                  </a:lnTo>
                  <a:lnTo>
                    <a:pt x="46" y="548"/>
                  </a:lnTo>
                  <a:lnTo>
                    <a:pt x="46" y="575"/>
                  </a:lnTo>
                  <a:lnTo>
                    <a:pt x="46" y="601"/>
                  </a:lnTo>
                  <a:lnTo>
                    <a:pt x="53" y="628"/>
                  </a:lnTo>
                  <a:lnTo>
                    <a:pt x="59" y="654"/>
                  </a:lnTo>
                  <a:lnTo>
                    <a:pt x="69" y="674"/>
                  </a:lnTo>
                  <a:lnTo>
                    <a:pt x="83" y="690"/>
                  </a:lnTo>
                  <a:lnTo>
                    <a:pt x="79" y="703"/>
                  </a:lnTo>
                  <a:lnTo>
                    <a:pt x="73" y="707"/>
                  </a:lnTo>
                  <a:lnTo>
                    <a:pt x="63" y="713"/>
                  </a:lnTo>
                  <a:lnTo>
                    <a:pt x="50" y="720"/>
                  </a:lnTo>
                  <a:lnTo>
                    <a:pt x="59" y="789"/>
                  </a:lnTo>
                  <a:lnTo>
                    <a:pt x="30" y="809"/>
                  </a:lnTo>
                  <a:lnTo>
                    <a:pt x="26" y="869"/>
                  </a:lnTo>
                  <a:lnTo>
                    <a:pt x="13" y="859"/>
                  </a:lnTo>
                  <a:lnTo>
                    <a:pt x="0" y="849"/>
                  </a:lnTo>
                  <a:lnTo>
                    <a:pt x="3" y="888"/>
                  </a:lnTo>
                  <a:lnTo>
                    <a:pt x="13" y="928"/>
                  </a:lnTo>
                  <a:lnTo>
                    <a:pt x="20" y="948"/>
                  </a:lnTo>
                  <a:lnTo>
                    <a:pt x="26" y="964"/>
                  </a:lnTo>
                  <a:lnTo>
                    <a:pt x="36" y="981"/>
                  </a:lnTo>
                  <a:lnTo>
                    <a:pt x="50" y="997"/>
                  </a:lnTo>
                  <a:lnTo>
                    <a:pt x="46" y="1011"/>
                  </a:lnTo>
                  <a:lnTo>
                    <a:pt x="46" y="1017"/>
                  </a:lnTo>
                  <a:lnTo>
                    <a:pt x="53" y="1024"/>
                  </a:lnTo>
                  <a:lnTo>
                    <a:pt x="66" y="1034"/>
                  </a:lnTo>
                  <a:lnTo>
                    <a:pt x="66" y="1040"/>
                  </a:lnTo>
                  <a:lnTo>
                    <a:pt x="66" y="1047"/>
                  </a:lnTo>
                  <a:lnTo>
                    <a:pt x="69" y="1053"/>
                  </a:lnTo>
                  <a:lnTo>
                    <a:pt x="76" y="1060"/>
                  </a:lnTo>
                  <a:lnTo>
                    <a:pt x="89" y="1073"/>
                  </a:lnTo>
                  <a:lnTo>
                    <a:pt x="99" y="1083"/>
                  </a:lnTo>
                  <a:lnTo>
                    <a:pt x="106" y="1126"/>
                  </a:lnTo>
                  <a:lnTo>
                    <a:pt x="112" y="1176"/>
                  </a:lnTo>
                  <a:lnTo>
                    <a:pt x="132" y="1172"/>
                  </a:lnTo>
                  <a:lnTo>
                    <a:pt x="149" y="1169"/>
                  </a:lnTo>
                  <a:lnTo>
                    <a:pt x="149" y="1149"/>
                  </a:lnTo>
                  <a:lnTo>
                    <a:pt x="149" y="1129"/>
                  </a:lnTo>
                  <a:lnTo>
                    <a:pt x="152" y="1113"/>
                  </a:lnTo>
                  <a:lnTo>
                    <a:pt x="158" y="1100"/>
                  </a:lnTo>
                  <a:lnTo>
                    <a:pt x="168" y="1103"/>
                  </a:lnTo>
                  <a:lnTo>
                    <a:pt x="178" y="1103"/>
                  </a:lnTo>
                  <a:lnTo>
                    <a:pt x="188" y="1103"/>
                  </a:lnTo>
                  <a:lnTo>
                    <a:pt x="195" y="1100"/>
                  </a:lnTo>
                  <a:lnTo>
                    <a:pt x="211" y="1090"/>
                  </a:lnTo>
                  <a:lnTo>
                    <a:pt x="225" y="1073"/>
                  </a:lnTo>
                  <a:lnTo>
                    <a:pt x="238" y="1053"/>
                  </a:lnTo>
                  <a:lnTo>
                    <a:pt x="244" y="1034"/>
                  </a:lnTo>
                  <a:lnTo>
                    <a:pt x="251" y="1014"/>
                  </a:lnTo>
                  <a:lnTo>
                    <a:pt x="251" y="1001"/>
                  </a:lnTo>
                  <a:lnTo>
                    <a:pt x="244" y="954"/>
                  </a:lnTo>
                  <a:lnTo>
                    <a:pt x="241" y="908"/>
                  </a:lnTo>
                  <a:lnTo>
                    <a:pt x="277" y="875"/>
                  </a:lnTo>
                  <a:lnTo>
                    <a:pt x="310" y="845"/>
                  </a:lnTo>
                  <a:lnTo>
                    <a:pt x="320" y="816"/>
                  </a:lnTo>
                  <a:lnTo>
                    <a:pt x="327" y="789"/>
                  </a:lnTo>
                  <a:lnTo>
                    <a:pt x="307" y="783"/>
                  </a:lnTo>
                  <a:lnTo>
                    <a:pt x="300" y="776"/>
                  </a:lnTo>
                  <a:lnTo>
                    <a:pt x="304" y="770"/>
                  </a:lnTo>
                  <a:lnTo>
                    <a:pt x="317" y="756"/>
                  </a:lnTo>
                  <a:lnTo>
                    <a:pt x="310" y="750"/>
                  </a:lnTo>
                  <a:lnTo>
                    <a:pt x="291" y="743"/>
                  </a:lnTo>
                  <a:lnTo>
                    <a:pt x="274" y="743"/>
                  </a:lnTo>
                  <a:lnTo>
                    <a:pt x="261" y="740"/>
                  </a:lnTo>
                  <a:lnTo>
                    <a:pt x="254" y="733"/>
                  </a:lnTo>
                  <a:lnTo>
                    <a:pt x="248" y="723"/>
                  </a:lnTo>
                  <a:lnTo>
                    <a:pt x="244" y="707"/>
                  </a:lnTo>
                  <a:lnTo>
                    <a:pt x="244" y="690"/>
                  </a:lnTo>
                  <a:lnTo>
                    <a:pt x="248" y="657"/>
                  </a:lnTo>
                  <a:lnTo>
                    <a:pt x="244" y="634"/>
                  </a:lnTo>
                  <a:lnTo>
                    <a:pt x="274" y="578"/>
                  </a:lnTo>
                  <a:lnTo>
                    <a:pt x="320" y="489"/>
                  </a:lnTo>
                  <a:lnTo>
                    <a:pt x="347" y="446"/>
                  </a:lnTo>
                  <a:lnTo>
                    <a:pt x="366" y="413"/>
                  </a:lnTo>
                  <a:lnTo>
                    <a:pt x="376" y="403"/>
                  </a:lnTo>
                  <a:lnTo>
                    <a:pt x="380" y="396"/>
                  </a:lnTo>
                  <a:lnTo>
                    <a:pt x="386" y="393"/>
                  </a:lnTo>
                  <a:lnTo>
                    <a:pt x="386" y="400"/>
                  </a:lnTo>
                </a:path>
              </a:pathLst>
            </a:custGeom>
            <a:solidFill>
              <a:schemeClr val="accent1"/>
            </a:solidFill>
            <a:ln w="3175">
              <a:solidFill>
                <a:schemeClr val="tx1"/>
              </a:solidFill>
              <a:round/>
              <a:headEnd/>
              <a:tailEnd/>
            </a:ln>
          </p:spPr>
          <p:txBody>
            <a:bodyPr/>
            <a:lstStyle/>
            <a:p>
              <a:endParaRPr lang="en-US"/>
            </a:p>
          </p:txBody>
        </p:sp>
        <p:sp>
          <p:nvSpPr>
            <p:cNvPr id="131225" name="Freeform 120"/>
            <p:cNvSpPr>
              <a:spLocks/>
            </p:cNvSpPr>
            <p:nvPr/>
          </p:nvSpPr>
          <p:spPr bwMode="auto">
            <a:xfrm>
              <a:off x="2615" y="2684"/>
              <a:ext cx="95" cy="131"/>
            </a:xfrm>
            <a:custGeom>
              <a:avLst/>
              <a:gdLst>
                <a:gd name="T0" fmla="*/ 612 w 72"/>
                <a:gd name="T1" fmla="*/ 0 h 116"/>
                <a:gd name="T2" fmla="*/ 899 w 72"/>
                <a:gd name="T3" fmla="*/ 246 h 116"/>
                <a:gd name="T4" fmla="*/ 942 w 72"/>
                <a:gd name="T5" fmla="*/ 256 h 116"/>
                <a:gd name="T6" fmla="*/ 1151 w 72"/>
                <a:gd name="T7" fmla="*/ 314 h 116"/>
                <a:gd name="T8" fmla="*/ 1099 w 72"/>
                <a:gd name="T9" fmla="*/ 385 h 116"/>
                <a:gd name="T10" fmla="*/ 833 w 72"/>
                <a:gd name="T11" fmla="*/ 367 h 116"/>
                <a:gd name="T12" fmla="*/ 579 w 72"/>
                <a:gd name="T13" fmla="*/ 361 h 116"/>
                <a:gd name="T14" fmla="*/ 0 w 72"/>
                <a:gd name="T15" fmla="*/ 392 h 116"/>
                <a:gd name="T16" fmla="*/ 612 w 72"/>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16"/>
                <a:gd name="T29" fmla="*/ 72 w 72"/>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16">
                  <a:moveTo>
                    <a:pt x="39" y="0"/>
                  </a:moveTo>
                  <a:lnTo>
                    <a:pt x="56" y="73"/>
                  </a:lnTo>
                  <a:lnTo>
                    <a:pt x="59" y="76"/>
                  </a:lnTo>
                  <a:lnTo>
                    <a:pt x="72" y="93"/>
                  </a:lnTo>
                  <a:lnTo>
                    <a:pt x="69" y="113"/>
                  </a:lnTo>
                  <a:lnTo>
                    <a:pt x="52" y="109"/>
                  </a:lnTo>
                  <a:lnTo>
                    <a:pt x="36" y="106"/>
                  </a:lnTo>
                  <a:lnTo>
                    <a:pt x="0" y="116"/>
                  </a:lnTo>
                  <a:lnTo>
                    <a:pt x="39" y="0"/>
                  </a:lnTo>
                  <a:close/>
                </a:path>
              </a:pathLst>
            </a:custGeom>
            <a:solidFill>
              <a:srgbClr val="FFFF66"/>
            </a:solidFill>
            <a:ln w="3175">
              <a:solidFill>
                <a:schemeClr val="tx1"/>
              </a:solidFill>
              <a:round/>
              <a:headEnd/>
              <a:tailEnd/>
            </a:ln>
          </p:spPr>
          <p:txBody>
            <a:bodyPr/>
            <a:lstStyle/>
            <a:p>
              <a:endParaRPr lang="en-US"/>
            </a:p>
          </p:txBody>
        </p:sp>
        <p:sp>
          <p:nvSpPr>
            <p:cNvPr id="131226" name="Freeform 121"/>
            <p:cNvSpPr>
              <a:spLocks/>
            </p:cNvSpPr>
            <p:nvPr/>
          </p:nvSpPr>
          <p:spPr bwMode="auto">
            <a:xfrm>
              <a:off x="2615" y="2684"/>
              <a:ext cx="95" cy="131"/>
            </a:xfrm>
            <a:custGeom>
              <a:avLst/>
              <a:gdLst>
                <a:gd name="T0" fmla="*/ 612 w 72"/>
                <a:gd name="T1" fmla="*/ 0 h 116"/>
                <a:gd name="T2" fmla="*/ 899 w 72"/>
                <a:gd name="T3" fmla="*/ 246 h 116"/>
                <a:gd name="T4" fmla="*/ 942 w 72"/>
                <a:gd name="T5" fmla="*/ 256 h 116"/>
                <a:gd name="T6" fmla="*/ 1151 w 72"/>
                <a:gd name="T7" fmla="*/ 314 h 116"/>
                <a:gd name="T8" fmla="*/ 1099 w 72"/>
                <a:gd name="T9" fmla="*/ 385 h 116"/>
                <a:gd name="T10" fmla="*/ 833 w 72"/>
                <a:gd name="T11" fmla="*/ 367 h 116"/>
                <a:gd name="T12" fmla="*/ 579 w 72"/>
                <a:gd name="T13" fmla="*/ 361 h 116"/>
                <a:gd name="T14" fmla="*/ 0 w 72"/>
                <a:gd name="T15" fmla="*/ 392 h 116"/>
                <a:gd name="T16" fmla="*/ 612 w 72"/>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16"/>
                <a:gd name="T29" fmla="*/ 72 w 72"/>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16">
                  <a:moveTo>
                    <a:pt x="39" y="0"/>
                  </a:moveTo>
                  <a:lnTo>
                    <a:pt x="56" y="73"/>
                  </a:lnTo>
                  <a:lnTo>
                    <a:pt x="59" y="76"/>
                  </a:lnTo>
                  <a:lnTo>
                    <a:pt x="72" y="93"/>
                  </a:lnTo>
                  <a:lnTo>
                    <a:pt x="69" y="113"/>
                  </a:lnTo>
                  <a:lnTo>
                    <a:pt x="52" y="109"/>
                  </a:lnTo>
                  <a:lnTo>
                    <a:pt x="36" y="106"/>
                  </a:lnTo>
                  <a:lnTo>
                    <a:pt x="0" y="116"/>
                  </a:lnTo>
                  <a:lnTo>
                    <a:pt x="39" y="0"/>
                  </a:lnTo>
                </a:path>
              </a:pathLst>
            </a:custGeom>
            <a:solidFill>
              <a:schemeClr val="accent1"/>
            </a:solidFill>
            <a:ln w="3175">
              <a:solidFill>
                <a:schemeClr val="tx1"/>
              </a:solidFill>
              <a:round/>
              <a:headEnd/>
              <a:tailEnd/>
            </a:ln>
          </p:spPr>
          <p:txBody>
            <a:bodyPr/>
            <a:lstStyle/>
            <a:p>
              <a:endParaRPr lang="en-US"/>
            </a:p>
          </p:txBody>
        </p:sp>
        <p:sp>
          <p:nvSpPr>
            <p:cNvPr id="131227" name="Freeform 122"/>
            <p:cNvSpPr>
              <a:spLocks/>
            </p:cNvSpPr>
            <p:nvPr/>
          </p:nvSpPr>
          <p:spPr bwMode="auto">
            <a:xfrm>
              <a:off x="2416" y="2603"/>
              <a:ext cx="249" cy="212"/>
            </a:xfrm>
            <a:custGeom>
              <a:avLst/>
              <a:gdLst>
                <a:gd name="T0" fmla="*/ 0 w 188"/>
                <a:gd name="T1" fmla="*/ 91 h 185"/>
                <a:gd name="T2" fmla="*/ 114 w 188"/>
                <a:gd name="T3" fmla="*/ 127 h 185"/>
                <a:gd name="T4" fmla="*/ 286 w 188"/>
                <a:gd name="T5" fmla="*/ 158 h 185"/>
                <a:gd name="T6" fmla="*/ 379 w 188"/>
                <a:gd name="T7" fmla="*/ 158 h 185"/>
                <a:gd name="T8" fmla="*/ 551 w 188"/>
                <a:gd name="T9" fmla="*/ 165 h 185"/>
                <a:gd name="T10" fmla="*/ 817 w 188"/>
                <a:gd name="T11" fmla="*/ 260 h 185"/>
                <a:gd name="T12" fmla="*/ 1044 w 188"/>
                <a:gd name="T13" fmla="*/ 308 h 185"/>
                <a:gd name="T14" fmla="*/ 1383 w 188"/>
                <a:gd name="T15" fmla="*/ 375 h 185"/>
                <a:gd name="T16" fmla="*/ 1383 w 188"/>
                <a:gd name="T17" fmla="*/ 414 h 185"/>
                <a:gd name="T18" fmla="*/ 1432 w 188"/>
                <a:gd name="T19" fmla="*/ 450 h 185"/>
                <a:gd name="T20" fmla="*/ 1648 w 188"/>
                <a:gd name="T21" fmla="*/ 505 h 185"/>
                <a:gd name="T22" fmla="*/ 1934 w 188"/>
                <a:gd name="T23" fmla="*/ 556 h 185"/>
                <a:gd name="T24" fmla="*/ 2135 w 188"/>
                <a:gd name="T25" fmla="*/ 591 h 185"/>
                <a:gd name="T26" fmla="*/ 2313 w 188"/>
                <a:gd name="T27" fmla="*/ 618 h 185"/>
                <a:gd name="T28" fmla="*/ 2400 w 188"/>
                <a:gd name="T29" fmla="*/ 673 h 185"/>
                <a:gd name="T30" fmla="*/ 2475 w 188"/>
                <a:gd name="T31" fmla="*/ 722 h 185"/>
                <a:gd name="T32" fmla="*/ 3128 w 188"/>
                <a:gd name="T33" fmla="*/ 269 h 185"/>
                <a:gd name="T34" fmla="*/ 2967 w 188"/>
                <a:gd name="T35" fmla="*/ 246 h 185"/>
                <a:gd name="T36" fmla="*/ 2693 w 188"/>
                <a:gd name="T37" fmla="*/ 231 h 185"/>
                <a:gd name="T38" fmla="*/ 2799 w 188"/>
                <a:gd name="T39" fmla="*/ 127 h 185"/>
                <a:gd name="T40" fmla="*/ 1811 w 188"/>
                <a:gd name="T41" fmla="*/ 3 h 185"/>
                <a:gd name="T42" fmla="*/ 1265 w 188"/>
                <a:gd name="T43" fmla="*/ 38 h 185"/>
                <a:gd name="T44" fmla="*/ 817 w 188"/>
                <a:gd name="T45" fmla="*/ 0 h 185"/>
                <a:gd name="T46" fmla="*/ 0 w 188"/>
                <a:gd name="T47" fmla="*/ 91 h 1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185"/>
                <a:gd name="T74" fmla="*/ 188 w 188"/>
                <a:gd name="T75" fmla="*/ 185 h 1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185">
                  <a:moveTo>
                    <a:pt x="0" y="23"/>
                  </a:moveTo>
                  <a:lnTo>
                    <a:pt x="7" y="33"/>
                  </a:lnTo>
                  <a:lnTo>
                    <a:pt x="17" y="40"/>
                  </a:lnTo>
                  <a:lnTo>
                    <a:pt x="23" y="40"/>
                  </a:lnTo>
                  <a:lnTo>
                    <a:pt x="33" y="43"/>
                  </a:lnTo>
                  <a:lnTo>
                    <a:pt x="50" y="66"/>
                  </a:lnTo>
                  <a:lnTo>
                    <a:pt x="63" y="79"/>
                  </a:lnTo>
                  <a:lnTo>
                    <a:pt x="83" y="96"/>
                  </a:lnTo>
                  <a:lnTo>
                    <a:pt x="83" y="106"/>
                  </a:lnTo>
                  <a:lnTo>
                    <a:pt x="86" y="116"/>
                  </a:lnTo>
                  <a:lnTo>
                    <a:pt x="99" y="129"/>
                  </a:lnTo>
                  <a:lnTo>
                    <a:pt x="116" y="142"/>
                  </a:lnTo>
                  <a:lnTo>
                    <a:pt x="129" y="152"/>
                  </a:lnTo>
                  <a:lnTo>
                    <a:pt x="139" y="158"/>
                  </a:lnTo>
                  <a:lnTo>
                    <a:pt x="145" y="172"/>
                  </a:lnTo>
                  <a:lnTo>
                    <a:pt x="149" y="185"/>
                  </a:lnTo>
                  <a:lnTo>
                    <a:pt x="188" y="69"/>
                  </a:lnTo>
                  <a:lnTo>
                    <a:pt x="178" y="63"/>
                  </a:lnTo>
                  <a:lnTo>
                    <a:pt x="162" y="59"/>
                  </a:lnTo>
                  <a:lnTo>
                    <a:pt x="168" y="33"/>
                  </a:lnTo>
                  <a:lnTo>
                    <a:pt x="109" y="3"/>
                  </a:lnTo>
                  <a:lnTo>
                    <a:pt x="76" y="10"/>
                  </a:lnTo>
                  <a:lnTo>
                    <a:pt x="50" y="0"/>
                  </a:lnTo>
                  <a:lnTo>
                    <a:pt x="0" y="23"/>
                  </a:lnTo>
                  <a:close/>
                </a:path>
              </a:pathLst>
            </a:custGeom>
            <a:solidFill>
              <a:srgbClr val="FFFF66"/>
            </a:solidFill>
            <a:ln w="3175">
              <a:solidFill>
                <a:schemeClr val="tx1"/>
              </a:solidFill>
              <a:round/>
              <a:headEnd/>
              <a:tailEnd/>
            </a:ln>
          </p:spPr>
          <p:txBody>
            <a:bodyPr/>
            <a:lstStyle/>
            <a:p>
              <a:endParaRPr lang="en-US"/>
            </a:p>
          </p:txBody>
        </p:sp>
        <p:sp>
          <p:nvSpPr>
            <p:cNvPr id="131228" name="Freeform 123"/>
            <p:cNvSpPr>
              <a:spLocks/>
            </p:cNvSpPr>
            <p:nvPr/>
          </p:nvSpPr>
          <p:spPr bwMode="auto">
            <a:xfrm>
              <a:off x="2416" y="2603"/>
              <a:ext cx="249" cy="212"/>
            </a:xfrm>
            <a:custGeom>
              <a:avLst/>
              <a:gdLst>
                <a:gd name="T0" fmla="*/ 0 w 188"/>
                <a:gd name="T1" fmla="*/ 91 h 185"/>
                <a:gd name="T2" fmla="*/ 114 w 188"/>
                <a:gd name="T3" fmla="*/ 127 h 185"/>
                <a:gd name="T4" fmla="*/ 286 w 188"/>
                <a:gd name="T5" fmla="*/ 158 h 185"/>
                <a:gd name="T6" fmla="*/ 379 w 188"/>
                <a:gd name="T7" fmla="*/ 158 h 185"/>
                <a:gd name="T8" fmla="*/ 551 w 188"/>
                <a:gd name="T9" fmla="*/ 165 h 185"/>
                <a:gd name="T10" fmla="*/ 817 w 188"/>
                <a:gd name="T11" fmla="*/ 260 h 185"/>
                <a:gd name="T12" fmla="*/ 1044 w 188"/>
                <a:gd name="T13" fmla="*/ 308 h 185"/>
                <a:gd name="T14" fmla="*/ 1383 w 188"/>
                <a:gd name="T15" fmla="*/ 375 h 185"/>
                <a:gd name="T16" fmla="*/ 1383 w 188"/>
                <a:gd name="T17" fmla="*/ 414 h 185"/>
                <a:gd name="T18" fmla="*/ 1432 w 188"/>
                <a:gd name="T19" fmla="*/ 450 h 185"/>
                <a:gd name="T20" fmla="*/ 1648 w 188"/>
                <a:gd name="T21" fmla="*/ 505 h 185"/>
                <a:gd name="T22" fmla="*/ 1934 w 188"/>
                <a:gd name="T23" fmla="*/ 556 h 185"/>
                <a:gd name="T24" fmla="*/ 2135 w 188"/>
                <a:gd name="T25" fmla="*/ 591 h 185"/>
                <a:gd name="T26" fmla="*/ 2313 w 188"/>
                <a:gd name="T27" fmla="*/ 618 h 185"/>
                <a:gd name="T28" fmla="*/ 2400 w 188"/>
                <a:gd name="T29" fmla="*/ 673 h 185"/>
                <a:gd name="T30" fmla="*/ 2475 w 188"/>
                <a:gd name="T31" fmla="*/ 722 h 185"/>
                <a:gd name="T32" fmla="*/ 3128 w 188"/>
                <a:gd name="T33" fmla="*/ 269 h 185"/>
                <a:gd name="T34" fmla="*/ 2967 w 188"/>
                <a:gd name="T35" fmla="*/ 246 h 185"/>
                <a:gd name="T36" fmla="*/ 2693 w 188"/>
                <a:gd name="T37" fmla="*/ 231 h 185"/>
                <a:gd name="T38" fmla="*/ 2799 w 188"/>
                <a:gd name="T39" fmla="*/ 127 h 185"/>
                <a:gd name="T40" fmla="*/ 1811 w 188"/>
                <a:gd name="T41" fmla="*/ 3 h 185"/>
                <a:gd name="T42" fmla="*/ 1265 w 188"/>
                <a:gd name="T43" fmla="*/ 38 h 185"/>
                <a:gd name="T44" fmla="*/ 817 w 188"/>
                <a:gd name="T45" fmla="*/ 0 h 185"/>
                <a:gd name="T46" fmla="*/ 0 w 188"/>
                <a:gd name="T47" fmla="*/ 91 h 1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185"/>
                <a:gd name="T74" fmla="*/ 188 w 188"/>
                <a:gd name="T75" fmla="*/ 185 h 1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185">
                  <a:moveTo>
                    <a:pt x="0" y="23"/>
                  </a:moveTo>
                  <a:lnTo>
                    <a:pt x="7" y="33"/>
                  </a:lnTo>
                  <a:lnTo>
                    <a:pt x="17" y="40"/>
                  </a:lnTo>
                  <a:lnTo>
                    <a:pt x="23" y="40"/>
                  </a:lnTo>
                  <a:lnTo>
                    <a:pt x="33" y="43"/>
                  </a:lnTo>
                  <a:lnTo>
                    <a:pt x="50" y="66"/>
                  </a:lnTo>
                  <a:lnTo>
                    <a:pt x="63" y="79"/>
                  </a:lnTo>
                  <a:lnTo>
                    <a:pt x="83" y="96"/>
                  </a:lnTo>
                  <a:lnTo>
                    <a:pt x="83" y="106"/>
                  </a:lnTo>
                  <a:lnTo>
                    <a:pt x="86" y="116"/>
                  </a:lnTo>
                  <a:lnTo>
                    <a:pt x="99" y="129"/>
                  </a:lnTo>
                  <a:lnTo>
                    <a:pt x="116" y="142"/>
                  </a:lnTo>
                  <a:lnTo>
                    <a:pt x="129" y="152"/>
                  </a:lnTo>
                  <a:lnTo>
                    <a:pt x="139" y="158"/>
                  </a:lnTo>
                  <a:lnTo>
                    <a:pt x="145" y="172"/>
                  </a:lnTo>
                  <a:lnTo>
                    <a:pt x="149" y="185"/>
                  </a:lnTo>
                  <a:lnTo>
                    <a:pt x="188" y="69"/>
                  </a:lnTo>
                  <a:lnTo>
                    <a:pt x="178" y="63"/>
                  </a:lnTo>
                  <a:lnTo>
                    <a:pt x="162" y="59"/>
                  </a:lnTo>
                  <a:lnTo>
                    <a:pt x="168" y="33"/>
                  </a:lnTo>
                  <a:lnTo>
                    <a:pt x="109" y="3"/>
                  </a:lnTo>
                  <a:lnTo>
                    <a:pt x="76" y="10"/>
                  </a:lnTo>
                  <a:lnTo>
                    <a:pt x="50" y="0"/>
                  </a:lnTo>
                  <a:lnTo>
                    <a:pt x="0" y="23"/>
                  </a:lnTo>
                </a:path>
              </a:pathLst>
            </a:custGeom>
            <a:solidFill>
              <a:schemeClr val="accent1"/>
            </a:solidFill>
            <a:ln w="3175">
              <a:solidFill>
                <a:schemeClr val="tx1"/>
              </a:solidFill>
              <a:round/>
              <a:headEnd/>
              <a:tailEnd/>
            </a:ln>
          </p:spPr>
          <p:txBody>
            <a:bodyPr/>
            <a:lstStyle/>
            <a:p>
              <a:endParaRPr lang="en-US"/>
            </a:p>
          </p:txBody>
        </p:sp>
        <p:sp>
          <p:nvSpPr>
            <p:cNvPr id="131229" name="Freeform 124"/>
            <p:cNvSpPr>
              <a:spLocks noEditPoints="1"/>
            </p:cNvSpPr>
            <p:nvPr/>
          </p:nvSpPr>
          <p:spPr bwMode="auto">
            <a:xfrm>
              <a:off x="3721" y="3396"/>
              <a:ext cx="742" cy="662"/>
            </a:xfrm>
            <a:custGeom>
              <a:avLst/>
              <a:gdLst>
                <a:gd name="T0" fmla="*/ 10000 w 555"/>
                <a:gd name="T1" fmla="*/ 1953 h 578"/>
                <a:gd name="T2" fmla="*/ 7412 w 555"/>
                <a:gd name="T3" fmla="*/ 1117 h 578"/>
                <a:gd name="T4" fmla="*/ 7729 w 555"/>
                <a:gd name="T5" fmla="*/ 1117 h 578"/>
                <a:gd name="T6" fmla="*/ 7900 w 555"/>
                <a:gd name="T7" fmla="*/ 1319 h 578"/>
                <a:gd name="T8" fmla="*/ 8269 w 555"/>
                <a:gd name="T9" fmla="*/ 1332 h 578"/>
                <a:gd name="T10" fmla="*/ 6099 w 555"/>
                <a:gd name="T11" fmla="*/ 538 h 578"/>
                <a:gd name="T12" fmla="*/ 5852 w 555"/>
                <a:gd name="T13" fmla="*/ 566 h 578"/>
                <a:gd name="T14" fmla="*/ 6455 w 555"/>
                <a:gd name="T15" fmla="*/ 678 h 578"/>
                <a:gd name="T16" fmla="*/ 6325 w 555"/>
                <a:gd name="T17" fmla="*/ 606 h 578"/>
                <a:gd name="T18" fmla="*/ 6207 w 555"/>
                <a:gd name="T19" fmla="*/ 1026 h 578"/>
                <a:gd name="T20" fmla="*/ 6099 w 555"/>
                <a:gd name="T21" fmla="*/ 1066 h 578"/>
                <a:gd name="T22" fmla="*/ 5595 w 555"/>
                <a:gd name="T23" fmla="*/ 1168 h 578"/>
                <a:gd name="T24" fmla="*/ 5671 w 555"/>
                <a:gd name="T25" fmla="*/ 1283 h 578"/>
                <a:gd name="T26" fmla="*/ 4286 w 555"/>
                <a:gd name="T27" fmla="*/ 1074 h 578"/>
                <a:gd name="T28" fmla="*/ 6276 w 555"/>
                <a:gd name="T29" fmla="*/ 1347 h 578"/>
                <a:gd name="T30" fmla="*/ 6810 w 555"/>
                <a:gd name="T31" fmla="*/ 1371 h 578"/>
                <a:gd name="T32" fmla="*/ 6881 w 555"/>
                <a:gd name="T33" fmla="*/ 1409 h 578"/>
                <a:gd name="T34" fmla="*/ 6810 w 555"/>
                <a:gd name="T35" fmla="*/ 1371 h 578"/>
                <a:gd name="T36" fmla="*/ 7539 w 555"/>
                <a:gd name="T37" fmla="*/ 1603 h 578"/>
                <a:gd name="T38" fmla="*/ 6998 w 555"/>
                <a:gd name="T39" fmla="*/ 1578 h 578"/>
                <a:gd name="T40" fmla="*/ 6155 w 555"/>
                <a:gd name="T41" fmla="*/ 1720 h 578"/>
                <a:gd name="T42" fmla="*/ 6325 w 555"/>
                <a:gd name="T43" fmla="*/ 1731 h 578"/>
                <a:gd name="T44" fmla="*/ 0 w 555"/>
                <a:gd name="T45" fmla="*/ 927 h 578"/>
                <a:gd name="T46" fmla="*/ 1390 w 555"/>
                <a:gd name="T47" fmla="*/ 1168 h 578"/>
                <a:gd name="T48" fmla="*/ 1336 w 555"/>
                <a:gd name="T49" fmla="*/ 1398 h 578"/>
                <a:gd name="T50" fmla="*/ 1336 w 555"/>
                <a:gd name="T51" fmla="*/ 1398 h 578"/>
                <a:gd name="T52" fmla="*/ 6155 w 555"/>
                <a:gd name="T53" fmla="*/ 2065 h 578"/>
                <a:gd name="T54" fmla="*/ 7250 w 555"/>
                <a:gd name="T55" fmla="*/ 2103 h 578"/>
                <a:gd name="T56" fmla="*/ 8987 w 555"/>
                <a:gd name="T57" fmla="*/ 2065 h 578"/>
                <a:gd name="T58" fmla="*/ 7361 w 555"/>
                <a:gd name="T59" fmla="*/ 2220 h 578"/>
                <a:gd name="T60" fmla="*/ 5671 w 555"/>
                <a:gd name="T61" fmla="*/ 2193 h 578"/>
                <a:gd name="T62" fmla="*/ 4828 w 555"/>
                <a:gd name="T63" fmla="*/ 1497 h 578"/>
                <a:gd name="T64" fmla="*/ 4828 w 555"/>
                <a:gd name="T65" fmla="*/ 1578 h 578"/>
                <a:gd name="T66" fmla="*/ 4056 w 555"/>
                <a:gd name="T67" fmla="*/ 1603 h 578"/>
                <a:gd name="T68" fmla="*/ 4165 w 555"/>
                <a:gd name="T69" fmla="*/ 1744 h 578"/>
                <a:gd name="T70" fmla="*/ 3269 w 555"/>
                <a:gd name="T71" fmla="*/ 1796 h 578"/>
                <a:gd name="T72" fmla="*/ 2293 w 555"/>
                <a:gd name="T73" fmla="*/ 1526 h 578"/>
                <a:gd name="T74" fmla="*/ 2540 w 555"/>
                <a:gd name="T75" fmla="*/ 1319 h 578"/>
                <a:gd name="T76" fmla="*/ 3967 w 555"/>
                <a:gd name="T77" fmla="*/ 1307 h 578"/>
                <a:gd name="T78" fmla="*/ 1878 w 555"/>
                <a:gd name="T79" fmla="*/ 1260 h 578"/>
                <a:gd name="T80" fmla="*/ 1878 w 555"/>
                <a:gd name="T81" fmla="*/ 1117 h 578"/>
                <a:gd name="T82" fmla="*/ 608 w 555"/>
                <a:gd name="T83" fmla="*/ 927 h 578"/>
                <a:gd name="T84" fmla="*/ 2115 w 555"/>
                <a:gd name="T85" fmla="*/ 475 h 578"/>
                <a:gd name="T86" fmla="*/ 5963 w 555"/>
                <a:gd name="T87" fmla="*/ 206 h 578"/>
                <a:gd name="T88" fmla="*/ 7250 w 555"/>
                <a:gd name="T89" fmla="*/ 268 h 578"/>
                <a:gd name="T90" fmla="*/ 5909 w 555"/>
                <a:gd name="T91" fmla="*/ 363 h 578"/>
                <a:gd name="T92" fmla="*/ 5185 w 555"/>
                <a:gd name="T93" fmla="*/ 529 h 578"/>
                <a:gd name="T94" fmla="*/ 5071 w 555"/>
                <a:gd name="T95" fmla="*/ 580 h 578"/>
                <a:gd name="T96" fmla="*/ 4165 w 555"/>
                <a:gd name="T97" fmla="*/ 639 h 578"/>
                <a:gd name="T98" fmla="*/ 4334 w 555"/>
                <a:gd name="T99" fmla="*/ 796 h 578"/>
                <a:gd name="T100" fmla="*/ 3369 w 555"/>
                <a:gd name="T101" fmla="*/ 513 h 578"/>
                <a:gd name="T102" fmla="*/ 3793 w 555"/>
                <a:gd name="T103" fmla="*/ 927 h 578"/>
                <a:gd name="T104" fmla="*/ 4705 w 555"/>
                <a:gd name="T105" fmla="*/ 1221 h 578"/>
                <a:gd name="T106" fmla="*/ 5671 w 555"/>
                <a:gd name="T107" fmla="*/ 1441 h 578"/>
                <a:gd name="T108" fmla="*/ 4705 w 555"/>
                <a:gd name="T109" fmla="*/ 1357 h 5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5"/>
                <a:gd name="T166" fmla="*/ 0 h 578"/>
                <a:gd name="T167" fmla="*/ 555 w 555"/>
                <a:gd name="T168" fmla="*/ 578 h 5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5" h="578">
                  <a:moveTo>
                    <a:pt x="535" y="515"/>
                  </a:moveTo>
                  <a:lnTo>
                    <a:pt x="542" y="522"/>
                  </a:lnTo>
                  <a:lnTo>
                    <a:pt x="552" y="522"/>
                  </a:lnTo>
                  <a:lnTo>
                    <a:pt x="555" y="515"/>
                  </a:lnTo>
                  <a:lnTo>
                    <a:pt x="552" y="509"/>
                  </a:lnTo>
                  <a:lnTo>
                    <a:pt x="548" y="502"/>
                  </a:lnTo>
                  <a:lnTo>
                    <a:pt x="539" y="499"/>
                  </a:lnTo>
                  <a:lnTo>
                    <a:pt x="532" y="492"/>
                  </a:lnTo>
                  <a:lnTo>
                    <a:pt x="532" y="489"/>
                  </a:lnTo>
                  <a:lnTo>
                    <a:pt x="532" y="495"/>
                  </a:lnTo>
                  <a:lnTo>
                    <a:pt x="535" y="515"/>
                  </a:lnTo>
                  <a:close/>
                  <a:moveTo>
                    <a:pt x="406" y="287"/>
                  </a:moveTo>
                  <a:lnTo>
                    <a:pt x="413" y="281"/>
                  </a:lnTo>
                  <a:lnTo>
                    <a:pt x="420" y="274"/>
                  </a:lnTo>
                  <a:lnTo>
                    <a:pt x="423" y="274"/>
                  </a:lnTo>
                  <a:lnTo>
                    <a:pt x="423" y="281"/>
                  </a:lnTo>
                  <a:lnTo>
                    <a:pt x="423" y="287"/>
                  </a:lnTo>
                  <a:lnTo>
                    <a:pt x="420" y="301"/>
                  </a:lnTo>
                  <a:lnTo>
                    <a:pt x="416" y="304"/>
                  </a:lnTo>
                  <a:lnTo>
                    <a:pt x="413" y="301"/>
                  </a:lnTo>
                  <a:lnTo>
                    <a:pt x="406" y="287"/>
                  </a:lnTo>
                  <a:close/>
                  <a:moveTo>
                    <a:pt x="440" y="340"/>
                  </a:moveTo>
                  <a:lnTo>
                    <a:pt x="433" y="340"/>
                  </a:lnTo>
                  <a:lnTo>
                    <a:pt x="430" y="343"/>
                  </a:lnTo>
                  <a:lnTo>
                    <a:pt x="433" y="350"/>
                  </a:lnTo>
                  <a:lnTo>
                    <a:pt x="440" y="350"/>
                  </a:lnTo>
                  <a:lnTo>
                    <a:pt x="449" y="347"/>
                  </a:lnTo>
                  <a:lnTo>
                    <a:pt x="453" y="343"/>
                  </a:lnTo>
                  <a:lnTo>
                    <a:pt x="449" y="340"/>
                  </a:lnTo>
                  <a:lnTo>
                    <a:pt x="440" y="340"/>
                  </a:lnTo>
                  <a:close/>
                  <a:moveTo>
                    <a:pt x="321" y="139"/>
                  </a:moveTo>
                  <a:lnTo>
                    <a:pt x="324" y="135"/>
                  </a:lnTo>
                  <a:lnTo>
                    <a:pt x="327" y="135"/>
                  </a:lnTo>
                  <a:lnTo>
                    <a:pt x="334" y="139"/>
                  </a:lnTo>
                  <a:lnTo>
                    <a:pt x="334" y="145"/>
                  </a:lnTo>
                  <a:lnTo>
                    <a:pt x="334" y="149"/>
                  </a:lnTo>
                  <a:lnTo>
                    <a:pt x="331" y="149"/>
                  </a:lnTo>
                  <a:lnTo>
                    <a:pt x="327" y="149"/>
                  </a:lnTo>
                  <a:lnTo>
                    <a:pt x="324" y="149"/>
                  </a:lnTo>
                  <a:lnTo>
                    <a:pt x="321" y="145"/>
                  </a:lnTo>
                  <a:lnTo>
                    <a:pt x="321" y="139"/>
                  </a:lnTo>
                  <a:close/>
                  <a:moveTo>
                    <a:pt x="347" y="155"/>
                  </a:moveTo>
                  <a:lnTo>
                    <a:pt x="350" y="155"/>
                  </a:lnTo>
                  <a:lnTo>
                    <a:pt x="354" y="159"/>
                  </a:lnTo>
                  <a:lnTo>
                    <a:pt x="354" y="168"/>
                  </a:lnTo>
                  <a:lnTo>
                    <a:pt x="354" y="175"/>
                  </a:lnTo>
                  <a:lnTo>
                    <a:pt x="350" y="185"/>
                  </a:lnTo>
                  <a:lnTo>
                    <a:pt x="347" y="188"/>
                  </a:lnTo>
                  <a:lnTo>
                    <a:pt x="344" y="185"/>
                  </a:lnTo>
                  <a:lnTo>
                    <a:pt x="344" y="182"/>
                  </a:lnTo>
                  <a:lnTo>
                    <a:pt x="344" y="165"/>
                  </a:lnTo>
                  <a:lnTo>
                    <a:pt x="347" y="155"/>
                  </a:lnTo>
                  <a:close/>
                  <a:moveTo>
                    <a:pt x="340" y="277"/>
                  </a:moveTo>
                  <a:lnTo>
                    <a:pt x="347" y="277"/>
                  </a:lnTo>
                  <a:lnTo>
                    <a:pt x="347" y="274"/>
                  </a:lnTo>
                  <a:lnTo>
                    <a:pt x="350" y="274"/>
                  </a:lnTo>
                  <a:lnTo>
                    <a:pt x="347" y="271"/>
                  </a:lnTo>
                  <a:lnTo>
                    <a:pt x="340" y="264"/>
                  </a:lnTo>
                  <a:lnTo>
                    <a:pt x="337" y="261"/>
                  </a:lnTo>
                  <a:lnTo>
                    <a:pt x="321" y="258"/>
                  </a:lnTo>
                  <a:lnTo>
                    <a:pt x="314" y="258"/>
                  </a:lnTo>
                  <a:lnTo>
                    <a:pt x="317" y="261"/>
                  </a:lnTo>
                  <a:lnTo>
                    <a:pt x="331" y="268"/>
                  </a:lnTo>
                  <a:lnTo>
                    <a:pt x="334" y="274"/>
                  </a:lnTo>
                  <a:lnTo>
                    <a:pt x="340" y="277"/>
                  </a:lnTo>
                  <a:close/>
                  <a:moveTo>
                    <a:pt x="231" y="258"/>
                  </a:moveTo>
                  <a:lnTo>
                    <a:pt x="274" y="284"/>
                  </a:lnTo>
                  <a:lnTo>
                    <a:pt x="284" y="284"/>
                  </a:lnTo>
                  <a:lnTo>
                    <a:pt x="298" y="287"/>
                  </a:lnTo>
                  <a:lnTo>
                    <a:pt x="307" y="301"/>
                  </a:lnTo>
                  <a:lnTo>
                    <a:pt x="314" y="314"/>
                  </a:lnTo>
                  <a:lnTo>
                    <a:pt x="324" y="327"/>
                  </a:lnTo>
                  <a:lnTo>
                    <a:pt x="327" y="337"/>
                  </a:lnTo>
                  <a:lnTo>
                    <a:pt x="327" y="340"/>
                  </a:lnTo>
                  <a:lnTo>
                    <a:pt x="324" y="340"/>
                  </a:lnTo>
                  <a:lnTo>
                    <a:pt x="311" y="330"/>
                  </a:lnTo>
                  <a:lnTo>
                    <a:pt x="301" y="317"/>
                  </a:lnTo>
                  <a:lnTo>
                    <a:pt x="298" y="307"/>
                  </a:lnTo>
                  <a:lnTo>
                    <a:pt x="288" y="301"/>
                  </a:lnTo>
                  <a:lnTo>
                    <a:pt x="258" y="291"/>
                  </a:lnTo>
                  <a:lnTo>
                    <a:pt x="241" y="281"/>
                  </a:lnTo>
                  <a:lnTo>
                    <a:pt x="235" y="277"/>
                  </a:lnTo>
                  <a:lnTo>
                    <a:pt x="228" y="271"/>
                  </a:lnTo>
                  <a:lnTo>
                    <a:pt x="225" y="268"/>
                  </a:lnTo>
                  <a:lnTo>
                    <a:pt x="225" y="264"/>
                  </a:lnTo>
                  <a:lnTo>
                    <a:pt x="228" y="261"/>
                  </a:lnTo>
                  <a:lnTo>
                    <a:pt x="231" y="258"/>
                  </a:lnTo>
                  <a:close/>
                  <a:moveTo>
                    <a:pt x="344" y="347"/>
                  </a:moveTo>
                  <a:lnTo>
                    <a:pt x="354" y="340"/>
                  </a:lnTo>
                  <a:lnTo>
                    <a:pt x="354" y="357"/>
                  </a:lnTo>
                  <a:lnTo>
                    <a:pt x="350" y="363"/>
                  </a:lnTo>
                  <a:lnTo>
                    <a:pt x="347" y="363"/>
                  </a:lnTo>
                  <a:lnTo>
                    <a:pt x="344" y="347"/>
                  </a:lnTo>
                  <a:close/>
                  <a:moveTo>
                    <a:pt x="373" y="353"/>
                  </a:moveTo>
                  <a:lnTo>
                    <a:pt x="377" y="353"/>
                  </a:lnTo>
                  <a:lnTo>
                    <a:pt x="380" y="353"/>
                  </a:lnTo>
                  <a:lnTo>
                    <a:pt x="380" y="360"/>
                  </a:lnTo>
                  <a:lnTo>
                    <a:pt x="380" y="363"/>
                  </a:lnTo>
                  <a:lnTo>
                    <a:pt x="377" y="363"/>
                  </a:lnTo>
                  <a:lnTo>
                    <a:pt x="373" y="363"/>
                  </a:lnTo>
                  <a:lnTo>
                    <a:pt x="370" y="363"/>
                  </a:lnTo>
                  <a:lnTo>
                    <a:pt x="370" y="360"/>
                  </a:lnTo>
                  <a:lnTo>
                    <a:pt x="370" y="353"/>
                  </a:lnTo>
                  <a:lnTo>
                    <a:pt x="373" y="353"/>
                  </a:lnTo>
                  <a:close/>
                  <a:moveTo>
                    <a:pt x="403" y="403"/>
                  </a:moveTo>
                  <a:lnTo>
                    <a:pt x="406" y="396"/>
                  </a:lnTo>
                  <a:lnTo>
                    <a:pt x="410" y="390"/>
                  </a:lnTo>
                  <a:lnTo>
                    <a:pt x="416" y="400"/>
                  </a:lnTo>
                  <a:lnTo>
                    <a:pt x="416" y="409"/>
                  </a:lnTo>
                  <a:lnTo>
                    <a:pt x="413" y="413"/>
                  </a:lnTo>
                  <a:lnTo>
                    <a:pt x="410" y="409"/>
                  </a:lnTo>
                  <a:lnTo>
                    <a:pt x="403" y="403"/>
                  </a:lnTo>
                  <a:close/>
                  <a:moveTo>
                    <a:pt x="393" y="409"/>
                  </a:moveTo>
                  <a:lnTo>
                    <a:pt x="390" y="413"/>
                  </a:lnTo>
                  <a:lnTo>
                    <a:pt x="387" y="413"/>
                  </a:lnTo>
                  <a:lnTo>
                    <a:pt x="383" y="406"/>
                  </a:lnTo>
                  <a:lnTo>
                    <a:pt x="383" y="400"/>
                  </a:lnTo>
                  <a:lnTo>
                    <a:pt x="383" y="396"/>
                  </a:lnTo>
                  <a:lnTo>
                    <a:pt x="387" y="393"/>
                  </a:lnTo>
                  <a:lnTo>
                    <a:pt x="390" y="396"/>
                  </a:lnTo>
                  <a:lnTo>
                    <a:pt x="393" y="409"/>
                  </a:lnTo>
                  <a:close/>
                  <a:moveTo>
                    <a:pt x="337" y="443"/>
                  </a:moveTo>
                  <a:lnTo>
                    <a:pt x="350" y="436"/>
                  </a:lnTo>
                  <a:lnTo>
                    <a:pt x="354" y="433"/>
                  </a:lnTo>
                  <a:lnTo>
                    <a:pt x="354" y="436"/>
                  </a:lnTo>
                  <a:lnTo>
                    <a:pt x="357" y="443"/>
                  </a:lnTo>
                  <a:lnTo>
                    <a:pt x="354" y="446"/>
                  </a:lnTo>
                  <a:lnTo>
                    <a:pt x="347" y="446"/>
                  </a:lnTo>
                  <a:lnTo>
                    <a:pt x="344" y="446"/>
                  </a:lnTo>
                  <a:lnTo>
                    <a:pt x="337" y="443"/>
                  </a:lnTo>
                  <a:close/>
                  <a:moveTo>
                    <a:pt x="0" y="268"/>
                  </a:moveTo>
                  <a:lnTo>
                    <a:pt x="0" y="258"/>
                  </a:lnTo>
                  <a:lnTo>
                    <a:pt x="0" y="241"/>
                  </a:lnTo>
                  <a:lnTo>
                    <a:pt x="0" y="238"/>
                  </a:lnTo>
                  <a:lnTo>
                    <a:pt x="7" y="238"/>
                  </a:lnTo>
                  <a:lnTo>
                    <a:pt x="10" y="241"/>
                  </a:lnTo>
                  <a:lnTo>
                    <a:pt x="14" y="244"/>
                  </a:lnTo>
                  <a:lnTo>
                    <a:pt x="0" y="268"/>
                  </a:lnTo>
                  <a:close/>
                  <a:moveTo>
                    <a:pt x="70" y="301"/>
                  </a:moveTo>
                  <a:lnTo>
                    <a:pt x="76" y="301"/>
                  </a:lnTo>
                  <a:lnTo>
                    <a:pt x="76" y="314"/>
                  </a:lnTo>
                  <a:lnTo>
                    <a:pt x="63" y="317"/>
                  </a:lnTo>
                  <a:lnTo>
                    <a:pt x="70" y="307"/>
                  </a:lnTo>
                  <a:lnTo>
                    <a:pt x="70" y="301"/>
                  </a:lnTo>
                  <a:close/>
                  <a:moveTo>
                    <a:pt x="73" y="360"/>
                  </a:moveTo>
                  <a:lnTo>
                    <a:pt x="86" y="367"/>
                  </a:lnTo>
                  <a:lnTo>
                    <a:pt x="76" y="376"/>
                  </a:lnTo>
                  <a:lnTo>
                    <a:pt x="70" y="376"/>
                  </a:lnTo>
                  <a:lnTo>
                    <a:pt x="63" y="376"/>
                  </a:lnTo>
                  <a:lnTo>
                    <a:pt x="70" y="367"/>
                  </a:lnTo>
                  <a:lnTo>
                    <a:pt x="73" y="360"/>
                  </a:lnTo>
                  <a:close/>
                  <a:moveTo>
                    <a:pt x="76" y="413"/>
                  </a:moveTo>
                  <a:lnTo>
                    <a:pt x="106" y="423"/>
                  </a:lnTo>
                  <a:lnTo>
                    <a:pt x="76" y="413"/>
                  </a:lnTo>
                  <a:close/>
                  <a:moveTo>
                    <a:pt x="311" y="528"/>
                  </a:moveTo>
                  <a:lnTo>
                    <a:pt x="324" y="528"/>
                  </a:lnTo>
                  <a:lnTo>
                    <a:pt x="337" y="532"/>
                  </a:lnTo>
                  <a:lnTo>
                    <a:pt x="344" y="532"/>
                  </a:lnTo>
                  <a:lnTo>
                    <a:pt x="347" y="535"/>
                  </a:lnTo>
                  <a:lnTo>
                    <a:pt x="347" y="542"/>
                  </a:lnTo>
                  <a:lnTo>
                    <a:pt x="347" y="545"/>
                  </a:lnTo>
                  <a:lnTo>
                    <a:pt x="370" y="545"/>
                  </a:lnTo>
                  <a:lnTo>
                    <a:pt x="397" y="542"/>
                  </a:lnTo>
                  <a:lnTo>
                    <a:pt x="423" y="532"/>
                  </a:lnTo>
                  <a:lnTo>
                    <a:pt x="446" y="525"/>
                  </a:lnTo>
                  <a:lnTo>
                    <a:pt x="446" y="545"/>
                  </a:lnTo>
                  <a:lnTo>
                    <a:pt x="466" y="535"/>
                  </a:lnTo>
                  <a:lnTo>
                    <a:pt x="489" y="528"/>
                  </a:lnTo>
                  <a:lnTo>
                    <a:pt x="492" y="532"/>
                  </a:lnTo>
                  <a:lnTo>
                    <a:pt x="492" y="538"/>
                  </a:lnTo>
                  <a:lnTo>
                    <a:pt x="489" y="542"/>
                  </a:lnTo>
                  <a:lnTo>
                    <a:pt x="482" y="548"/>
                  </a:lnTo>
                  <a:lnTo>
                    <a:pt x="466" y="555"/>
                  </a:lnTo>
                  <a:lnTo>
                    <a:pt x="446" y="561"/>
                  </a:lnTo>
                  <a:lnTo>
                    <a:pt x="403" y="571"/>
                  </a:lnTo>
                  <a:lnTo>
                    <a:pt x="370" y="578"/>
                  </a:lnTo>
                  <a:lnTo>
                    <a:pt x="364" y="571"/>
                  </a:lnTo>
                  <a:lnTo>
                    <a:pt x="357" y="568"/>
                  </a:lnTo>
                  <a:lnTo>
                    <a:pt x="347" y="568"/>
                  </a:lnTo>
                  <a:lnTo>
                    <a:pt x="334" y="565"/>
                  </a:lnTo>
                  <a:lnTo>
                    <a:pt x="311" y="565"/>
                  </a:lnTo>
                  <a:lnTo>
                    <a:pt x="294" y="561"/>
                  </a:lnTo>
                  <a:lnTo>
                    <a:pt x="311" y="528"/>
                  </a:lnTo>
                  <a:close/>
                  <a:moveTo>
                    <a:pt x="238" y="347"/>
                  </a:moveTo>
                  <a:lnTo>
                    <a:pt x="238" y="376"/>
                  </a:lnTo>
                  <a:lnTo>
                    <a:pt x="248" y="383"/>
                  </a:lnTo>
                  <a:lnTo>
                    <a:pt x="265" y="386"/>
                  </a:lnTo>
                  <a:lnTo>
                    <a:pt x="271" y="390"/>
                  </a:lnTo>
                  <a:lnTo>
                    <a:pt x="278" y="396"/>
                  </a:lnTo>
                  <a:lnTo>
                    <a:pt x="281" y="400"/>
                  </a:lnTo>
                  <a:lnTo>
                    <a:pt x="278" y="406"/>
                  </a:lnTo>
                  <a:lnTo>
                    <a:pt x="271" y="409"/>
                  </a:lnTo>
                  <a:lnTo>
                    <a:pt x="265" y="406"/>
                  </a:lnTo>
                  <a:lnTo>
                    <a:pt x="251" y="403"/>
                  </a:lnTo>
                  <a:lnTo>
                    <a:pt x="241" y="396"/>
                  </a:lnTo>
                  <a:lnTo>
                    <a:pt x="225" y="390"/>
                  </a:lnTo>
                  <a:lnTo>
                    <a:pt x="218" y="390"/>
                  </a:lnTo>
                  <a:lnTo>
                    <a:pt x="222" y="403"/>
                  </a:lnTo>
                  <a:lnTo>
                    <a:pt x="222" y="413"/>
                  </a:lnTo>
                  <a:lnTo>
                    <a:pt x="235" y="426"/>
                  </a:lnTo>
                  <a:lnTo>
                    <a:pt x="255" y="443"/>
                  </a:lnTo>
                  <a:lnTo>
                    <a:pt x="258" y="462"/>
                  </a:lnTo>
                  <a:lnTo>
                    <a:pt x="258" y="476"/>
                  </a:lnTo>
                  <a:lnTo>
                    <a:pt x="248" y="466"/>
                  </a:lnTo>
                  <a:lnTo>
                    <a:pt x="228" y="449"/>
                  </a:lnTo>
                  <a:lnTo>
                    <a:pt x="222" y="459"/>
                  </a:lnTo>
                  <a:lnTo>
                    <a:pt x="218" y="479"/>
                  </a:lnTo>
                  <a:lnTo>
                    <a:pt x="185" y="436"/>
                  </a:lnTo>
                  <a:lnTo>
                    <a:pt x="185" y="443"/>
                  </a:lnTo>
                  <a:lnTo>
                    <a:pt x="182" y="459"/>
                  </a:lnTo>
                  <a:lnTo>
                    <a:pt x="179" y="462"/>
                  </a:lnTo>
                  <a:lnTo>
                    <a:pt x="172" y="466"/>
                  </a:lnTo>
                  <a:lnTo>
                    <a:pt x="165" y="466"/>
                  </a:lnTo>
                  <a:lnTo>
                    <a:pt x="152" y="459"/>
                  </a:lnTo>
                  <a:lnTo>
                    <a:pt x="149" y="433"/>
                  </a:lnTo>
                  <a:lnTo>
                    <a:pt x="146" y="406"/>
                  </a:lnTo>
                  <a:lnTo>
                    <a:pt x="126" y="393"/>
                  </a:lnTo>
                  <a:lnTo>
                    <a:pt x="99" y="376"/>
                  </a:lnTo>
                  <a:lnTo>
                    <a:pt x="103" y="363"/>
                  </a:lnTo>
                  <a:lnTo>
                    <a:pt x="106" y="353"/>
                  </a:lnTo>
                  <a:lnTo>
                    <a:pt x="113" y="347"/>
                  </a:lnTo>
                  <a:lnTo>
                    <a:pt x="119" y="343"/>
                  </a:lnTo>
                  <a:lnTo>
                    <a:pt x="139" y="340"/>
                  </a:lnTo>
                  <a:lnTo>
                    <a:pt x="159" y="343"/>
                  </a:lnTo>
                  <a:lnTo>
                    <a:pt x="182" y="350"/>
                  </a:lnTo>
                  <a:lnTo>
                    <a:pt x="202" y="350"/>
                  </a:lnTo>
                  <a:lnTo>
                    <a:pt x="208" y="347"/>
                  </a:lnTo>
                  <a:lnTo>
                    <a:pt x="215" y="343"/>
                  </a:lnTo>
                  <a:lnTo>
                    <a:pt x="218" y="337"/>
                  </a:lnTo>
                  <a:lnTo>
                    <a:pt x="218" y="324"/>
                  </a:lnTo>
                  <a:lnTo>
                    <a:pt x="185" y="324"/>
                  </a:lnTo>
                  <a:lnTo>
                    <a:pt x="146" y="327"/>
                  </a:lnTo>
                  <a:lnTo>
                    <a:pt x="126" y="330"/>
                  </a:lnTo>
                  <a:lnTo>
                    <a:pt x="109" y="327"/>
                  </a:lnTo>
                  <a:lnTo>
                    <a:pt x="103" y="324"/>
                  </a:lnTo>
                  <a:lnTo>
                    <a:pt x="96" y="317"/>
                  </a:lnTo>
                  <a:lnTo>
                    <a:pt x="90" y="314"/>
                  </a:lnTo>
                  <a:lnTo>
                    <a:pt x="86" y="304"/>
                  </a:lnTo>
                  <a:lnTo>
                    <a:pt x="90" y="294"/>
                  </a:lnTo>
                  <a:lnTo>
                    <a:pt x="96" y="291"/>
                  </a:lnTo>
                  <a:lnTo>
                    <a:pt x="103" y="287"/>
                  </a:lnTo>
                  <a:lnTo>
                    <a:pt x="109" y="284"/>
                  </a:lnTo>
                  <a:lnTo>
                    <a:pt x="93" y="281"/>
                  </a:lnTo>
                  <a:lnTo>
                    <a:pt x="73" y="277"/>
                  </a:lnTo>
                  <a:lnTo>
                    <a:pt x="57" y="271"/>
                  </a:lnTo>
                  <a:lnTo>
                    <a:pt x="40" y="258"/>
                  </a:lnTo>
                  <a:lnTo>
                    <a:pt x="33" y="238"/>
                  </a:lnTo>
                  <a:lnTo>
                    <a:pt x="50" y="231"/>
                  </a:lnTo>
                  <a:lnTo>
                    <a:pt x="47" y="225"/>
                  </a:lnTo>
                  <a:lnTo>
                    <a:pt x="43" y="215"/>
                  </a:lnTo>
                  <a:lnTo>
                    <a:pt x="66" y="135"/>
                  </a:lnTo>
                  <a:lnTo>
                    <a:pt x="86" y="132"/>
                  </a:lnTo>
                  <a:lnTo>
                    <a:pt x="116" y="122"/>
                  </a:lnTo>
                  <a:lnTo>
                    <a:pt x="146" y="102"/>
                  </a:lnTo>
                  <a:lnTo>
                    <a:pt x="165" y="99"/>
                  </a:lnTo>
                  <a:lnTo>
                    <a:pt x="235" y="60"/>
                  </a:lnTo>
                  <a:lnTo>
                    <a:pt x="261" y="60"/>
                  </a:lnTo>
                  <a:lnTo>
                    <a:pt x="298" y="43"/>
                  </a:lnTo>
                  <a:lnTo>
                    <a:pt x="327" y="53"/>
                  </a:lnTo>
                  <a:lnTo>
                    <a:pt x="367" y="36"/>
                  </a:lnTo>
                  <a:lnTo>
                    <a:pt x="357" y="23"/>
                  </a:lnTo>
                  <a:lnTo>
                    <a:pt x="390" y="0"/>
                  </a:lnTo>
                  <a:lnTo>
                    <a:pt x="416" y="30"/>
                  </a:lnTo>
                  <a:lnTo>
                    <a:pt x="397" y="60"/>
                  </a:lnTo>
                  <a:lnTo>
                    <a:pt x="397" y="69"/>
                  </a:lnTo>
                  <a:lnTo>
                    <a:pt x="393" y="83"/>
                  </a:lnTo>
                  <a:lnTo>
                    <a:pt x="383" y="83"/>
                  </a:lnTo>
                  <a:lnTo>
                    <a:pt x="367" y="83"/>
                  </a:lnTo>
                  <a:lnTo>
                    <a:pt x="350" y="86"/>
                  </a:lnTo>
                  <a:lnTo>
                    <a:pt x="337" y="89"/>
                  </a:lnTo>
                  <a:lnTo>
                    <a:pt x="324" y="93"/>
                  </a:lnTo>
                  <a:lnTo>
                    <a:pt x="307" y="96"/>
                  </a:lnTo>
                  <a:lnTo>
                    <a:pt x="301" y="99"/>
                  </a:lnTo>
                  <a:lnTo>
                    <a:pt x="294" y="106"/>
                  </a:lnTo>
                  <a:lnTo>
                    <a:pt x="291" y="116"/>
                  </a:lnTo>
                  <a:lnTo>
                    <a:pt x="288" y="129"/>
                  </a:lnTo>
                  <a:lnTo>
                    <a:pt x="284" y="135"/>
                  </a:lnTo>
                  <a:lnTo>
                    <a:pt x="281" y="139"/>
                  </a:lnTo>
                  <a:lnTo>
                    <a:pt x="278" y="139"/>
                  </a:lnTo>
                  <a:lnTo>
                    <a:pt x="274" y="135"/>
                  </a:lnTo>
                  <a:lnTo>
                    <a:pt x="271" y="129"/>
                  </a:lnTo>
                  <a:lnTo>
                    <a:pt x="265" y="129"/>
                  </a:lnTo>
                  <a:lnTo>
                    <a:pt x="278" y="149"/>
                  </a:lnTo>
                  <a:lnTo>
                    <a:pt x="288" y="168"/>
                  </a:lnTo>
                  <a:lnTo>
                    <a:pt x="251" y="145"/>
                  </a:lnTo>
                  <a:lnTo>
                    <a:pt x="245" y="152"/>
                  </a:lnTo>
                  <a:lnTo>
                    <a:pt x="271" y="188"/>
                  </a:lnTo>
                  <a:lnTo>
                    <a:pt x="251" y="178"/>
                  </a:lnTo>
                  <a:lnTo>
                    <a:pt x="228" y="165"/>
                  </a:lnTo>
                  <a:lnTo>
                    <a:pt x="231" y="175"/>
                  </a:lnTo>
                  <a:lnTo>
                    <a:pt x="241" y="182"/>
                  </a:lnTo>
                  <a:lnTo>
                    <a:pt x="245" y="188"/>
                  </a:lnTo>
                  <a:lnTo>
                    <a:pt x="245" y="192"/>
                  </a:lnTo>
                  <a:lnTo>
                    <a:pt x="245" y="198"/>
                  </a:lnTo>
                  <a:lnTo>
                    <a:pt x="238" y="205"/>
                  </a:lnTo>
                  <a:lnTo>
                    <a:pt x="231" y="201"/>
                  </a:lnTo>
                  <a:lnTo>
                    <a:pt x="225" y="195"/>
                  </a:lnTo>
                  <a:lnTo>
                    <a:pt x="222" y="188"/>
                  </a:lnTo>
                  <a:lnTo>
                    <a:pt x="215" y="175"/>
                  </a:lnTo>
                  <a:lnTo>
                    <a:pt x="202" y="152"/>
                  </a:lnTo>
                  <a:lnTo>
                    <a:pt x="185" y="132"/>
                  </a:lnTo>
                  <a:lnTo>
                    <a:pt x="175" y="132"/>
                  </a:lnTo>
                  <a:lnTo>
                    <a:pt x="169" y="155"/>
                  </a:lnTo>
                  <a:lnTo>
                    <a:pt x="169" y="182"/>
                  </a:lnTo>
                  <a:lnTo>
                    <a:pt x="205" y="221"/>
                  </a:lnTo>
                  <a:lnTo>
                    <a:pt x="228" y="244"/>
                  </a:lnTo>
                  <a:lnTo>
                    <a:pt x="208" y="238"/>
                  </a:lnTo>
                  <a:lnTo>
                    <a:pt x="189" y="231"/>
                  </a:lnTo>
                  <a:lnTo>
                    <a:pt x="192" y="244"/>
                  </a:lnTo>
                  <a:lnTo>
                    <a:pt x="198" y="261"/>
                  </a:lnTo>
                  <a:lnTo>
                    <a:pt x="208" y="277"/>
                  </a:lnTo>
                  <a:lnTo>
                    <a:pt x="215" y="287"/>
                  </a:lnTo>
                  <a:lnTo>
                    <a:pt x="258" y="314"/>
                  </a:lnTo>
                  <a:lnTo>
                    <a:pt x="288" y="340"/>
                  </a:lnTo>
                  <a:lnTo>
                    <a:pt x="291" y="347"/>
                  </a:lnTo>
                  <a:lnTo>
                    <a:pt x="304" y="357"/>
                  </a:lnTo>
                  <a:lnTo>
                    <a:pt x="307" y="363"/>
                  </a:lnTo>
                  <a:lnTo>
                    <a:pt x="311" y="367"/>
                  </a:lnTo>
                  <a:lnTo>
                    <a:pt x="311" y="370"/>
                  </a:lnTo>
                  <a:lnTo>
                    <a:pt x="307" y="376"/>
                  </a:lnTo>
                  <a:lnTo>
                    <a:pt x="301" y="376"/>
                  </a:lnTo>
                  <a:lnTo>
                    <a:pt x="294" y="373"/>
                  </a:lnTo>
                  <a:lnTo>
                    <a:pt x="288" y="367"/>
                  </a:lnTo>
                  <a:lnTo>
                    <a:pt x="278" y="360"/>
                  </a:lnTo>
                  <a:lnTo>
                    <a:pt x="258" y="350"/>
                  </a:lnTo>
                  <a:lnTo>
                    <a:pt x="251" y="347"/>
                  </a:lnTo>
                  <a:lnTo>
                    <a:pt x="238" y="347"/>
                  </a:lnTo>
                  <a:close/>
                </a:path>
              </a:pathLst>
            </a:custGeom>
            <a:solidFill>
              <a:srgbClr val="FFFF66"/>
            </a:solidFill>
            <a:ln w="3175">
              <a:solidFill>
                <a:schemeClr val="tx1"/>
              </a:solidFill>
              <a:round/>
              <a:headEnd/>
              <a:tailEnd/>
            </a:ln>
          </p:spPr>
          <p:txBody>
            <a:bodyPr/>
            <a:lstStyle/>
            <a:p>
              <a:endParaRPr lang="en-US"/>
            </a:p>
          </p:txBody>
        </p:sp>
        <p:sp>
          <p:nvSpPr>
            <p:cNvPr id="131230" name="Freeform 125"/>
            <p:cNvSpPr>
              <a:spLocks/>
            </p:cNvSpPr>
            <p:nvPr/>
          </p:nvSpPr>
          <p:spPr bwMode="auto">
            <a:xfrm>
              <a:off x="4431" y="3956"/>
              <a:ext cx="32" cy="36"/>
            </a:xfrm>
            <a:custGeom>
              <a:avLst/>
              <a:gdLst>
                <a:gd name="T0" fmla="*/ 78 w 23"/>
                <a:gd name="T1" fmla="*/ 62 h 33"/>
                <a:gd name="T2" fmla="*/ 262 w 23"/>
                <a:gd name="T3" fmla="*/ 80 h 33"/>
                <a:gd name="T4" fmla="*/ 544 w 23"/>
                <a:gd name="T5" fmla="*/ 80 h 33"/>
                <a:gd name="T6" fmla="*/ 639 w 23"/>
                <a:gd name="T7" fmla="*/ 62 h 33"/>
                <a:gd name="T8" fmla="*/ 544 w 23"/>
                <a:gd name="T9" fmla="*/ 48 h 33"/>
                <a:gd name="T10" fmla="*/ 431 w 23"/>
                <a:gd name="T11" fmla="*/ 29 h 33"/>
                <a:gd name="T12" fmla="*/ 188 w 23"/>
                <a:gd name="T13" fmla="*/ 23 h 33"/>
                <a:gd name="T14" fmla="*/ 0 w 23"/>
                <a:gd name="T15" fmla="*/ 3 h 33"/>
                <a:gd name="T16" fmla="*/ 0 w 23"/>
                <a:gd name="T17" fmla="*/ 0 h 33"/>
                <a:gd name="T18" fmla="*/ 0 w 23"/>
                <a:gd name="T19" fmla="*/ 16 h 33"/>
                <a:gd name="T20" fmla="*/ 78 w 23"/>
                <a:gd name="T21" fmla="*/ 6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3"/>
                <a:gd name="T35" fmla="*/ 23 w 2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3">
                  <a:moveTo>
                    <a:pt x="3" y="26"/>
                  </a:moveTo>
                  <a:lnTo>
                    <a:pt x="10" y="33"/>
                  </a:lnTo>
                  <a:lnTo>
                    <a:pt x="20" y="33"/>
                  </a:lnTo>
                  <a:lnTo>
                    <a:pt x="23" y="26"/>
                  </a:lnTo>
                  <a:lnTo>
                    <a:pt x="20" y="20"/>
                  </a:lnTo>
                  <a:lnTo>
                    <a:pt x="16" y="13"/>
                  </a:lnTo>
                  <a:lnTo>
                    <a:pt x="7" y="10"/>
                  </a:lnTo>
                  <a:lnTo>
                    <a:pt x="0" y="3"/>
                  </a:lnTo>
                  <a:lnTo>
                    <a:pt x="0" y="0"/>
                  </a:lnTo>
                  <a:lnTo>
                    <a:pt x="0" y="6"/>
                  </a:lnTo>
                  <a:lnTo>
                    <a:pt x="3" y="26"/>
                  </a:lnTo>
                </a:path>
              </a:pathLst>
            </a:custGeom>
            <a:solidFill>
              <a:schemeClr val="accent2"/>
            </a:solidFill>
            <a:ln w="3175">
              <a:solidFill>
                <a:schemeClr val="tx1"/>
              </a:solidFill>
              <a:round/>
              <a:headEnd/>
              <a:tailEnd/>
            </a:ln>
          </p:spPr>
          <p:txBody>
            <a:bodyPr/>
            <a:lstStyle/>
            <a:p>
              <a:endParaRPr lang="en-US"/>
            </a:p>
          </p:txBody>
        </p:sp>
        <p:sp>
          <p:nvSpPr>
            <p:cNvPr id="131231" name="Freeform 126"/>
            <p:cNvSpPr>
              <a:spLocks/>
            </p:cNvSpPr>
            <p:nvPr/>
          </p:nvSpPr>
          <p:spPr bwMode="auto">
            <a:xfrm>
              <a:off x="4265" y="3708"/>
              <a:ext cx="21" cy="36"/>
            </a:xfrm>
            <a:custGeom>
              <a:avLst/>
              <a:gdLst>
                <a:gd name="T0" fmla="*/ 0 w 17"/>
                <a:gd name="T1" fmla="*/ 85 h 30"/>
                <a:gd name="T2" fmla="*/ 61 w 17"/>
                <a:gd name="T3" fmla="*/ 42 h 30"/>
                <a:gd name="T4" fmla="*/ 115 w 17"/>
                <a:gd name="T5" fmla="*/ 0 h 30"/>
                <a:gd name="T6" fmla="*/ 115 w 17"/>
                <a:gd name="T7" fmla="*/ 0 h 30"/>
                <a:gd name="T8" fmla="*/ 142 w 17"/>
                <a:gd name="T9" fmla="*/ 0 h 30"/>
                <a:gd name="T10" fmla="*/ 142 w 17"/>
                <a:gd name="T11" fmla="*/ 42 h 30"/>
                <a:gd name="T12" fmla="*/ 142 w 17"/>
                <a:gd name="T13" fmla="*/ 85 h 30"/>
                <a:gd name="T14" fmla="*/ 115 w 17"/>
                <a:gd name="T15" fmla="*/ 164 h 30"/>
                <a:gd name="T16" fmla="*/ 80 w 17"/>
                <a:gd name="T17" fmla="*/ 185 h 30"/>
                <a:gd name="T18" fmla="*/ 61 w 17"/>
                <a:gd name="T19" fmla="*/ 164 h 30"/>
                <a:gd name="T20" fmla="*/ 0 w 17"/>
                <a:gd name="T21" fmla="*/ 85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0"/>
                <a:gd name="T35" fmla="*/ 17 w 17"/>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0">
                  <a:moveTo>
                    <a:pt x="0" y="13"/>
                  </a:moveTo>
                  <a:lnTo>
                    <a:pt x="7" y="7"/>
                  </a:lnTo>
                  <a:lnTo>
                    <a:pt x="14" y="0"/>
                  </a:lnTo>
                  <a:lnTo>
                    <a:pt x="17" y="0"/>
                  </a:lnTo>
                  <a:lnTo>
                    <a:pt x="17" y="7"/>
                  </a:lnTo>
                  <a:lnTo>
                    <a:pt x="17" y="13"/>
                  </a:lnTo>
                  <a:lnTo>
                    <a:pt x="14" y="27"/>
                  </a:lnTo>
                  <a:lnTo>
                    <a:pt x="10" y="30"/>
                  </a:lnTo>
                  <a:lnTo>
                    <a:pt x="7" y="27"/>
                  </a:lnTo>
                  <a:lnTo>
                    <a:pt x="0" y="13"/>
                  </a:lnTo>
                </a:path>
              </a:pathLst>
            </a:custGeom>
            <a:solidFill>
              <a:schemeClr val="accent2"/>
            </a:solidFill>
            <a:ln w="3175">
              <a:solidFill>
                <a:schemeClr val="tx1"/>
              </a:solidFill>
              <a:round/>
              <a:headEnd/>
              <a:tailEnd/>
            </a:ln>
          </p:spPr>
          <p:txBody>
            <a:bodyPr/>
            <a:lstStyle/>
            <a:p>
              <a:endParaRPr lang="en-US"/>
            </a:p>
          </p:txBody>
        </p:sp>
        <p:sp>
          <p:nvSpPr>
            <p:cNvPr id="131232" name="Freeform 127"/>
            <p:cNvSpPr>
              <a:spLocks/>
            </p:cNvSpPr>
            <p:nvPr/>
          </p:nvSpPr>
          <p:spPr bwMode="auto">
            <a:xfrm>
              <a:off x="4294" y="3784"/>
              <a:ext cx="33" cy="12"/>
            </a:xfrm>
            <a:custGeom>
              <a:avLst/>
              <a:gdLst>
                <a:gd name="T0" fmla="*/ 363 w 23"/>
                <a:gd name="T1" fmla="*/ 0 h 10"/>
                <a:gd name="T2" fmla="*/ 115 w 23"/>
                <a:gd name="T3" fmla="*/ 0 h 10"/>
                <a:gd name="T4" fmla="*/ 115 w 23"/>
                <a:gd name="T5" fmla="*/ 0 h 10"/>
                <a:gd name="T6" fmla="*/ 0 w 23"/>
                <a:gd name="T7" fmla="*/ 20 h 10"/>
                <a:gd name="T8" fmla="*/ 115 w 23"/>
                <a:gd name="T9" fmla="*/ 60 h 10"/>
                <a:gd name="T10" fmla="*/ 363 w 23"/>
                <a:gd name="T11" fmla="*/ 60 h 10"/>
                <a:gd name="T12" fmla="*/ 700 w 23"/>
                <a:gd name="T13" fmla="*/ 42 h 10"/>
                <a:gd name="T14" fmla="*/ 838 w 23"/>
                <a:gd name="T15" fmla="*/ 20 h 10"/>
                <a:gd name="T16" fmla="*/ 700 w 23"/>
                <a:gd name="T17" fmla="*/ 0 h 10"/>
                <a:gd name="T18" fmla="*/ 363 w 2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0"/>
                <a:gd name="T32" fmla="*/ 23 w 2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0">
                  <a:moveTo>
                    <a:pt x="10" y="0"/>
                  </a:moveTo>
                  <a:lnTo>
                    <a:pt x="3" y="0"/>
                  </a:lnTo>
                  <a:lnTo>
                    <a:pt x="0" y="3"/>
                  </a:lnTo>
                  <a:lnTo>
                    <a:pt x="3" y="10"/>
                  </a:lnTo>
                  <a:lnTo>
                    <a:pt x="10" y="10"/>
                  </a:lnTo>
                  <a:lnTo>
                    <a:pt x="19" y="7"/>
                  </a:lnTo>
                  <a:lnTo>
                    <a:pt x="23" y="3"/>
                  </a:lnTo>
                  <a:lnTo>
                    <a:pt x="19" y="0"/>
                  </a:lnTo>
                  <a:lnTo>
                    <a:pt x="10" y="0"/>
                  </a:lnTo>
                </a:path>
              </a:pathLst>
            </a:custGeom>
            <a:solidFill>
              <a:schemeClr val="accent2"/>
            </a:solidFill>
            <a:ln w="3175">
              <a:solidFill>
                <a:schemeClr val="tx1"/>
              </a:solidFill>
              <a:round/>
              <a:headEnd/>
              <a:tailEnd/>
            </a:ln>
          </p:spPr>
          <p:txBody>
            <a:bodyPr/>
            <a:lstStyle/>
            <a:p>
              <a:endParaRPr lang="en-US"/>
            </a:p>
          </p:txBody>
        </p:sp>
        <p:sp>
          <p:nvSpPr>
            <p:cNvPr id="131233" name="Freeform 128"/>
            <p:cNvSpPr>
              <a:spLocks/>
            </p:cNvSpPr>
            <p:nvPr/>
          </p:nvSpPr>
          <p:spPr bwMode="auto">
            <a:xfrm>
              <a:off x="4148" y="3549"/>
              <a:ext cx="20" cy="16"/>
            </a:xfrm>
            <a:custGeom>
              <a:avLst/>
              <a:gdLst>
                <a:gd name="T0" fmla="*/ 0 w 13"/>
                <a:gd name="T1" fmla="*/ 17 h 14"/>
                <a:gd name="T2" fmla="*/ 242 w 13"/>
                <a:gd name="T3" fmla="*/ 0 h 14"/>
                <a:gd name="T4" fmla="*/ 448 w 13"/>
                <a:gd name="T5" fmla="*/ 0 h 14"/>
                <a:gd name="T6" fmla="*/ 980 w 13"/>
                <a:gd name="T7" fmla="*/ 17 h 14"/>
                <a:gd name="T8" fmla="*/ 980 w 13"/>
                <a:gd name="T9" fmla="*/ 38 h 14"/>
                <a:gd name="T10" fmla="*/ 980 w 13"/>
                <a:gd name="T11" fmla="*/ 53 h 14"/>
                <a:gd name="T12" fmla="*/ 717 w 13"/>
                <a:gd name="T13" fmla="*/ 53 h 14"/>
                <a:gd name="T14" fmla="*/ 448 w 13"/>
                <a:gd name="T15" fmla="*/ 53 h 14"/>
                <a:gd name="T16" fmla="*/ 242 w 13"/>
                <a:gd name="T17" fmla="*/ 53 h 14"/>
                <a:gd name="T18" fmla="*/ 0 w 13"/>
                <a:gd name="T19" fmla="*/ 38 h 14"/>
                <a:gd name="T20" fmla="*/ 0 w 13"/>
                <a:gd name="T21" fmla="*/ 1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4"/>
                <a:gd name="T35" fmla="*/ 13 w 1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4">
                  <a:moveTo>
                    <a:pt x="0" y="4"/>
                  </a:moveTo>
                  <a:lnTo>
                    <a:pt x="3" y="0"/>
                  </a:lnTo>
                  <a:lnTo>
                    <a:pt x="6" y="0"/>
                  </a:lnTo>
                  <a:lnTo>
                    <a:pt x="13" y="4"/>
                  </a:lnTo>
                  <a:lnTo>
                    <a:pt x="13" y="10"/>
                  </a:lnTo>
                  <a:lnTo>
                    <a:pt x="13" y="14"/>
                  </a:lnTo>
                  <a:lnTo>
                    <a:pt x="10" y="14"/>
                  </a:lnTo>
                  <a:lnTo>
                    <a:pt x="6" y="14"/>
                  </a:lnTo>
                  <a:lnTo>
                    <a:pt x="3" y="14"/>
                  </a:lnTo>
                  <a:lnTo>
                    <a:pt x="0" y="10"/>
                  </a:lnTo>
                  <a:lnTo>
                    <a:pt x="0" y="4"/>
                  </a:lnTo>
                </a:path>
              </a:pathLst>
            </a:custGeom>
            <a:solidFill>
              <a:schemeClr val="accent2"/>
            </a:solidFill>
            <a:ln w="3175">
              <a:solidFill>
                <a:schemeClr val="tx1"/>
              </a:solidFill>
              <a:round/>
              <a:headEnd/>
              <a:tailEnd/>
            </a:ln>
          </p:spPr>
          <p:txBody>
            <a:bodyPr/>
            <a:lstStyle/>
            <a:p>
              <a:endParaRPr lang="en-US"/>
            </a:p>
          </p:txBody>
        </p:sp>
        <p:sp>
          <p:nvSpPr>
            <p:cNvPr id="131234" name="Freeform 129"/>
            <p:cNvSpPr>
              <a:spLocks/>
            </p:cNvSpPr>
            <p:nvPr/>
          </p:nvSpPr>
          <p:spPr bwMode="auto">
            <a:xfrm>
              <a:off x="4181" y="3574"/>
              <a:ext cx="12" cy="35"/>
            </a:xfrm>
            <a:custGeom>
              <a:avLst/>
              <a:gdLst>
                <a:gd name="T0" fmla="*/ 20 w 10"/>
                <a:gd name="T1" fmla="*/ 0 h 33"/>
                <a:gd name="T2" fmla="*/ 35 w 10"/>
                <a:gd name="T3" fmla="*/ 0 h 33"/>
                <a:gd name="T4" fmla="*/ 60 w 10"/>
                <a:gd name="T5" fmla="*/ 4 h 33"/>
                <a:gd name="T6" fmla="*/ 60 w 10"/>
                <a:gd name="T7" fmla="*/ 23 h 33"/>
                <a:gd name="T8" fmla="*/ 60 w 10"/>
                <a:gd name="T9" fmla="*/ 35 h 33"/>
                <a:gd name="T10" fmla="*/ 35 w 10"/>
                <a:gd name="T11" fmla="*/ 54 h 33"/>
                <a:gd name="T12" fmla="*/ 20 w 10"/>
                <a:gd name="T13" fmla="*/ 58 h 33"/>
                <a:gd name="T14" fmla="*/ 0 w 10"/>
                <a:gd name="T15" fmla="*/ 54 h 33"/>
                <a:gd name="T16" fmla="*/ 0 w 10"/>
                <a:gd name="T17" fmla="*/ 49 h 33"/>
                <a:gd name="T18" fmla="*/ 0 w 10"/>
                <a:gd name="T19" fmla="*/ 20 h 33"/>
                <a:gd name="T20" fmla="*/ 20 w 10"/>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3"/>
                <a:gd name="T35" fmla="*/ 10 w 10"/>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3">
                  <a:moveTo>
                    <a:pt x="3" y="0"/>
                  </a:moveTo>
                  <a:lnTo>
                    <a:pt x="6" y="0"/>
                  </a:lnTo>
                  <a:lnTo>
                    <a:pt x="10" y="4"/>
                  </a:lnTo>
                  <a:lnTo>
                    <a:pt x="10" y="13"/>
                  </a:lnTo>
                  <a:lnTo>
                    <a:pt x="10" y="20"/>
                  </a:lnTo>
                  <a:lnTo>
                    <a:pt x="6" y="30"/>
                  </a:lnTo>
                  <a:lnTo>
                    <a:pt x="3" y="33"/>
                  </a:lnTo>
                  <a:lnTo>
                    <a:pt x="0" y="30"/>
                  </a:lnTo>
                  <a:lnTo>
                    <a:pt x="0" y="27"/>
                  </a:lnTo>
                  <a:lnTo>
                    <a:pt x="0" y="10"/>
                  </a:lnTo>
                  <a:lnTo>
                    <a:pt x="3" y="0"/>
                  </a:lnTo>
                </a:path>
              </a:pathLst>
            </a:custGeom>
            <a:solidFill>
              <a:schemeClr val="accent2"/>
            </a:solidFill>
            <a:ln w="3175">
              <a:solidFill>
                <a:schemeClr val="tx1"/>
              </a:solidFill>
              <a:round/>
              <a:headEnd/>
              <a:tailEnd/>
            </a:ln>
          </p:spPr>
          <p:txBody>
            <a:bodyPr/>
            <a:lstStyle/>
            <a:p>
              <a:endParaRPr lang="en-US"/>
            </a:p>
          </p:txBody>
        </p:sp>
        <p:sp>
          <p:nvSpPr>
            <p:cNvPr id="131235" name="Freeform 130"/>
            <p:cNvSpPr>
              <a:spLocks/>
            </p:cNvSpPr>
            <p:nvPr/>
          </p:nvSpPr>
          <p:spPr bwMode="auto">
            <a:xfrm>
              <a:off x="4140" y="3690"/>
              <a:ext cx="49" cy="22"/>
            </a:xfrm>
            <a:custGeom>
              <a:avLst/>
              <a:gdLst>
                <a:gd name="T0" fmla="*/ 559 w 36"/>
                <a:gd name="T1" fmla="*/ 80 h 19"/>
                <a:gd name="T2" fmla="*/ 720 w 36"/>
                <a:gd name="T3" fmla="*/ 80 h 19"/>
                <a:gd name="T4" fmla="*/ 720 w 36"/>
                <a:gd name="T5" fmla="*/ 69 h 19"/>
                <a:gd name="T6" fmla="*/ 789 w 36"/>
                <a:gd name="T7" fmla="*/ 69 h 19"/>
                <a:gd name="T8" fmla="*/ 720 w 36"/>
                <a:gd name="T9" fmla="*/ 57 h 19"/>
                <a:gd name="T10" fmla="*/ 559 w 36"/>
                <a:gd name="T11" fmla="*/ 25 h 19"/>
                <a:gd name="T12" fmla="*/ 494 w 36"/>
                <a:gd name="T13" fmla="*/ 3 h 19"/>
                <a:gd name="T14" fmla="*/ 163 w 36"/>
                <a:gd name="T15" fmla="*/ 0 h 19"/>
                <a:gd name="T16" fmla="*/ 0 w 36"/>
                <a:gd name="T17" fmla="*/ 0 h 19"/>
                <a:gd name="T18" fmla="*/ 65 w 36"/>
                <a:gd name="T19" fmla="*/ 3 h 19"/>
                <a:gd name="T20" fmla="*/ 363 w 36"/>
                <a:gd name="T21" fmla="*/ 45 h 19"/>
                <a:gd name="T22" fmla="*/ 436 w 36"/>
                <a:gd name="T23" fmla="*/ 69 h 19"/>
                <a:gd name="T24" fmla="*/ 559 w 36"/>
                <a:gd name="T25" fmla="*/ 8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9"/>
                <a:gd name="T41" fmla="*/ 36 w 3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9">
                  <a:moveTo>
                    <a:pt x="26" y="19"/>
                  </a:moveTo>
                  <a:lnTo>
                    <a:pt x="33" y="19"/>
                  </a:lnTo>
                  <a:lnTo>
                    <a:pt x="33" y="16"/>
                  </a:lnTo>
                  <a:lnTo>
                    <a:pt x="36" y="16"/>
                  </a:lnTo>
                  <a:lnTo>
                    <a:pt x="33" y="13"/>
                  </a:lnTo>
                  <a:lnTo>
                    <a:pt x="26" y="6"/>
                  </a:lnTo>
                  <a:lnTo>
                    <a:pt x="23" y="3"/>
                  </a:lnTo>
                  <a:lnTo>
                    <a:pt x="7" y="0"/>
                  </a:lnTo>
                  <a:lnTo>
                    <a:pt x="0" y="0"/>
                  </a:lnTo>
                  <a:lnTo>
                    <a:pt x="3" y="3"/>
                  </a:lnTo>
                  <a:lnTo>
                    <a:pt x="17" y="10"/>
                  </a:lnTo>
                  <a:lnTo>
                    <a:pt x="20" y="16"/>
                  </a:lnTo>
                  <a:lnTo>
                    <a:pt x="26" y="19"/>
                  </a:lnTo>
                </a:path>
              </a:pathLst>
            </a:custGeom>
            <a:solidFill>
              <a:schemeClr val="accent2"/>
            </a:solidFill>
            <a:ln w="3175">
              <a:solidFill>
                <a:schemeClr val="tx1"/>
              </a:solidFill>
              <a:round/>
              <a:headEnd/>
              <a:tailEnd/>
            </a:ln>
          </p:spPr>
          <p:txBody>
            <a:bodyPr/>
            <a:lstStyle/>
            <a:p>
              <a:endParaRPr lang="en-US"/>
            </a:p>
          </p:txBody>
        </p:sp>
        <p:sp>
          <p:nvSpPr>
            <p:cNvPr id="131236" name="Freeform 131"/>
            <p:cNvSpPr>
              <a:spLocks/>
            </p:cNvSpPr>
            <p:nvPr/>
          </p:nvSpPr>
          <p:spPr bwMode="auto">
            <a:xfrm>
              <a:off x="4024" y="3690"/>
              <a:ext cx="134" cy="94"/>
            </a:xfrm>
            <a:custGeom>
              <a:avLst/>
              <a:gdLst>
                <a:gd name="T0" fmla="*/ 95 w 102"/>
                <a:gd name="T1" fmla="*/ 0 h 82"/>
                <a:gd name="T2" fmla="*/ 744 w 102"/>
                <a:gd name="T3" fmla="*/ 104 h 82"/>
                <a:gd name="T4" fmla="*/ 903 w 102"/>
                <a:gd name="T5" fmla="*/ 104 h 82"/>
                <a:gd name="T6" fmla="*/ 1121 w 102"/>
                <a:gd name="T7" fmla="*/ 113 h 82"/>
                <a:gd name="T8" fmla="*/ 1264 w 102"/>
                <a:gd name="T9" fmla="*/ 165 h 82"/>
                <a:gd name="T10" fmla="*/ 1360 w 102"/>
                <a:gd name="T11" fmla="*/ 217 h 82"/>
                <a:gd name="T12" fmla="*/ 1523 w 102"/>
                <a:gd name="T13" fmla="*/ 269 h 82"/>
                <a:gd name="T14" fmla="*/ 1558 w 102"/>
                <a:gd name="T15" fmla="*/ 308 h 82"/>
                <a:gd name="T16" fmla="*/ 1558 w 102"/>
                <a:gd name="T17" fmla="*/ 322 h 82"/>
                <a:gd name="T18" fmla="*/ 1523 w 102"/>
                <a:gd name="T19" fmla="*/ 322 h 82"/>
                <a:gd name="T20" fmla="*/ 1310 w 102"/>
                <a:gd name="T21" fmla="*/ 284 h 82"/>
                <a:gd name="T22" fmla="*/ 1161 w 102"/>
                <a:gd name="T23" fmla="*/ 233 h 82"/>
                <a:gd name="T24" fmla="*/ 1121 w 102"/>
                <a:gd name="T25" fmla="*/ 189 h 82"/>
                <a:gd name="T26" fmla="*/ 967 w 102"/>
                <a:gd name="T27" fmla="*/ 165 h 82"/>
                <a:gd name="T28" fmla="*/ 497 w 102"/>
                <a:gd name="T29" fmla="*/ 130 h 82"/>
                <a:gd name="T30" fmla="*/ 250 w 102"/>
                <a:gd name="T31" fmla="*/ 91 h 82"/>
                <a:gd name="T32" fmla="*/ 150 w 102"/>
                <a:gd name="T33" fmla="*/ 75 h 82"/>
                <a:gd name="T34" fmla="*/ 49 w 102"/>
                <a:gd name="T35" fmla="*/ 50 h 82"/>
                <a:gd name="T36" fmla="*/ 0 w 102"/>
                <a:gd name="T37" fmla="*/ 38 h 82"/>
                <a:gd name="T38" fmla="*/ 0 w 102"/>
                <a:gd name="T39" fmla="*/ 22 h 82"/>
                <a:gd name="T40" fmla="*/ 49 w 102"/>
                <a:gd name="T41" fmla="*/ 3 h 82"/>
                <a:gd name="T42" fmla="*/ 95 w 102"/>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82"/>
                <a:gd name="T68" fmla="*/ 102 w 102"/>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82">
                  <a:moveTo>
                    <a:pt x="6" y="0"/>
                  </a:moveTo>
                  <a:lnTo>
                    <a:pt x="49" y="26"/>
                  </a:lnTo>
                  <a:lnTo>
                    <a:pt x="59" y="26"/>
                  </a:lnTo>
                  <a:lnTo>
                    <a:pt x="73" y="29"/>
                  </a:lnTo>
                  <a:lnTo>
                    <a:pt x="82" y="43"/>
                  </a:lnTo>
                  <a:lnTo>
                    <a:pt x="89" y="56"/>
                  </a:lnTo>
                  <a:lnTo>
                    <a:pt x="99" y="69"/>
                  </a:lnTo>
                  <a:lnTo>
                    <a:pt x="102" y="79"/>
                  </a:lnTo>
                  <a:lnTo>
                    <a:pt x="102" y="82"/>
                  </a:lnTo>
                  <a:lnTo>
                    <a:pt x="99" y="82"/>
                  </a:lnTo>
                  <a:lnTo>
                    <a:pt x="86" y="72"/>
                  </a:lnTo>
                  <a:lnTo>
                    <a:pt x="76" y="59"/>
                  </a:lnTo>
                  <a:lnTo>
                    <a:pt x="73" y="49"/>
                  </a:lnTo>
                  <a:lnTo>
                    <a:pt x="63" y="43"/>
                  </a:lnTo>
                  <a:lnTo>
                    <a:pt x="33" y="33"/>
                  </a:lnTo>
                  <a:lnTo>
                    <a:pt x="16" y="23"/>
                  </a:lnTo>
                  <a:lnTo>
                    <a:pt x="10" y="19"/>
                  </a:lnTo>
                  <a:lnTo>
                    <a:pt x="3" y="13"/>
                  </a:lnTo>
                  <a:lnTo>
                    <a:pt x="0" y="10"/>
                  </a:lnTo>
                  <a:lnTo>
                    <a:pt x="0" y="6"/>
                  </a:lnTo>
                  <a:lnTo>
                    <a:pt x="3" y="3"/>
                  </a:lnTo>
                  <a:lnTo>
                    <a:pt x="6" y="0"/>
                  </a:lnTo>
                </a:path>
              </a:pathLst>
            </a:custGeom>
            <a:solidFill>
              <a:schemeClr val="accent2"/>
            </a:solidFill>
            <a:ln w="3175">
              <a:solidFill>
                <a:schemeClr val="tx1"/>
              </a:solidFill>
              <a:round/>
              <a:headEnd/>
              <a:tailEnd/>
            </a:ln>
          </p:spPr>
          <p:txBody>
            <a:bodyPr/>
            <a:lstStyle/>
            <a:p>
              <a:endParaRPr lang="en-US"/>
            </a:p>
          </p:txBody>
        </p:sp>
        <p:sp>
          <p:nvSpPr>
            <p:cNvPr id="131237" name="Freeform 132"/>
            <p:cNvSpPr>
              <a:spLocks/>
            </p:cNvSpPr>
            <p:nvPr/>
          </p:nvSpPr>
          <p:spPr bwMode="auto">
            <a:xfrm>
              <a:off x="4181" y="3784"/>
              <a:ext cx="12" cy="28"/>
            </a:xfrm>
            <a:custGeom>
              <a:avLst/>
              <a:gdLst>
                <a:gd name="T0" fmla="*/ 0 w 10"/>
                <a:gd name="T1" fmla="*/ 50 h 23"/>
                <a:gd name="T2" fmla="*/ 60 w 10"/>
                <a:gd name="T3" fmla="*/ 0 h 23"/>
                <a:gd name="T4" fmla="*/ 60 w 10"/>
                <a:gd name="T5" fmla="*/ 124 h 23"/>
                <a:gd name="T6" fmla="*/ 35 w 10"/>
                <a:gd name="T7" fmla="*/ 163 h 23"/>
                <a:gd name="T8" fmla="*/ 20 w 10"/>
                <a:gd name="T9" fmla="*/ 163 h 23"/>
                <a:gd name="T10" fmla="*/ 0 w 10"/>
                <a:gd name="T11" fmla="*/ 50 h 23"/>
                <a:gd name="T12" fmla="*/ 0 60000 65536"/>
                <a:gd name="T13" fmla="*/ 0 60000 65536"/>
                <a:gd name="T14" fmla="*/ 0 60000 65536"/>
                <a:gd name="T15" fmla="*/ 0 60000 65536"/>
                <a:gd name="T16" fmla="*/ 0 60000 65536"/>
                <a:gd name="T17" fmla="*/ 0 60000 65536"/>
                <a:gd name="T18" fmla="*/ 0 w 10"/>
                <a:gd name="T19" fmla="*/ 0 h 23"/>
                <a:gd name="T20" fmla="*/ 10 w 1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0" h="23">
                  <a:moveTo>
                    <a:pt x="0" y="7"/>
                  </a:moveTo>
                  <a:lnTo>
                    <a:pt x="10" y="0"/>
                  </a:lnTo>
                  <a:lnTo>
                    <a:pt x="10" y="17"/>
                  </a:lnTo>
                  <a:lnTo>
                    <a:pt x="6" y="23"/>
                  </a:lnTo>
                  <a:lnTo>
                    <a:pt x="3" y="23"/>
                  </a:lnTo>
                  <a:lnTo>
                    <a:pt x="0" y="7"/>
                  </a:lnTo>
                </a:path>
              </a:pathLst>
            </a:custGeom>
            <a:solidFill>
              <a:schemeClr val="accent2"/>
            </a:solidFill>
            <a:ln w="3175">
              <a:solidFill>
                <a:schemeClr val="tx1"/>
              </a:solidFill>
              <a:round/>
              <a:headEnd/>
              <a:tailEnd/>
            </a:ln>
          </p:spPr>
          <p:txBody>
            <a:bodyPr/>
            <a:lstStyle/>
            <a:p>
              <a:endParaRPr lang="en-US"/>
            </a:p>
          </p:txBody>
        </p:sp>
        <p:sp>
          <p:nvSpPr>
            <p:cNvPr id="131238" name="Freeform 133"/>
            <p:cNvSpPr>
              <a:spLocks/>
            </p:cNvSpPr>
            <p:nvPr/>
          </p:nvSpPr>
          <p:spPr bwMode="auto">
            <a:xfrm>
              <a:off x="4215" y="3801"/>
              <a:ext cx="14" cy="11"/>
            </a:xfrm>
            <a:custGeom>
              <a:avLst/>
              <a:gdLst>
                <a:gd name="T0" fmla="*/ 80 w 10"/>
                <a:gd name="T1" fmla="*/ 0 h 10"/>
                <a:gd name="T2" fmla="*/ 211 w 10"/>
                <a:gd name="T3" fmla="*/ 0 h 10"/>
                <a:gd name="T4" fmla="*/ 295 w 10"/>
                <a:gd name="T5" fmla="*/ 0 h 10"/>
                <a:gd name="T6" fmla="*/ 295 w 10"/>
                <a:gd name="T7" fmla="*/ 19 h 10"/>
                <a:gd name="T8" fmla="*/ 295 w 10"/>
                <a:gd name="T9" fmla="*/ 19 h 10"/>
                <a:gd name="T10" fmla="*/ 295 w 10"/>
                <a:gd name="T11" fmla="*/ 25 h 10"/>
                <a:gd name="T12" fmla="*/ 211 w 10"/>
                <a:gd name="T13" fmla="*/ 25 h 10"/>
                <a:gd name="T14" fmla="*/ 80 w 10"/>
                <a:gd name="T15" fmla="*/ 25 h 10"/>
                <a:gd name="T16" fmla="*/ 0 w 10"/>
                <a:gd name="T17" fmla="*/ 25 h 10"/>
                <a:gd name="T18" fmla="*/ 0 w 10"/>
                <a:gd name="T19" fmla="*/ 19 h 10"/>
                <a:gd name="T20" fmla="*/ 0 w 10"/>
                <a:gd name="T21" fmla="*/ 19 h 10"/>
                <a:gd name="T22" fmla="*/ 0 w 10"/>
                <a:gd name="T23" fmla="*/ 0 h 10"/>
                <a:gd name="T24" fmla="*/ 80 w 1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3" y="0"/>
                  </a:moveTo>
                  <a:lnTo>
                    <a:pt x="7" y="0"/>
                  </a:lnTo>
                  <a:lnTo>
                    <a:pt x="10" y="0"/>
                  </a:lnTo>
                  <a:lnTo>
                    <a:pt x="10" y="7"/>
                  </a:lnTo>
                  <a:lnTo>
                    <a:pt x="10" y="10"/>
                  </a:lnTo>
                  <a:lnTo>
                    <a:pt x="7" y="10"/>
                  </a:lnTo>
                  <a:lnTo>
                    <a:pt x="3" y="10"/>
                  </a:lnTo>
                  <a:lnTo>
                    <a:pt x="0" y="10"/>
                  </a:lnTo>
                  <a:lnTo>
                    <a:pt x="0" y="7"/>
                  </a:lnTo>
                  <a:lnTo>
                    <a:pt x="0" y="0"/>
                  </a:lnTo>
                  <a:lnTo>
                    <a:pt x="3" y="0"/>
                  </a:lnTo>
                </a:path>
              </a:pathLst>
            </a:custGeom>
            <a:solidFill>
              <a:schemeClr val="accent2"/>
            </a:solidFill>
            <a:ln w="3175">
              <a:solidFill>
                <a:schemeClr val="tx1"/>
              </a:solidFill>
              <a:round/>
              <a:headEnd/>
              <a:tailEnd/>
            </a:ln>
          </p:spPr>
          <p:txBody>
            <a:bodyPr/>
            <a:lstStyle/>
            <a:p>
              <a:endParaRPr lang="en-US"/>
            </a:p>
          </p:txBody>
        </p:sp>
        <p:sp>
          <p:nvSpPr>
            <p:cNvPr id="131239" name="Freeform 134"/>
            <p:cNvSpPr>
              <a:spLocks/>
            </p:cNvSpPr>
            <p:nvPr/>
          </p:nvSpPr>
          <p:spPr bwMode="auto">
            <a:xfrm>
              <a:off x="4260" y="3842"/>
              <a:ext cx="16" cy="27"/>
            </a:xfrm>
            <a:custGeom>
              <a:avLst/>
              <a:gdLst>
                <a:gd name="T0" fmla="*/ 0 w 13"/>
                <a:gd name="T1" fmla="*/ 65 h 23"/>
                <a:gd name="T2" fmla="*/ 26 w 13"/>
                <a:gd name="T3" fmla="*/ 29 h 23"/>
                <a:gd name="T4" fmla="*/ 59 w 13"/>
                <a:gd name="T5" fmla="*/ 0 h 23"/>
                <a:gd name="T6" fmla="*/ 107 w 13"/>
                <a:gd name="T7" fmla="*/ 49 h 23"/>
                <a:gd name="T8" fmla="*/ 107 w 13"/>
                <a:gd name="T9" fmla="*/ 94 h 23"/>
                <a:gd name="T10" fmla="*/ 76 w 13"/>
                <a:gd name="T11" fmla="*/ 119 h 23"/>
                <a:gd name="T12" fmla="*/ 59 w 13"/>
                <a:gd name="T13" fmla="*/ 94 h 23"/>
                <a:gd name="T14" fmla="*/ 0 w 13"/>
                <a:gd name="T15" fmla="*/ 65 h 2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3"/>
                <a:gd name="T26" fmla="*/ 13 w 1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3">
                  <a:moveTo>
                    <a:pt x="0" y="13"/>
                  </a:moveTo>
                  <a:lnTo>
                    <a:pt x="3" y="6"/>
                  </a:lnTo>
                  <a:lnTo>
                    <a:pt x="7" y="0"/>
                  </a:lnTo>
                  <a:lnTo>
                    <a:pt x="13" y="10"/>
                  </a:lnTo>
                  <a:lnTo>
                    <a:pt x="13" y="19"/>
                  </a:lnTo>
                  <a:lnTo>
                    <a:pt x="10" y="23"/>
                  </a:lnTo>
                  <a:lnTo>
                    <a:pt x="7" y="19"/>
                  </a:lnTo>
                  <a:lnTo>
                    <a:pt x="0" y="13"/>
                  </a:lnTo>
                </a:path>
              </a:pathLst>
            </a:custGeom>
            <a:solidFill>
              <a:schemeClr val="accent2"/>
            </a:solidFill>
            <a:ln w="3175">
              <a:solidFill>
                <a:schemeClr val="tx1"/>
              </a:solidFill>
              <a:round/>
              <a:headEnd/>
              <a:tailEnd/>
            </a:ln>
          </p:spPr>
          <p:txBody>
            <a:bodyPr/>
            <a:lstStyle/>
            <a:p>
              <a:endParaRPr lang="en-US"/>
            </a:p>
          </p:txBody>
        </p:sp>
        <p:sp>
          <p:nvSpPr>
            <p:cNvPr id="131240" name="Freeform 135"/>
            <p:cNvSpPr>
              <a:spLocks/>
            </p:cNvSpPr>
            <p:nvPr/>
          </p:nvSpPr>
          <p:spPr bwMode="auto">
            <a:xfrm>
              <a:off x="4233" y="3846"/>
              <a:ext cx="13" cy="23"/>
            </a:xfrm>
            <a:custGeom>
              <a:avLst/>
              <a:gdLst>
                <a:gd name="T0" fmla="*/ 140 w 10"/>
                <a:gd name="T1" fmla="*/ 64 h 20"/>
                <a:gd name="T2" fmla="*/ 101 w 10"/>
                <a:gd name="T3" fmla="*/ 81 h 20"/>
                <a:gd name="T4" fmla="*/ 60 w 10"/>
                <a:gd name="T5" fmla="*/ 81 h 20"/>
                <a:gd name="T6" fmla="*/ 0 w 10"/>
                <a:gd name="T7" fmla="*/ 53 h 20"/>
                <a:gd name="T8" fmla="*/ 0 w 10"/>
                <a:gd name="T9" fmla="*/ 28 h 20"/>
                <a:gd name="T10" fmla="*/ 0 w 10"/>
                <a:gd name="T11" fmla="*/ 3 h 20"/>
                <a:gd name="T12" fmla="*/ 60 w 10"/>
                <a:gd name="T13" fmla="*/ 0 h 20"/>
                <a:gd name="T14" fmla="*/ 101 w 10"/>
                <a:gd name="T15" fmla="*/ 3 h 20"/>
                <a:gd name="T16" fmla="*/ 140 w 10"/>
                <a:gd name="T17" fmla="*/ 6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0"/>
                <a:gd name="T29" fmla="*/ 10 w 1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0">
                  <a:moveTo>
                    <a:pt x="10" y="16"/>
                  </a:moveTo>
                  <a:lnTo>
                    <a:pt x="7" y="20"/>
                  </a:lnTo>
                  <a:lnTo>
                    <a:pt x="4" y="20"/>
                  </a:lnTo>
                  <a:lnTo>
                    <a:pt x="0" y="13"/>
                  </a:lnTo>
                  <a:lnTo>
                    <a:pt x="0" y="7"/>
                  </a:lnTo>
                  <a:lnTo>
                    <a:pt x="0" y="3"/>
                  </a:lnTo>
                  <a:lnTo>
                    <a:pt x="4" y="0"/>
                  </a:lnTo>
                  <a:lnTo>
                    <a:pt x="7" y="3"/>
                  </a:lnTo>
                  <a:lnTo>
                    <a:pt x="10" y="16"/>
                  </a:lnTo>
                </a:path>
              </a:pathLst>
            </a:custGeom>
            <a:solidFill>
              <a:schemeClr val="accent2"/>
            </a:solidFill>
            <a:ln w="3175">
              <a:solidFill>
                <a:schemeClr val="tx1"/>
              </a:solidFill>
              <a:round/>
              <a:headEnd/>
              <a:tailEnd/>
            </a:ln>
          </p:spPr>
          <p:txBody>
            <a:bodyPr/>
            <a:lstStyle/>
            <a:p>
              <a:endParaRPr lang="en-US"/>
            </a:p>
          </p:txBody>
        </p:sp>
        <p:sp>
          <p:nvSpPr>
            <p:cNvPr id="131241" name="Freeform 136"/>
            <p:cNvSpPr>
              <a:spLocks/>
            </p:cNvSpPr>
            <p:nvPr/>
          </p:nvSpPr>
          <p:spPr bwMode="auto">
            <a:xfrm>
              <a:off x="4172" y="3891"/>
              <a:ext cx="27" cy="16"/>
            </a:xfrm>
            <a:custGeom>
              <a:avLst/>
              <a:gdLst>
                <a:gd name="T0" fmla="*/ 0 w 20"/>
                <a:gd name="T1" fmla="*/ 76 h 13"/>
                <a:gd name="T2" fmla="*/ 259 w 20"/>
                <a:gd name="T3" fmla="*/ 26 h 13"/>
                <a:gd name="T4" fmla="*/ 344 w 20"/>
                <a:gd name="T5" fmla="*/ 0 h 13"/>
                <a:gd name="T6" fmla="*/ 344 w 20"/>
                <a:gd name="T7" fmla="*/ 26 h 13"/>
                <a:gd name="T8" fmla="*/ 400 w 20"/>
                <a:gd name="T9" fmla="*/ 76 h 13"/>
                <a:gd name="T10" fmla="*/ 344 w 20"/>
                <a:gd name="T11" fmla="*/ 107 h 13"/>
                <a:gd name="T12" fmla="*/ 209 w 20"/>
                <a:gd name="T13" fmla="*/ 107 h 13"/>
                <a:gd name="T14" fmla="*/ 135 w 20"/>
                <a:gd name="T15" fmla="*/ 107 h 13"/>
                <a:gd name="T16" fmla="*/ 0 w 20"/>
                <a:gd name="T17" fmla="*/ 7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3"/>
                <a:gd name="T29" fmla="*/ 20 w 2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3">
                  <a:moveTo>
                    <a:pt x="0" y="10"/>
                  </a:moveTo>
                  <a:lnTo>
                    <a:pt x="13" y="3"/>
                  </a:lnTo>
                  <a:lnTo>
                    <a:pt x="17" y="0"/>
                  </a:lnTo>
                  <a:lnTo>
                    <a:pt x="17" y="3"/>
                  </a:lnTo>
                  <a:lnTo>
                    <a:pt x="20" y="10"/>
                  </a:lnTo>
                  <a:lnTo>
                    <a:pt x="17" y="13"/>
                  </a:lnTo>
                  <a:lnTo>
                    <a:pt x="10" y="13"/>
                  </a:lnTo>
                  <a:lnTo>
                    <a:pt x="7" y="13"/>
                  </a:lnTo>
                  <a:lnTo>
                    <a:pt x="0" y="10"/>
                  </a:lnTo>
                </a:path>
              </a:pathLst>
            </a:custGeom>
            <a:solidFill>
              <a:schemeClr val="accent2"/>
            </a:solidFill>
            <a:ln w="3175">
              <a:solidFill>
                <a:schemeClr val="tx1"/>
              </a:solidFill>
              <a:round/>
              <a:headEnd/>
              <a:tailEnd/>
            </a:ln>
          </p:spPr>
          <p:txBody>
            <a:bodyPr/>
            <a:lstStyle/>
            <a:p>
              <a:endParaRPr lang="en-US"/>
            </a:p>
          </p:txBody>
        </p:sp>
        <p:sp>
          <p:nvSpPr>
            <p:cNvPr id="131242" name="Freeform 137"/>
            <p:cNvSpPr>
              <a:spLocks/>
            </p:cNvSpPr>
            <p:nvPr/>
          </p:nvSpPr>
          <p:spPr bwMode="auto">
            <a:xfrm>
              <a:off x="3721" y="3668"/>
              <a:ext cx="20" cy="34"/>
            </a:xfrm>
            <a:custGeom>
              <a:avLst/>
              <a:gdLst>
                <a:gd name="T0" fmla="*/ 0 w 14"/>
                <a:gd name="T1" fmla="*/ 108 h 30"/>
                <a:gd name="T2" fmla="*/ 0 w 14"/>
                <a:gd name="T3" fmla="*/ 69 h 30"/>
                <a:gd name="T4" fmla="*/ 0 w 14"/>
                <a:gd name="T5" fmla="*/ 3 h 30"/>
                <a:gd name="T6" fmla="*/ 0 w 14"/>
                <a:gd name="T7" fmla="*/ 0 h 30"/>
                <a:gd name="T8" fmla="*/ 244 w 14"/>
                <a:gd name="T9" fmla="*/ 0 h 30"/>
                <a:gd name="T10" fmla="*/ 349 w 14"/>
                <a:gd name="T11" fmla="*/ 3 h 30"/>
                <a:gd name="T12" fmla="*/ 499 w 14"/>
                <a:gd name="T13" fmla="*/ 20 h 30"/>
                <a:gd name="T14" fmla="*/ 0 w 14"/>
                <a:gd name="T15" fmla="*/ 108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0" y="30"/>
                  </a:moveTo>
                  <a:lnTo>
                    <a:pt x="0" y="20"/>
                  </a:lnTo>
                  <a:lnTo>
                    <a:pt x="0" y="3"/>
                  </a:lnTo>
                  <a:lnTo>
                    <a:pt x="0" y="0"/>
                  </a:lnTo>
                  <a:lnTo>
                    <a:pt x="7" y="0"/>
                  </a:lnTo>
                  <a:lnTo>
                    <a:pt x="10" y="3"/>
                  </a:lnTo>
                  <a:lnTo>
                    <a:pt x="14" y="6"/>
                  </a:lnTo>
                  <a:lnTo>
                    <a:pt x="0" y="30"/>
                  </a:lnTo>
                </a:path>
              </a:pathLst>
            </a:custGeom>
            <a:solidFill>
              <a:schemeClr val="accent2"/>
            </a:solidFill>
            <a:ln w="3175">
              <a:solidFill>
                <a:schemeClr val="tx1"/>
              </a:solidFill>
              <a:round/>
              <a:headEnd/>
              <a:tailEnd/>
            </a:ln>
          </p:spPr>
          <p:txBody>
            <a:bodyPr/>
            <a:lstStyle/>
            <a:p>
              <a:endParaRPr lang="en-US"/>
            </a:p>
          </p:txBody>
        </p:sp>
        <p:sp>
          <p:nvSpPr>
            <p:cNvPr id="131243" name="Freeform 138"/>
            <p:cNvSpPr>
              <a:spLocks/>
            </p:cNvSpPr>
            <p:nvPr/>
          </p:nvSpPr>
          <p:spPr bwMode="auto">
            <a:xfrm>
              <a:off x="3806" y="3739"/>
              <a:ext cx="17" cy="20"/>
            </a:xfrm>
            <a:custGeom>
              <a:avLst/>
              <a:gdLst>
                <a:gd name="T0" fmla="*/ 102 w 13"/>
                <a:gd name="T1" fmla="*/ 0 h 16"/>
                <a:gd name="T2" fmla="*/ 190 w 13"/>
                <a:gd name="T3" fmla="*/ 0 h 16"/>
                <a:gd name="T4" fmla="*/ 190 w 13"/>
                <a:gd name="T5" fmla="*/ 119 h 16"/>
                <a:gd name="T6" fmla="*/ 0 w 13"/>
                <a:gd name="T7" fmla="*/ 149 h 16"/>
                <a:gd name="T8" fmla="*/ 0 w 13"/>
                <a:gd name="T9" fmla="*/ 149 h 16"/>
                <a:gd name="T10" fmla="*/ 102 w 13"/>
                <a:gd name="T11" fmla="*/ 61 h 16"/>
                <a:gd name="T12" fmla="*/ 102 w 13"/>
                <a:gd name="T13" fmla="*/ 0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7" y="0"/>
                  </a:moveTo>
                  <a:lnTo>
                    <a:pt x="13" y="0"/>
                  </a:lnTo>
                  <a:lnTo>
                    <a:pt x="13" y="13"/>
                  </a:lnTo>
                  <a:lnTo>
                    <a:pt x="0" y="16"/>
                  </a:lnTo>
                  <a:lnTo>
                    <a:pt x="7" y="6"/>
                  </a:lnTo>
                  <a:lnTo>
                    <a:pt x="7" y="0"/>
                  </a:lnTo>
                </a:path>
              </a:pathLst>
            </a:custGeom>
            <a:solidFill>
              <a:schemeClr val="accent2"/>
            </a:solidFill>
            <a:ln w="3175">
              <a:solidFill>
                <a:schemeClr val="tx1"/>
              </a:solidFill>
              <a:round/>
              <a:headEnd/>
              <a:tailEnd/>
            </a:ln>
          </p:spPr>
          <p:txBody>
            <a:bodyPr/>
            <a:lstStyle/>
            <a:p>
              <a:endParaRPr lang="en-US"/>
            </a:p>
          </p:txBody>
        </p:sp>
        <p:sp>
          <p:nvSpPr>
            <p:cNvPr id="131244" name="Freeform 139"/>
            <p:cNvSpPr>
              <a:spLocks/>
            </p:cNvSpPr>
            <p:nvPr/>
          </p:nvSpPr>
          <p:spPr bwMode="auto">
            <a:xfrm>
              <a:off x="3806" y="3809"/>
              <a:ext cx="29" cy="18"/>
            </a:xfrm>
            <a:custGeom>
              <a:avLst/>
              <a:gdLst>
                <a:gd name="T0" fmla="*/ 100 w 23"/>
                <a:gd name="T1" fmla="*/ 0 h 16"/>
                <a:gd name="T2" fmla="*/ 236 w 23"/>
                <a:gd name="T3" fmla="*/ 23 h 16"/>
                <a:gd name="T4" fmla="*/ 126 w 23"/>
                <a:gd name="T5" fmla="*/ 53 h 16"/>
                <a:gd name="T6" fmla="*/ 74 w 23"/>
                <a:gd name="T7" fmla="*/ 53 h 16"/>
                <a:gd name="T8" fmla="*/ 0 w 23"/>
                <a:gd name="T9" fmla="*/ 53 h 16"/>
                <a:gd name="T10" fmla="*/ 74 w 23"/>
                <a:gd name="T11" fmla="*/ 23 h 16"/>
                <a:gd name="T12" fmla="*/ 100 w 23"/>
                <a:gd name="T13" fmla="*/ 0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0" y="0"/>
                  </a:moveTo>
                  <a:lnTo>
                    <a:pt x="23" y="7"/>
                  </a:lnTo>
                  <a:lnTo>
                    <a:pt x="13" y="16"/>
                  </a:lnTo>
                  <a:lnTo>
                    <a:pt x="7" y="16"/>
                  </a:lnTo>
                  <a:lnTo>
                    <a:pt x="0" y="16"/>
                  </a:lnTo>
                  <a:lnTo>
                    <a:pt x="7" y="7"/>
                  </a:lnTo>
                  <a:lnTo>
                    <a:pt x="10" y="0"/>
                  </a:lnTo>
                </a:path>
              </a:pathLst>
            </a:custGeom>
            <a:solidFill>
              <a:schemeClr val="accent2"/>
            </a:solidFill>
            <a:ln w="3175">
              <a:solidFill>
                <a:schemeClr val="tx1"/>
              </a:solidFill>
              <a:round/>
              <a:headEnd/>
              <a:tailEnd/>
            </a:ln>
          </p:spPr>
          <p:txBody>
            <a:bodyPr/>
            <a:lstStyle/>
            <a:p>
              <a:endParaRPr lang="en-US"/>
            </a:p>
          </p:txBody>
        </p:sp>
        <p:sp>
          <p:nvSpPr>
            <p:cNvPr id="131245" name="Freeform 140"/>
            <p:cNvSpPr>
              <a:spLocks/>
            </p:cNvSpPr>
            <p:nvPr/>
          </p:nvSpPr>
          <p:spPr bwMode="auto">
            <a:xfrm>
              <a:off x="3823" y="3869"/>
              <a:ext cx="40" cy="10"/>
            </a:xfrm>
            <a:custGeom>
              <a:avLst/>
              <a:gdLst>
                <a:gd name="T0" fmla="*/ 0 w 30"/>
                <a:gd name="T1" fmla="*/ 0 h 10"/>
                <a:gd name="T2" fmla="*/ 533 w 30"/>
                <a:gd name="T3" fmla="*/ 10 h 10"/>
                <a:gd name="T4" fmla="*/ 0 w 30"/>
                <a:gd name="T5" fmla="*/ 0 h 10"/>
                <a:gd name="T6" fmla="*/ 0 60000 65536"/>
                <a:gd name="T7" fmla="*/ 0 60000 65536"/>
                <a:gd name="T8" fmla="*/ 0 60000 65536"/>
                <a:gd name="T9" fmla="*/ 0 w 30"/>
                <a:gd name="T10" fmla="*/ 0 h 10"/>
                <a:gd name="T11" fmla="*/ 30 w 30"/>
                <a:gd name="T12" fmla="*/ 10 h 10"/>
              </a:gdLst>
              <a:ahLst/>
              <a:cxnLst>
                <a:cxn ang="T6">
                  <a:pos x="T0" y="T1"/>
                </a:cxn>
                <a:cxn ang="T7">
                  <a:pos x="T2" y="T3"/>
                </a:cxn>
                <a:cxn ang="T8">
                  <a:pos x="T4" y="T5"/>
                </a:cxn>
              </a:cxnLst>
              <a:rect l="T9" t="T10" r="T11" b="T12"/>
              <a:pathLst>
                <a:path w="30" h="10">
                  <a:moveTo>
                    <a:pt x="0" y="0"/>
                  </a:moveTo>
                  <a:lnTo>
                    <a:pt x="30" y="10"/>
                  </a:lnTo>
                  <a:lnTo>
                    <a:pt x="0" y="0"/>
                  </a:lnTo>
                </a:path>
              </a:pathLst>
            </a:custGeom>
            <a:solidFill>
              <a:schemeClr val="accent2"/>
            </a:solidFill>
            <a:ln w="3175">
              <a:solidFill>
                <a:schemeClr val="tx1"/>
              </a:solidFill>
              <a:round/>
              <a:headEnd/>
              <a:tailEnd/>
            </a:ln>
          </p:spPr>
          <p:txBody>
            <a:bodyPr/>
            <a:lstStyle/>
            <a:p>
              <a:endParaRPr lang="en-US"/>
            </a:p>
          </p:txBody>
        </p:sp>
        <p:sp>
          <p:nvSpPr>
            <p:cNvPr id="131246" name="Freeform 141"/>
            <p:cNvSpPr>
              <a:spLocks/>
            </p:cNvSpPr>
            <p:nvPr/>
          </p:nvSpPr>
          <p:spPr bwMode="auto">
            <a:xfrm>
              <a:off x="4115" y="3997"/>
              <a:ext cx="263" cy="61"/>
            </a:xfrm>
            <a:custGeom>
              <a:avLst/>
              <a:gdLst>
                <a:gd name="T0" fmla="*/ 300 w 198"/>
                <a:gd name="T1" fmla="*/ 3 h 53"/>
                <a:gd name="T2" fmla="*/ 514 w 198"/>
                <a:gd name="T3" fmla="*/ 3 h 53"/>
                <a:gd name="T4" fmla="*/ 735 w 198"/>
                <a:gd name="T5" fmla="*/ 28 h 53"/>
                <a:gd name="T6" fmla="*/ 853 w 198"/>
                <a:gd name="T7" fmla="*/ 28 h 53"/>
                <a:gd name="T8" fmla="*/ 907 w 198"/>
                <a:gd name="T9" fmla="*/ 43 h 53"/>
                <a:gd name="T10" fmla="*/ 907 w 198"/>
                <a:gd name="T11" fmla="*/ 70 h 53"/>
                <a:gd name="T12" fmla="*/ 907 w 198"/>
                <a:gd name="T13" fmla="*/ 81 h 53"/>
                <a:gd name="T14" fmla="*/ 1296 w 198"/>
                <a:gd name="T15" fmla="*/ 81 h 53"/>
                <a:gd name="T16" fmla="*/ 1763 w 198"/>
                <a:gd name="T17" fmla="*/ 70 h 53"/>
                <a:gd name="T18" fmla="*/ 2204 w 198"/>
                <a:gd name="T19" fmla="*/ 28 h 53"/>
                <a:gd name="T20" fmla="*/ 2597 w 198"/>
                <a:gd name="T21" fmla="*/ 0 h 53"/>
                <a:gd name="T22" fmla="*/ 2597 w 198"/>
                <a:gd name="T23" fmla="*/ 81 h 53"/>
                <a:gd name="T24" fmla="*/ 2933 w 198"/>
                <a:gd name="T25" fmla="*/ 43 h 53"/>
                <a:gd name="T26" fmla="*/ 3334 w 198"/>
                <a:gd name="T27" fmla="*/ 3 h 53"/>
                <a:gd name="T28" fmla="*/ 3384 w 198"/>
                <a:gd name="T29" fmla="*/ 28 h 53"/>
                <a:gd name="T30" fmla="*/ 3384 w 198"/>
                <a:gd name="T31" fmla="*/ 53 h 53"/>
                <a:gd name="T32" fmla="*/ 3334 w 198"/>
                <a:gd name="T33" fmla="*/ 70 h 53"/>
                <a:gd name="T34" fmla="*/ 3214 w 198"/>
                <a:gd name="T35" fmla="*/ 93 h 53"/>
                <a:gd name="T36" fmla="*/ 2933 w 198"/>
                <a:gd name="T37" fmla="*/ 123 h 53"/>
                <a:gd name="T38" fmla="*/ 2597 w 198"/>
                <a:gd name="T39" fmla="*/ 143 h 53"/>
                <a:gd name="T40" fmla="*/ 1869 w 198"/>
                <a:gd name="T41" fmla="*/ 188 h 53"/>
                <a:gd name="T42" fmla="*/ 1296 w 198"/>
                <a:gd name="T43" fmla="*/ 216 h 53"/>
                <a:gd name="T44" fmla="*/ 1205 w 198"/>
                <a:gd name="T45" fmla="*/ 188 h 53"/>
                <a:gd name="T46" fmla="*/ 1087 w 198"/>
                <a:gd name="T47" fmla="*/ 173 h 53"/>
                <a:gd name="T48" fmla="*/ 907 w 198"/>
                <a:gd name="T49" fmla="*/ 173 h 53"/>
                <a:gd name="T50" fmla="*/ 683 w 198"/>
                <a:gd name="T51" fmla="*/ 163 h 53"/>
                <a:gd name="T52" fmla="*/ 300 w 198"/>
                <a:gd name="T53" fmla="*/ 163 h 53"/>
                <a:gd name="T54" fmla="*/ 0 w 198"/>
                <a:gd name="T55" fmla="*/ 143 h 53"/>
                <a:gd name="T56" fmla="*/ 300 w 198"/>
                <a:gd name="T57" fmla="*/ 3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53"/>
                <a:gd name="T89" fmla="*/ 198 w 198"/>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53">
                  <a:moveTo>
                    <a:pt x="17" y="3"/>
                  </a:moveTo>
                  <a:lnTo>
                    <a:pt x="30" y="3"/>
                  </a:lnTo>
                  <a:lnTo>
                    <a:pt x="43" y="7"/>
                  </a:lnTo>
                  <a:lnTo>
                    <a:pt x="50" y="7"/>
                  </a:lnTo>
                  <a:lnTo>
                    <a:pt x="53" y="10"/>
                  </a:lnTo>
                  <a:lnTo>
                    <a:pt x="53" y="17"/>
                  </a:lnTo>
                  <a:lnTo>
                    <a:pt x="53" y="20"/>
                  </a:lnTo>
                  <a:lnTo>
                    <a:pt x="76" y="20"/>
                  </a:lnTo>
                  <a:lnTo>
                    <a:pt x="103" y="17"/>
                  </a:lnTo>
                  <a:lnTo>
                    <a:pt x="129" y="7"/>
                  </a:lnTo>
                  <a:lnTo>
                    <a:pt x="152" y="0"/>
                  </a:lnTo>
                  <a:lnTo>
                    <a:pt x="152" y="20"/>
                  </a:lnTo>
                  <a:lnTo>
                    <a:pt x="172" y="10"/>
                  </a:lnTo>
                  <a:lnTo>
                    <a:pt x="195" y="3"/>
                  </a:lnTo>
                  <a:lnTo>
                    <a:pt x="198" y="7"/>
                  </a:lnTo>
                  <a:lnTo>
                    <a:pt x="198" y="13"/>
                  </a:lnTo>
                  <a:lnTo>
                    <a:pt x="195" y="17"/>
                  </a:lnTo>
                  <a:lnTo>
                    <a:pt x="188" y="23"/>
                  </a:lnTo>
                  <a:lnTo>
                    <a:pt x="172" y="30"/>
                  </a:lnTo>
                  <a:lnTo>
                    <a:pt x="152" y="36"/>
                  </a:lnTo>
                  <a:lnTo>
                    <a:pt x="109" y="46"/>
                  </a:lnTo>
                  <a:lnTo>
                    <a:pt x="76" y="53"/>
                  </a:lnTo>
                  <a:lnTo>
                    <a:pt x="70" y="46"/>
                  </a:lnTo>
                  <a:lnTo>
                    <a:pt x="63" y="43"/>
                  </a:lnTo>
                  <a:lnTo>
                    <a:pt x="53" y="43"/>
                  </a:lnTo>
                  <a:lnTo>
                    <a:pt x="40" y="40"/>
                  </a:lnTo>
                  <a:lnTo>
                    <a:pt x="17" y="40"/>
                  </a:lnTo>
                  <a:lnTo>
                    <a:pt x="0" y="36"/>
                  </a:lnTo>
                  <a:lnTo>
                    <a:pt x="17" y="3"/>
                  </a:lnTo>
                </a:path>
              </a:pathLst>
            </a:custGeom>
            <a:solidFill>
              <a:schemeClr val="accent2"/>
            </a:solidFill>
            <a:ln w="3175">
              <a:solidFill>
                <a:schemeClr val="tx1"/>
              </a:solidFill>
              <a:round/>
              <a:headEnd/>
              <a:tailEnd/>
            </a:ln>
          </p:spPr>
          <p:txBody>
            <a:bodyPr/>
            <a:lstStyle/>
            <a:p>
              <a:endParaRPr lang="en-US"/>
            </a:p>
          </p:txBody>
        </p:sp>
        <p:sp>
          <p:nvSpPr>
            <p:cNvPr id="131247" name="Freeform 142"/>
            <p:cNvSpPr>
              <a:spLocks/>
            </p:cNvSpPr>
            <p:nvPr/>
          </p:nvSpPr>
          <p:spPr bwMode="auto">
            <a:xfrm>
              <a:off x="3765" y="3396"/>
              <a:ext cx="511" cy="547"/>
            </a:xfrm>
            <a:custGeom>
              <a:avLst/>
              <a:gdLst>
                <a:gd name="T0" fmla="*/ 3847 w 383"/>
                <a:gd name="T1" fmla="*/ 1441 h 479"/>
                <a:gd name="T2" fmla="*/ 4386 w 383"/>
                <a:gd name="T3" fmla="*/ 1494 h 479"/>
                <a:gd name="T4" fmla="*/ 4257 w 383"/>
                <a:gd name="T5" fmla="*/ 1543 h 479"/>
                <a:gd name="T6" fmla="*/ 3724 w 383"/>
                <a:gd name="T7" fmla="*/ 1494 h 479"/>
                <a:gd name="T8" fmla="*/ 3376 w 383"/>
                <a:gd name="T9" fmla="*/ 1519 h 479"/>
                <a:gd name="T10" fmla="*/ 3964 w 383"/>
                <a:gd name="T11" fmla="*/ 1672 h 479"/>
                <a:gd name="T12" fmla="*/ 3847 w 383"/>
                <a:gd name="T13" fmla="*/ 1761 h 479"/>
                <a:gd name="T14" fmla="*/ 3311 w 383"/>
                <a:gd name="T15" fmla="*/ 1808 h 479"/>
                <a:gd name="T16" fmla="*/ 2672 w 383"/>
                <a:gd name="T17" fmla="*/ 1729 h 479"/>
                <a:gd name="T18" fmla="*/ 2364 w 383"/>
                <a:gd name="T19" fmla="*/ 1761 h 479"/>
                <a:gd name="T20" fmla="*/ 2020 w 383"/>
                <a:gd name="T21" fmla="*/ 1533 h 479"/>
                <a:gd name="T22" fmla="*/ 1242 w 383"/>
                <a:gd name="T23" fmla="*/ 1370 h 479"/>
                <a:gd name="T24" fmla="*/ 1534 w 383"/>
                <a:gd name="T25" fmla="*/ 1297 h 479"/>
                <a:gd name="T26" fmla="*/ 2672 w 383"/>
                <a:gd name="T27" fmla="*/ 1322 h 479"/>
                <a:gd name="T28" fmla="*/ 3253 w 383"/>
                <a:gd name="T29" fmla="*/ 1297 h 479"/>
                <a:gd name="T30" fmla="*/ 2722 w 383"/>
                <a:gd name="T31" fmla="*/ 1223 h 479"/>
                <a:gd name="T32" fmla="*/ 1353 w 383"/>
                <a:gd name="T33" fmla="*/ 1231 h 479"/>
                <a:gd name="T34" fmla="*/ 1014 w 383"/>
                <a:gd name="T35" fmla="*/ 1185 h 479"/>
                <a:gd name="T36" fmla="*/ 1125 w 383"/>
                <a:gd name="T37" fmla="*/ 1094 h 479"/>
                <a:gd name="T38" fmla="*/ 1079 w 383"/>
                <a:gd name="T39" fmla="*/ 1062 h 479"/>
                <a:gd name="T40" fmla="*/ 116 w 383"/>
                <a:gd name="T41" fmla="*/ 974 h 479"/>
                <a:gd name="T42" fmla="*/ 249 w 383"/>
                <a:gd name="T43" fmla="*/ 848 h 479"/>
                <a:gd name="T44" fmla="*/ 950 w 383"/>
                <a:gd name="T45" fmla="*/ 496 h 479"/>
                <a:gd name="T46" fmla="*/ 2364 w 383"/>
                <a:gd name="T47" fmla="*/ 371 h 479"/>
                <a:gd name="T48" fmla="*/ 4742 w 383"/>
                <a:gd name="T49" fmla="*/ 160 h 479"/>
                <a:gd name="T50" fmla="*/ 5790 w 383"/>
                <a:gd name="T51" fmla="*/ 86 h 479"/>
                <a:gd name="T52" fmla="*/ 6512 w 383"/>
                <a:gd name="T53" fmla="*/ 230 h 479"/>
                <a:gd name="T54" fmla="*/ 6259 w 383"/>
                <a:gd name="T55" fmla="*/ 312 h 479"/>
                <a:gd name="T56" fmla="*/ 5444 w 383"/>
                <a:gd name="T57" fmla="*/ 333 h 479"/>
                <a:gd name="T58" fmla="*/ 4798 w 383"/>
                <a:gd name="T59" fmla="*/ 371 h 479"/>
                <a:gd name="T60" fmla="*/ 4563 w 383"/>
                <a:gd name="T61" fmla="*/ 484 h 479"/>
                <a:gd name="T62" fmla="*/ 4386 w 383"/>
                <a:gd name="T63" fmla="*/ 528 h 479"/>
                <a:gd name="T64" fmla="*/ 4151 w 383"/>
                <a:gd name="T65" fmla="*/ 484 h 479"/>
                <a:gd name="T66" fmla="*/ 3897 w 383"/>
                <a:gd name="T67" fmla="*/ 549 h 479"/>
                <a:gd name="T68" fmla="*/ 3897 w 383"/>
                <a:gd name="T69" fmla="*/ 671 h 479"/>
                <a:gd name="T70" fmla="*/ 3724 w 383"/>
                <a:gd name="T71" fmla="*/ 689 h 479"/>
                <a:gd name="T72" fmla="*/ 3793 w 383"/>
                <a:gd name="T73" fmla="*/ 747 h 479"/>
                <a:gd name="T74" fmla="*/ 3430 w 383"/>
                <a:gd name="T75" fmla="*/ 735 h 479"/>
                <a:gd name="T76" fmla="*/ 3009 w 383"/>
                <a:gd name="T77" fmla="*/ 576 h 479"/>
                <a:gd name="T78" fmla="*/ 2428 w 383"/>
                <a:gd name="T79" fmla="*/ 586 h 479"/>
                <a:gd name="T80" fmla="*/ 3489 w 383"/>
                <a:gd name="T81" fmla="*/ 922 h 479"/>
                <a:gd name="T82" fmla="*/ 2843 w 383"/>
                <a:gd name="T83" fmla="*/ 922 h 479"/>
                <a:gd name="T84" fmla="*/ 3253 w 383"/>
                <a:gd name="T85" fmla="*/ 1083 h 479"/>
                <a:gd name="T86" fmla="*/ 4607 w 383"/>
                <a:gd name="T87" fmla="*/ 1308 h 479"/>
                <a:gd name="T88" fmla="*/ 4969 w 383"/>
                <a:gd name="T89" fmla="*/ 1385 h 479"/>
                <a:gd name="T90" fmla="*/ 4798 w 383"/>
                <a:gd name="T91" fmla="*/ 1417 h 479"/>
                <a:gd name="T92" fmla="*/ 4386 w 383"/>
                <a:gd name="T93" fmla="*/ 1357 h 479"/>
                <a:gd name="T94" fmla="*/ 3672 w 383"/>
                <a:gd name="T95" fmla="*/ 1308 h 4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3"/>
                <a:gd name="T145" fmla="*/ 0 h 479"/>
                <a:gd name="T146" fmla="*/ 383 w 383"/>
                <a:gd name="T147" fmla="*/ 479 h 4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3" h="479">
                  <a:moveTo>
                    <a:pt x="205" y="347"/>
                  </a:moveTo>
                  <a:lnTo>
                    <a:pt x="205" y="376"/>
                  </a:lnTo>
                  <a:lnTo>
                    <a:pt x="215" y="383"/>
                  </a:lnTo>
                  <a:lnTo>
                    <a:pt x="232" y="386"/>
                  </a:lnTo>
                  <a:lnTo>
                    <a:pt x="238" y="390"/>
                  </a:lnTo>
                  <a:lnTo>
                    <a:pt x="245" y="396"/>
                  </a:lnTo>
                  <a:lnTo>
                    <a:pt x="248" y="400"/>
                  </a:lnTo>
                  <a:lnTo>
                    <a:pt x="245" y="406"/>
                  </a:lnTo>
                  <a:lnTo>
                    <a:pt x="238" y="409"/>
                  </a:lnTo>
                  <a:lnTo>
                    <a:pt x="232" y="406"/>
                  </a:lnTo>
                  <a:lnTo>
                    <a:pt x="218" y="403"/>
                  </a:lnTo>
                  <a:lnTo>
                    <a:pt x="208" y="396"/>
                  </a:lnTo>
                  <a:lnTo>
                    <a:pt x="192" y="390"/>
                  </a:lnTo>
                  <a:lnTo>
                    <a:pt x="185" y="390"/>
                  </a:lnTo>
                  <a:lnTo>
                    <a:pt x="189" y="403"/>
                  </a:lnTo>
                  <a:lnTo>
                    <a:pt x="189" y="413"/>
                  </a:lnTo>
                  <a:lnTo>
                    <a:pt x="202" y="426"/>
                  </a:lnTo>
                  <a:lnTo>
                    <a:pt x="222" y="443"/>
                  </a:lnTo>
                  <a:lnTo>
                    <a:pt x="225" y="462"/>
                  </a:lnTo>
                  <a:lnTo>
                    <a:pt x="225" y="476"/>
                  </a:lnTo>
                  <a:lnTo>
                    <a:pt x="215" y="466"/>
                  </a:lnTo>
                  <a:lnTo>
                    <a:pt x="195" y="449"/>
                  </a:lnTo>
                  <a:lnTo>
                    <a:pt x="189" y="459"/>
                  </a:lnTo>
                  <a:lnTo>
                    <a:pt x="185" y="479"/>
                  </a:lnTo>
                  <a:lnTo>
                    <a:pt x="152" y="436"/>
                  </a:lnTo>
                  <a:lnTo>
                    <a:pt x="152" y="443"/>
                  </a:lnTo>
                  <a:lnTo>
                    <a:pt x="149" y="459"/>
                  </a:lnTo>
                  <a:lnTo>
                    <a:pt x="146" y="462"/>
                  </a:lnTo>
                  <a:lnTo>
                    <a:pt x="139" y="466"/>
                  </a:lnTo>
                  <a:lnTo>
                    <a:pt x="132" y="466"/>
                  </a:lnTo>
                  <a:lnTo>
                    <a:pt x="119" y="459"/>
                  </a:lnTo>
                  <a:lnTo>
                    <a:pt x="116" y="433"/>
                  </a:lnTo>
                  <a:lnTo>
                    <a:pt x="113" y="406"/>
                  </a:lnTo>
                  <a:lnTo>
                    <a:pt x="93" y="393"/>
                  </a:lnTo>
                  <a:lnTo>
                    <a:pt x="66" y="376"/>
                  </a:lnTo>
                  <a:lnTo>
                    <a:pt x="70" y="363"/>
                  </a:lnTo>
                  <a:lnTo>
                    <a:pt x="73" y="353"/>
                  </a:lnTo>
                  <a:lnTo>
                    <a:pt x="80" y="347"/>
                  </a:lnTo>
                  <a:lnTo>
                    <a:pt x="86" y="343"/>
                  </a:lnTo>
                  <a:lnTo>
                    <a:pt x="106" y="340"/>
                  </a:lnTo>
                  <a:lnTo>
                    <a:pt x="126" y="343"/>
                  </a:lnTo>
                  <a:lnTo>
                    <a:pt x="149" y="350"/>
                  </a:lnTo>
                  <a:lnTo>
                    <a:pt x="169" y="350"/>
                  </a:lnTo>
                  <a:lnTo>
                    <a:pt x="175" y="347"/>
                  </a:lnTo>
                  <a:lnTo>
                    <a:pt x="182" y="343"/>
                  </a:lnTo>
                  <a:lnTo>
                    <a:pt x="185" y="337"/>
                  </a:lnTo>
                  <a:lnTo>
                    <a:pt x="185" y="324"/>
                  </a:lnTo>
                  <a:lnTo>
                    <a:pt x="152" y="324"/>
                  </a:lnTo>
                  <a:lnTo>
                    <a:pt x="113" y="327"/>
                  </a:lnTo>
                  <a:lnTo>
                    <a:pt x="93" y="330"/>
                  </a:lnTo>
                  <a:lnTo>
                    <a:pt x="76" y="327"/>
                  </a:lnTo>
                  <a:lnTo>
                    <a:pt x="70" y="324"/>
                  </a:lnTo>
                  <a:lnTo>
                    <a:pt x="63" y="317"/>
                  </a:lnTo>
                  <a:lnTo>
                    <a:pt x="57" y="314"/>
                  </a:lnTo>
                  <a:lnTo>
                    <a:pt x="53" y="304"/>
                  </a:lnTo>
                  <a:lnTo>
                    <a:pt x="57" y="294"/>
                  </a:lnTo>
                  <a:lnTo>
                    <a:pt x="63" y="291"/>
                  </a:lnTo>
                  <a:lnTo>
                    <a:pt x="70" y="287"/>
                  </a:lnTo>
                  <a:lnTo>
                    <a:pt x="76" y="284"/>
                  </a:lnTo>
                  <a:lnTo>
                    <a:pt x="60" y="281"/>
                  </a:lnTo>
                  <a:lnTo>
                    <a:pt x="40" y="277"/>
                  </a:lnTo>
                  <a:lnTo>
                    <a:pt x="24" y="271"/>
                  </a:lnTo>
                  <a:lnTo>
                    <a:pt x="7" y="258"/>
                  </a:lnTo>
                  <a:lnTo>
                    <a:pt x="0" y="238"/>
                  </a:lnTo>
                  <a:lnTo>
                    <a:pt x="17" y="231"/>
                  </a:lnTo>
                  <a:lnTo>
                    <a:pt x="14" y="225"/>
                  </a:lnTo>
                  <a:lnTo>
                    <a:pt x="10" y="215"/>
                  </a:lnTo>
                  <a:lnTo>
                    <a:pt x="33" y="135"/>
                  </a:lnTo>
                  <a:lnTo>
                    <a:pt x="53" y="132"/>
                  </a:lnTo>
                  <a:lnTo>
                    <a:pt x="83" y="122"/>
                  </a:lnTo>
                  <a:lnTo>
                    <a:pt x="113" y="102"/>
                  </a:lnTo>
                  <a:lnTo>
                    <a:pt x="132" y="99"/>
                  </a:lnTo>
                  <a:lnTo>
                    <a:pt x="202" y="60"/>
                  </a:lnTo>
                  <a:lnTo>
                    <a:pt x="228" y="60"/>
                  </a:lnTo>
                  <a:lnTo>
                    <a:pt x="265" y="43"/>
                  </a:lnTo>
                  <a:lnTo>
                    <a:pt x="294" y="53"/>
                  </a:lnTo>
                  <a:lnTo>
                    <a:pt x="334" y="36"/>
                  </a:lnTo>
                  <a:lnTo>
                    <a:pt x="324" y="23"/>
                  </a:lnTo>
                  <a:lnTo>
                    <a:pt x="357" y="0"/>
                  </a:lnTo>
                  <a:lnTo>
                    <a:pt x="383" y="30"/>
                  </a:lnTo>
                  <a:lnTo>
                    <a:pt x="364" y="60"/>
                  </a:lnTo>
                  <a:lnTo>
                    <a:pt x="364" y="69"/>
                  </a:lnTo>
                  <a:lnTo>
                    <a:pt x="360" y="83"/>
                  </a:lnTo>
                  <a:lnTo>
                    <a:pt x="350" y="83"/>
                  </a:lnTo>
                  <a:lnTo>
                    <a:pt x="334" y="83"/>
                  </a:lnTo>
                  <a:lnTo>
                    <a:pt x="317" y="86"/>
                  </a:lnTo>
                  <a:lnTo>
                    <a:pt x="304" y="89"/>
                  </a:lnTo>
                  <a:lnTo>
                    <a:pt x="291" y="93"/>
                  </a:lnTo>
                  <a:lnTo>
                    <a:pt x="274" y="96"/>
                  </a:lnTo>
                  <a:lnTo>
                    <a:pt x="268" y="99"/>
                  </a:lnTo>
                  <a:lnTo>
                    <a:pt x="261" y="106"/>
                  </a:lnTo>
                  <a:lnTo>
                    <a:pt x="258" y="116"/>
                  </a:lnTo>
                  <a:lnTo>
                    <a:pt x="255" y="129"/>
                  </a:lnTo>
                  <a:lnTo>
                    <a:pt x="251" y="135"/>
                  </a:lnTo>
                  <a:lnTo>
                    <a:pt x="248" y="139"/>
                  </a:lnTo>
                  <a:lnTo>
                    <a:pt x="245" y="139"/>
                  </a:lnTo>
                  <a:lnTo>
                    <a:pt x="241" y="135"/>
                  </a:lnTo>
                  <a:lnTo>
                    <a:pt x="238" y="129"/>
                  </a:lnTo>
                  <a:lnTo>
                    <a:pt x="232" y="129"/>
                  </a:lnTo>
                  <a:lnTo>
                    <a:pt x="245" y="149"/>
                  </a:lnTo>
                  <a:lnTo>
                    <a:pt x="255" y="168"/>
                  </a:lnTo>
                  <a:lnTo>
                    <a:pt x="218" y="145"/>
                  </a:lnTo>
                  <a:lnTo>
                    <a:pt x="212" y="152"/>
                  </a:lnTo>
                  <a:lnTo>
                    <a:pt x="238" y="188"/>
                  </a:lnTo>
                  <a:lnTo>
                    <a:pt x="218" y="178"/>
                  </a:lnTo>
                  <a:lnTo>
                    <a:pt x="195" y="165"/>
                  </a:lnTo>
                  <a:lnTo>
                    <a:pt x="198" y="175"/>
                  </a:lnTo>
                  <a:lnTo>
                    <a:pt x="208" y="182"/>
                  </a:lnTo>
                  <a:lnTo>
                    <a:pt x="212" y="188"/>
                  </a:lnTo>
                  <a:lnTo>
                    <a:pt x="212" y="192"/>
                  </a:lnTo>
                  <a:lnTo>
                    <a:pt x="212" y="198"/>
                  </a:lnTo>
                  <a:lnTo>
                    <a:pt x="205" y="205"/>
                  </a:lnTo>
                  <a:lnTo>
                    <a:pt x="198" y="201"/>
                  </a:lnTo>
                  <a:lnTo>
                    <a:pt x="192" y="195"/>
                  </a:lnTo>
                  <a:lnTo>
                    <a:pt x="189" y="188"/>
                  </a:lnTo>
                  <a:lnTo>
                    <a:pt x="182" y="175"/>
                  </a:lnTo>
                  <a:lnTo>
                    <a:pt x="169" y="152"/>
                  </a:lnTo>
                  <a:lnTo>
                    <a:pt x="152" y="132"/>
                  </a:lnTo>
                  <a:lnTo>
                    <a:pt x="142" y="132"/>
                  </a:lnTo>
                  <a:lnTo>
                    <a:pt x="136" y="155"/>
                  </a:lnTo>
                  <a:lnTo>
                    <a:pt x="136" y="182"/>
                  </a:lnTo>
                  <a:lnTo>
                    <a:pt x="172" y="221"/>
                  </a:lnTo>
                  <a:lnTo>
                    <a:pt x="195" y="244"/>
                  </a:lnTo>
                  <a:lnTo>
                    <a:pt x="175" y="238"/>
                  </a:lnTo>
                  <a:lnTo>
                    <a:pt x="156" y="231"/>
                  </a:lnTo>
                  <a:lnTo>
                    <a:pt x="159" y="244"/>
                  </a:lnTo>
                  <a:lnTo>
                    <a:pt x="165" y="261"/>
                  </a:lnTo>
                  <a:lnTo>
                    <a:pt x="175" y="277"/>
                  </a:lnTo>
                  <a:lnTo>
                    <a:pt x="182" y="287"/>
                  </a:lnTo>
                  <a:lnTo>
                    <a:pt x="225" y="314"/>
                  </a:lnTo>
                  <a:lnTo>
                    <a:pt x="255" y="340"/>
                  </a:lnTo>
                  <a:lnTo>
                    <a:pt x="258" y="347"/>
                  </a:lnTo>
                  <a:lnTo>
                    <a:pt x="271" y="357"/>
                  </a:lnTo>
                  <a:lnTo>
                    <a:pt x="274" y="363"/>
                  </a:lnTo>
                  <a:lnTo>
                    <a:pt x="278" y="367"/>
                  </a:lnTo>
                  <a:lnTo>
                    <a:pt x="278" y="370"/>
                  </a:lnTo>
                  <a:lnTo>
                    <a:pt x="274" y="376"/>
                  </a:lnTo>
                  <a:lnTo>
                    <a:pt x="268" y="376"/>
                  </a:lnTo>
                  <a:lnTo>
                    <a:pt x="261" y="373"/>
                  </a:lnTo>
                  <a:lnTo>
                    <a:pt x="255" y="367"/>
                  </a:lnTo>
                  <a:lnTo>
                    <a:pt x="245" y="360"/>
                  </a:lnTo>
                  <a:lnTo>
                    <a:pt x="225" y="350"/>
                  </a:lnTo>
                  <a:lnTo>
                    <a:pt x="218" y="347"/>
                  </a:lnTo>
                  <a:lnTo>
                    <a:pt x="205" y="347"/>
                  </a:lnTo>
                </a:path>
              </a:pathLst>
            </a:custGeom>
            <a:solidFill>
              <a:schemeClr val="accent2"/>
            </a:solidFill>
            <a:ln w="3175">
              <a:solidFill>
                <a:schemeClr val="tx1"/>
              </a:solidFill>
              <a:round/>
              <a:headEnd/>
              <a:tailEnd/>
            </a:ln>
          </p:spPr>
          <p:txBody>
            <a:bodyPr/>
            <a:lstStyle/>
            <a:p>
              <a:endParaRPr lang="en-US"/>
            </a:p>
          </p:txBody>
        </p:sp>
        <p:sp>
          <p:nvSpPr>
            <p:cNvPr id="131248" name="Freeform 143"/>
            <p:cNvSpPr>
              <a:spLocks/>
            </p:cNvSpPr>
            <p:nvPr/>
          </p:nvSpPr>
          <p:spPr bwMode="auto">
            <a:xfrm>
              <a:off x="4346" y="3765"/>
              <a:ext cx="25" cy="36"/>
            </a:xfrm>
            <a:custGeom>
              <a:avLst/>
              <a:gdLst>
                <a:gd name="T0" fmla="*/ 322 w 17"/>
                <a:gd name="T1" fmla="*/ 137 h 29"/>
                <a:gd name="T2" fmla="*/ 190 w 17"/>
                <a:gd name="T3" fmla="*/ 88 h 29"/>
                <a:gd name="T4" fmla="*/ 0 w 17"/>
                <a:gd name="T5" fmla="*/ 26 h 29"/>
                <a:gd name="T6" fmla="*/ 190 w 17"/>
                <a:gd name="T7" fmla="*/ 0 h 29"/>
                <a:gd name="T8" fmla="*/ 322 w 17"/>
                <a:gd name="T9" fmla="*/ 0 h 29"/>
                <a:gd name="T10" fmla="*/ 603 w 17"/>
                <a:gd name="T11" fmla="*/ 88 h 29"/>
                <a:gd name="T12" fmla="*/ 799 w 17"/>
                <a:gd name="T13" fmla="*/ 137 h 29"/>
                <a:gd name="T14" fmla="*/ 474 w 17"/>
                <a:gd name="T15" fmla="*/ 228 h 29"/>
                <a:gd name="T16" fmla="*/ 190 w 17"/>
                <a:gd name="T17" fmla="*/ 256 h 29"/>
                <a:gd name="T18" fmla="*/ 190 w 17"/>
                <a:gd name="T19" fmla="*/ 256 h 29"/>
                <a:gd name="T20" fmla="*/ 322 w 17"/>
                <a:gd name="T21" fmla="*/ 13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7" y="16"/>
                  </a:moveTo>
                  <a:lnTo>
                    <a:pt x="4" y="10"/>
                  </a:lnTo>
                  <a:lnTo>
                    <a:pt x="0" y="3"/>
                  </a:lnTo>
                  <a:lnTo>
                    <a:pt x="4" y="0"/>
                  </a:lnTo>
                  <a:lnTo>
                    <a:pt x="7" y="0"/>
                  </a:lnTo>
                  <a:lnTo>
                    <a:pt x="13" y="10"/>
                  </a:lnTo>
                  <a:lnTo>
                    <a:pt x="17" y="16"/>
                  </a:lnTo>
                  <a:lnTo>
                    <a:pt x="10" y="26"/>
                  </a:lnTo>
                  <a:lnTo>
                    <a:pt x="4" y="29"/>
                  </a:lnTo>
                  <a:lnTo>
                    <a:pt x="7" y="16"/>
                  </a:lnTo>
                  <a:close/>
                </a:path>
              </a:pathLst>
            </a:custGeom>
            <a:solidFill>
              <a:schemeClr val="accent2"/>
            </a:solidFill>
            <a:ln w="3175">
              <a:solidFill>
                <a:schemeClr val="tx1"/>
              </a:solidFill>
              <a:round/>
              <a:headEnd/>
              <a:tailEnd/>
            </a:ln>
          </p:spPr>
          <p:txBody>
            <a:bodyPr/>
            <a:lstStyle/>
            <a:p>
              <a:endParaRPr lang="en-US"/>
            </a:p>
          </p:txBody>
        </p:sp>
        <p:sp>
          <p:nvSpPr>
            <p:cNvPr id="131249" name="Freeform 144"/>
            <p:cNvSpPr>
              <a:spLocks/>
            </p:cNvSpPr>
            <p:nvPr/>
          </p:nvSpPr>
          <p:spPr bwMode="auto">
            <a:xfrm>
              <a:off x="4346" y="3765"/>
              <a:ext cx="25" cy="36"/>
            </a:xfrm>
            <a:custGeom>
              <a:avLst/>
              <a:gdLst>
                <a:gd name="T0" fmla="*/ 322 w 17"/>
                <a:gd name="T1" fmla="*/ 137 h 29"/>
                <a:gd name="T2" fmla="*/ 190 w 17"/>
                <a:gd name="T3" fmla="*/ 88 h 29"/>
                <a:gd name="T4" fmla="*/ 0 w 17"/>
                <a:gd name="T5" fmla="*/ 26 h 29"/>
                <a:gd name="T6" fmla="*/ 190 w 17"/>
                <a:gd name="T7" fmla="*/ 0 h 29"/>
                <a:gd name="T8" fmla="*/ 322 w 17"/>
                <a:gd name="T9" fmla="*/ 0 h 29"/>
                <a:gd name="T10" fmla="*/ 603 w 17"/>
                <a:gd name="T11" fmla="*/ 88 h 29"/>
                <a:gd name="T12" fmla="*/ 799 w 17"/>
                <a:gd name="T13" fmla="*/ 137 h 29"/>
                <a:gd name="T14" fmla="*/ 474 w 17"/>
                <a:gd name="T15" fmla="*/ 228 h 29"/>
                <a:gd name="T16" fmla="*/ 190 w 17"/>
                <a:gd name="T17" fmla="*/ 256 h 29"/>
                <a:gd name="T18" fmla="*/ 190 w 17"/>
                <a:gd name="T19" fmla="*/ 256 h 29"/>
                <a:gd name="T20" fmla="*/ 322 w 17"/>
                <a:gd name="T21" fmla="*/ 13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7" y="16"/>
                  </a:moveTo>
                  <a:lnTo>
                    <a:pt x="4" y="10"/>
                  </a:lnTo>
                  <a:lnTo>
                    <a:pt x="0" y="3"/>
                  </a:lnTo>
                  <a:lnTo>
                    <a:pt x="4" y="0"/>
                  </a:lnTo>
                  <a:lnTo>
                    <a:pt x="7" y="0"/>
                  </a:lnTo>
                  <a:lnTo>
                    <a:pt x="13" y="10"/>
                  </a:lnTo>
                  <a:lnTo>
                    <a:pt x="17" y="16"/>
                  </a:lnTo>
                  <a:lnTo>
                    <a:pt x="10" y="26"/>
                  </a:lnTo>
                  <a:lnTo>
                    <a:pt x="4" y="29"/>
                  </a:lnTo>
                  <a:lnTo>
                    <a:pt x="7" y="16"/>
                  </a:lnTo>
                </a:path>
              </a:pathLst>
            </a:custGeom>
            <a:solidFill>
              <a:schemeClr val="accent2"/>
            </a:solidFill>
            <a:ln w="3175">
              <a:solidFill>
                <a:schemeClr val="tx1"/>
              </a:solidFill>
              <a:round/>
              <a:headEnd/>
              <a:tailEnd/>
            </a:ln>
          </p:spPr>
          <p:txBody>
            <a:bodyPr/>
            <a:lstStyle/>
            <a:p>
              <a:endParaRPr lang="en-US"/>
            </a:p>
          </p:txBody>
        </p:sp>
        <p:sp>
          <p:nvSpPr>
            <p:cNvPr id="131250" name="Freeform 145"/>
            <p:cNvSpPr>
              <a:spLocks/>
            </p:cNvSpPr>
            <p:nvPr/>
          </p:nvSpPr>
          <p:spPr bwMode="auto">
            <a:xfrm>
              <a:off x="4492" y="3877"/>
              <a:ext cx="29" cy="53"/>
            </a:xfrm>
            <a:custGeom>
              <a:avLst/>
              <a:gdLst>
                <a:gd name="T0" fmla="*/ 0 w 20"/>
                <a:gd name="T1" fmla="*/ 47 h 47"/>
                <a:gd name="T2" fmla="*/ 125 w 20"/>
                <a:gd name="T3" fmla="*/ 142 h 47"/>
                <a:gd name="T4" fmla="*/ 0 w 20"/>
                <a:gd name="T5" fmla="*/ 159 h 47"/>
                <a:gd name="T6" fmla="*/ 296 w 20"/>
                <a:gd name="T7" fmla="*/ 159 h 47"/>
                <a:gd name="T8" fmla="*/ 429 w 20"/>
                <a:gd name="T9" fmla="*/ 142 h 47"/>
                <a:gd name="T10" fmla="*/ 429 w 20"/>
                <a:gd name="T11" fmla="*/ 125 h 47"/>
                <a:gd name="T12" fmla="*/ 429 w 20"/>
                <a:gd name="T13" fmla="*/ 111 h 47"/>
                <a:gd name="T14" fmla="*/ 551 w 20"/>
                <a:gd name="T15" fmla="*/ 88 h 47"/>
                <a:gd name="T16" fmla="*/ 697 w 20"/>
                <a:gd name="T17" fmla="*/ 68 h 47"/>
                <a:gd name="T18" fmla="*/ 824 w 20"/>
                <a:gd name="T19" fmla="*/ 54 h 47"/>
                <a:gd name="T20" fmla="*/ 697 w 20"/>
                <a:gd name="T21" fmla="*/ 33 h 47"/>
                <a:gd name="T22" fmla="*/ 551 w 20"/>
                <a:gd name="T23" fmla="*/ 23 h 47"/>
                <a:gd name="T24" fmla="*/ 551 w 20"/>
                <a:gd name="T25" fmla="*/ 0 h 47"/>
                <a:gd name="T26" fmla="*/ 429 w 20"/>
                <a:gd name="T27" fmla="*/ 0 h 47"/>
                <a:gd name="T28" fmla="*/ 125 w 20"/>
                <a:gd name="T29" fmla="*/ 16 h 47"/>
                <a:gd name="T30" fmla="*/ 0 w 20"/>
                <a:gd name="T31" fmla="*/ 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7"/>
                <a:gd name="T50" fmla="*/ 20 w 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7">
                  <a:moveTo>
                    <a:pt x="0" y="14"/>
                  </a:moveTo>
                  <a:lnTo>
                    <a:pt x="3" y="43"/>
                  </a:lnTo>
                  <a:lnTo>
                    <a:pt x="0" y="47"/>
                  </a:lnTo>
                  <a:lnTo>
                    <a:pt x="7" y="47"/>
                  </a:lnTo>
                  <a:lnTo>
                    <a:pt x="10" y="43"/>
                  </a:lnTo>
                  <a:lnTo>
                    <a:pt x="10" y="37"/>
                  </a:lnTo>
                  <a:lnTo>
                    <a:pt x="10" y="33"/>
                  </a:lnTo>
                  <a:lnTo>
                    <a:pt x="13" y="27"/>
                  </a:lnTo>
                  <a:lnTo>
                    <a:pt x="17" y="20"/>
                  </a:lnTo>
                  <a:lnTo>
                    <a:pt x="20" y="17"/>
                  </a:lnTo>
                  <a:lnTo>
                    <a:pt x="17" y="10"/>
                  </a:lnTo>
                  <a:lnTo>
                    <a:pt x="13" y="7"/>
                  </a:lnTo>
                  <a:lnTo>
                    <a:pt x="13" y="0"/>
                  </a:lnTo>
                  <a:lnTo>
                    <a:pt x="10" y="0"/>
                  </a:lnTo>
                  <a:lnTo>
                    <a:pt x="3" y="4"/>
                  </a:lnTo>
                  <a:lnTo>
                    <a:pt x="0" y="14"/>
                  </a:lnTo>
                  <a:close/>
                </a:path>
              </a:pathLst>
            </a:custGeom>
            <a:solidFill>
              <a:schemeClr val="accent2"/>
            </a:solidFill>
            <a:ln w="3175">
              <a:solidFill>
                <a:schemeClr val="tx1"/>
              </a:solidFill>
              <a:round/>
              <a:headEnd/>
              <a:tailEnd/>
            </a:ln>
          </p:spPr>
          <p:txBody>
            <a:bodyPr/>
            <a:lstStyle/>
            <a:p>
              <a:endParaRPr lang="en-US"/>
            </a:p>
          </p:txBody>
        </p:sp>
        <p:sp>
          <p:nvSpPr>
            <p:cNvPr id="131251" name="Freeform 146"/>
            <p:cNvSpPr>
              <a:spLocks/>
            </p:cNvSpPr>
            <p:nvPr/>
          </p:nvSpPr>
          <p:spPr bwMode="auto">
            <a:xfrm>
              <a:off x="4492" y="3877"/>
              <a:ext cx="29" cy="53"/>
            </a:xfrm>
            <a:custGeom>
              <a:avLst/>
              <a:gdLst>
                <a:gd name="T0" fmla="*/ 0 w 20"/>
                <a:gd name="T1" fmla="*/ 47 h 47"/>
                <a:gd name="T2" fmla="*/ 125 w 20"/>
                <a:gd name="T3" fmla="*/ 142 h 47"/>
                <a:gd name="T4" fmla="*/ 0 w 20"/>
                <a:gd name="T5" fmla="*/ 159 h 47"/>
                <a:gd name="T6" fmla="*/ 296 w 20"/>
                <a:gd name="T7" fmla="*/ 159 h 47"/>
                <a:gd name="T8" fmla="*/ 429 w 20"/>
                <a:gd name="T9" fmla="*/ 142 h 47"/>
                <a:gd name="T10" fmla="*/ 429 w 20"/>
                <a:gd name="T11" fmla="*/ 125 h 47"/>
                <a:gd name="T12" fmla="*/ 429 w 20"/>
                <a:gd name="T13" fmla="*/ 111 h 47"/>
                <a:gd name="T14" fmla="*/ 551 w 20"/>
                <a:gd name="T15" fmla="*/ 88 h 47"/>
                <a:gd name="T16" fmla="*/ 697 w 20"/>
                <a:gd name="T17" fmla="*/ 68 h 47"/>
                <a:gd name="T18" fmla="*/ 824 w 20"/>
                <a:gd name="T19" fmla="*/ 54 h 47"/>
                <a:gd name="T20" fmla="*/ 697 w 20"/>
                <a:gd name="T21" fmla="*/ 33 h 47"/>
                <a:gd name="T22" fmla="*/ 551 w 20"/>
                <a:gd name="T23" fmla="*/ 23 h 47"/>
                <a:gd name="T24" fmla="*/ 551 w 20"/>
                <a:gd name="T25" fmla="*/ 0 h 47"/>
                <a:gd name="T26" fmla="*/ 429 w 20"/>
                <a:gd name="T27" fmla="*/ 0 h 47"/>
                <a:gd name="T28" fmla="*/ 125 w 20"/>
                <a:gd name="T29" fmla="*/ 16 h 47"/>
                <a:gd name="T30" fmla="*/ 0 w 20"/>
                <a:gd name="T31" fmla="*/ 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7"/>
                <a:gd name="T50" fmla="*/ 20 w 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7">
                  <a:moveTo>
                    <a:pt x="0" y="14"/>
                  </a:moveTo>
                  <a:lnTo>
                    <a:pt x="3" y="43"/>
                  </a:lnTo>
                  <a:lnTo>
                    <a:pt x="0" y="47"/>
                  </a:lnTo>
                  <a:lnTo>
                    <a:pt x="7" y="47"/>
                  </a:lnTo>
                  <a:lnTo>
                    <a:pt x="10" y="43"/>
                  </a:lnTo>
                  <a:lnTo>
                    <a:pt x="10" y="37"/>
                  </a:lnTo>
                  <a:lnTo>
                    <a:pt x="10" y="33"/>
                  </a:lnTo>
                  <a:lnTo>
                    <a:pt x="13" y="27"/>
                  </a:lnTo>
                  <a:lnTo>
                    <a:pt x="17" y="20"/>
                  </a:lnTo>
                  <a:lnTo>
                    <a:pt x="20" y="17"/>
                  </a:lnTo>
                  <a:lnTo>
                    <a:pt x="17" y="10"/>
                  </a:lnTo>
                  <a:lnTo>
                    <a:pt x="13" y="7"/>
                  </a:lnTo>
                  <a:lnTo>
                    <a:pt x="13" y="0"/>
                  </a:lnTo>
                  <a:lnTo>
                    <a:pt x="10" y="0"/>
                  </a:lnTo>
                  <a:lnTo>
                    <a:pt x="3" y="4"/>
                  </a:lnTo>
                  <a:lnTo>
                    <a:pt x="0" y="14"/>
                  </a:lnTo>
                </a:path>
              </a:pathLst>
            </a:custGeom>
            <a:solidFill>
              <a:schemeClr val="accent2"/>
            </a:solidFill>
            <a:ln w="3175">
              <a:solidFill>
                <a:schemeClr val="tx1"/>
              </a:solidFill>
              <a:round/>
              <a:headEnd/>
              <a:tailEnd/>
            </a:ln>
          </p:spPr>
          <p:txBody>
            <a:bodyPr/>
            <a:lstStyle/>
            <a:p>
              <a:endParaRPr lang="en-US"/>
            </a:p>
          </p:txBody>
        </p:sp>
        <p:sp>
          <p:nvSpPr>
            <p:cNvPr id="131252" name="Freeform 147"/>
            <p:cNvSpPr>
              <a:spLocks/>
            </p:cNvSpPr>
            <p:nvPr/>
          </p:nvSpPr>
          <p:spPr bwMode="auto">
            <a:xfrm>
              <a:off x="4070" y="3947"/>
              <a:ext cx="13" cy="33"/>
            </a:xfrm>
            <a:custGeom>
              <a:avLst/>
              <a:gdLst>
                <a:gd name="T0" fmla="*/ 0 w 10"/>
                <a:gd name="T1" fmla="*/ 97 h 27"/>
                <a:gd name="T2" fmla="*/ 60 w 10"/>
                <a:gd name="T3" fmla="*/ 53 h 27"/>
                <a:gd name="T4" fmla="*/ 60 w 10"/>
                <a:gd name="T5" fmla="*/ 0 h 27"/>
                <a:gd name="T6" fmla="*/ 101 w 10"/>
                <a:gd name="T7" fmla="*/ 0 h 27"/>
                <a:gd name="T8" fmla="*/ 140 w 10"/>
                <a:gd name="T9" fmla="*/ 24 h 27"/>
                <a:gd name="T10" fmla="*/ 140 w 10"/>
                <a:gd name="T11" fmla="*/ 73 h 27"/>
                <a:gd name="T12" fmla="*/ 140 w 10"/>
                <a:gd name="T13" fmla="*/ 145 h 27"/>
                <a:gd name="T14" fmla="*/ 60 w 10"/>
                <a:gd name="T15" fmla="*/ 170 h 27"/>
                <a:gd name="T16" fmla="*/ 0 w 10"/>
                <a:gd name="T17" fmla="*/ 199 h 27"/>
                <a:gd name="T18" fmla="*/ 0 w 10"/>
                <a:gd name="T19" fmla="*/ 199 h 27"/>
                <a:gd name="T20" fmla="*/ 0 w 10"/>
                <a:gd name="T21" fmla="*/ 170 h 27"/>
                <a:gd name="T22" fmla="*/ 0 w 10"/>
                <a:gd name="T23" fmla="*/ 132 h 27"/>
                <a:gd name="T24" fmla="*/ 0 w 10"/>
                <a:gd name="T25" fmla="*/ 9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7"/>
                <a:gd name="T41" fmla="*/ 10 w 1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7">
                  <a:moveTo>
                    <a:pt x="0" y="13"/>
                  </a:moveTo>
                  <a:lnTo>
                    <a:pt x="4" y="7"/>
                  </a:lnTo>
                  <a:lnTo>
                    <a:pt x="4" y="0"/>
                  </a:lnTo>
                  <a:lnTo>
                    <a:pt x="7" y="0"/>
                  </a:lnTo>
                  <a:lnTo>
                    <a:pt x="10" y="3"/>
                  </a:lnTo>
                  <a:lnTo>
                    <a:pt x="10" y="10"/>
                  </a:lnTo>
                  <a:lnTo>
                    <a:pt x="10" y="20"/>
                  </a:lnTo>
                  <a:lnTo>
                    <a:pt x="4" y="23"/>
                  </a:lnTo>
                  <a:lnTo>
                    <a:pt x="0" y="27"/>
                  </a:lnTo>
                  <a:lnTo>
                    <a:pt x="0" y="23"/>
                  </a:lnTo>
                  <a:lnTo>
                    <a:pt x="0" y="17"/>
                  </a:lnTo>
                  <a:lnTo>
                    <a:pt x="0" y="13"/>
                  </a:lnTo>
                  <a:close/>
                </a:path>
              </a:pathLst>
            </a:custGeom>
            <a:solidFill>
              <a:schemeClr val="accent2"/>
            </a:solidFill>
            <a:ln w="3175">
              <a:solidFill>
                <a:schemeClr val="tx1"/>
              </a:solidFill>
              <a:round/>
              <a:headEnd/>
              <a:tailEnd/>
            </a:ln>
          </p:spPr>
          <p:txBody>
            <a:bodyPr/>
            <a:lstStyle/>
            <a:p>
              <a:endParaRPr lang="en-US"/>
            </a:p>
          </p:txBody>
        </p:sp>
        <p:sp>
          <p:nvSpPr>
            <p:cNvPr id="131253" name="Freeform 148"/>
            <p:cNvSpPr>
              <a:spLocks/>
            </p:cNvSpPr>
            <p:nvPr/>
          </p:nvSpPr>
          <p:spPr bwMode="auto">
            <a:xfrm>
              <a:off x="4070" y="3947"/>
              <a:ext cx="13" cy="33"/>
            </a:xfrm>
            <a:custGeom>
              <a:avLst/>
              <a:gdLst>
                <a:gd name="T0" fmla="*/ 0 w 10"/>
                <a:gd name="T1" fmla="*/ 97 h 27"/>
                <a:gd name="T2" fmla="*/ 60 w 10"/>
                <a:gd name="T3" fmla="*/ 53 h 27"/>
                <a:gd name="T4" fmla="*/ 60 w 10"/>
                <a:gd name="T5" fmla="*/ 0 h 27"/>
                <a:gd name="T6" fmla="*/ 101 w 10"/>
                <a:gd name="T7" fmla="*/ 0 h 27"/>
                <a:gd name="T8" fmla="*/ 140 w 10"/>
                <a:gd name="T9" fmla="*/ 24 h 27"/>
                <a:gd name="T10" fmla="*/ 140 w 10"/>
                <a:gd name="T11" fmla="*/ 73 h 27"/>
                <a:gd name="T12" fmla="*/ 140 w 10"/>
                <a:gd name="T13" fmla="*/ 145 h 27"/>
                <a:gd name="T14" fmla="*/ 60 w 10"/>
                <a:gd name="T15" fmla="*/ 170 h 27"/>
                <a:gd name="T16" fmla="*/ 0 w 10"/>
                <a:gd name="T17" fmla="*/ 199 h 27"/>
                <a:gd name="T18" fmla="*/ 0 w 10"/>
                <a:gd name="T19" fmla="*/ 199 h 27"/>
                <a:gd name="T20" fmla="*/ 0 w 10"/>
                <a:gd name="T21" fmla="*/ 170 h 27"/>
                <a:gd name="T22" fmla="*/ 0 w 10"/>
                <a:gd name="T23" fmla="*/ 132 h 27"/>
                <a:gd name="T24" fmla="*/ 0 w 10"/>
                <a:gd name="T25" fmla="*/ 9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7"/>
                <a:gd name="T41" fmla="*/ 10 w 1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7">
                  <a:moveTo>
                    <a:pt x="0" y="13"/>
                  </a:moveTo>
                  <a:lnTo>
                    <a:pt x="4" y="7"/>
                  </a:lnTo>
                  <a:lnTo>
                    <a:pt x="4" y="0"/>
                  </a:lnTo>
                  <a:lnTo>
                    <a:pt x="7" y="0"/>
                  </a:lnTo>
                  <a:lnTo>
                    <a:pt x="10" y="3"/>
                  </a:lnTo>
                  <a:lnTo>
                    <a:pt x="10" y="10"/>
                  </a:lnTo>
                  <a:lnTo>
                    <a:pt x="10" y="20"/>
                  </a:lnTo>
                  <a:lnTo>
                    <a:pt x="4" y="23"/>
                  </a:lnTo>
                  <a:lnTo>
                    <a:pt x="0" y="27"/>
                  </a:lnTo>
                  <a:lnTo>
                    <a:pt x="0" y="23"/>
                  </a:lnTo>
                  <a:lnTo>
                    <a:pt x="0" y="17"/>
                  </a:lnTo>
                  <a:lnTo>
                    <a:pt x="0" y="13"/>
                  </a:lnTo>
                </a:path>
              </a:pathLst>
            </a:custGeom>
            <a:solidFill>
              <a:schemeClr val="accent2"/>
            </a:solidFill>
            <a:ln w="3175">
              <a:solidFill>
                <a:schemeClr val="tx1"/>
              </a:solidFill>
              <a:round/>
              <a:headEnd/>
              <a:tailEnd/>
            </a:ln>
          </p:spPr>
          <p:txBody>
            <a:bodyPr/>
            <a:lstStyle/>
            <a:p>
              <a:endParaRPr lang="en-US"/>
            </a:p>
          </p:txBody>
        </p:sp>
        <p:sp>
          <p:nvSpPr>
            <p:cNvPr id="131254" name="Freeform 149"/>
            <p:cNvSpPr>
              <a:spLocks/>
            </p:cNvSpPr>
            <p:nvPr/>
          </p:nvSpPr>
          <p:spPr bwMode="auto">
            <a:xfrm>
              <a:off x="2665" y="674"/>
              <a:ext cx="1113" cy="1321"/>
            </a:xfrm>
            <a:custGeom>
              <a:avLst/>
              <a:gdLst>
                <a:gd name="T0" fmla="*/ 5530 w 832"/>
                <a:gd name="T1" fmla="*/ 2589 h 1153"/>
                <a:gd name="T2" fmla="*/ 6309 w 832"/>
                <a:gd name="T3" fmla="*/ 2523 h 1153"/>
                <a:gd name="T4" fmla="*/ 6374 w 832"/>
                <a:gd name="T5" fmla="*/ 2343 h 1153"/>
                <a:gd name="T6" fmla="*/ 6497 w 832"/>
                <a:gd name="T7" fmla="*/ 2101 h 1153"/>
                <a:gd name="T8" fmla="*/ 7649 w 832"/>
                <a:gd name="T9" fmla="*/ 1586 h 1153"/>
                <a:gd name="T10" fmla="*/ 8249 w 832"/>
                <a:gd name="T11" fmla="*/ 1184 h 1153"/>
                <a:gd name="T12" fmla="*/ 9396 w 832"/>
                <a:gd name="T13" fmla="*/ 1054 h 1153"/>
                <a:gd name="T14" fmla="*/ 9767 w 832"/>
                <a:gd name="T15" fmla="*/ 930 h 1153"/>
                <a:gd name="T16" fmla="*/ 10741 w 832"/>
                <a:gd name="T17" fmla="*/ 747 h 1153"/>
                <a:gd name="T18" fmla="*/ 12484 w 832"/>
                <a:gd name="T19" fmla="*/ 850 h 1153"/>
                <a:gd name="T20" fmla="*/ 13575 w 832"/>
                <a:gd name="T21" fmla="*/ 285 h 1153"/>
                <a:gd name="T22" fmla="*/ 14793 w 832"/>
                <a:gd name="T23" fmla="*/ 504 h 1153"/>
                <a:gd name="T24" fmla="*/ 14983 w 832"/>
                <a:gd name="T25" fmla="*/ 335 h 1153"/>
                <a:gd name="T26" fmla="*/ 14613 w 832"/>
                <a:gd name="T27" fmla="*/ 323 h 1153"/>
                <a:gd name="T28" fmla="*/ 14793 w 832"/>
                <a:gd name="T29" fmla="*/ 235 h 1153"/>
                <a:gd name="T30" fmla="*/ 15274 w 832"/>
                <a:gd name="T31" fmla="*/ 119 h 1153"/>
                <a:gd name="T32" fmla="*/ 14248 w 832"/>
                <a:gd name="T33" fmla="*/ 0 h 1153"/>
                <a:gd name="T34" fmla="*/ 13575 w 832"/>
                <a:gd name="T35" fmla="*/ 186 h 1153"/>
                <a:gd name="T36" fmla="*/ 13030 w 832"/>
                <a:gd name="T37" fmla="*/ 38 h 1153"/>
                <a:gd name="T38" fmla="*/ 12726 w 832"/>
                <a:gd name="T39" fmla="*/ 191 h 1153"/>
                <a:gd name="T40" fmla="*/ 12424 w 832"/>
                <a:gd name="T41" fmla="*/ 93 h 1153"/>
                <a:gd name="T42" fmla="*/ 11823 w 832"/>
                <a:gd name="T43" fmla="*/ 127 h 1153"/>
                <a:gd name="T44" fmla="*/ 10969 w 832"/>
                <a:gd name="T45" fmla="*/ 191 h 1153"/>
                <a:gd name="T46" fmla="*/ 10424 w 832"/>
                <a:gd name="T47" fmla="*/ 384 h 1153"/>
                <a:gd name="T48" fmla="*/ 9946 w 832"/>
                <a:gd name="T49" fmla="*/ 513 h 1153"/>
                <a:gd name="T50" fmla="*/ 8978 w 832"/>
                <a:gd name="T51" fmla="*/ 648 h 1153"/>
                <a:gd name="T52" fmla="*/ 8536 w 832"/>
                <a:gd name="T53" fmla="*/ 826 h 1153"/>
                <a:gd name="T54" fmla="*/ 7716 w 832"/>
                <a:gd name="T55" fmla="*/ 1102 h 1153"/>
                <a:gd name="T56" fmla="*/ 6919 w 832"/>
                <a:gd name="T57" fmla="*/ 1339 h 1153"/>
                <a:gd name="T58" fmla="*/ 6047 w 832"/>
                <a:gd name="T59" fmla="*/ 1610 h 1153"/>
                <a:gd name="T60" fmla="*/ 5941 w 832"/>
                <a:gd name="T61" fmla="*/ 1790 h 1153"/>
                <a:gd name="T62" fmla="*/ 5530 w 832"/>
                <a:gd name="T63" fmla="*/ 1895 h 1153"/>
                <a:gd name="T64" fmla="*/ 5530 w 832"/>
                <a:gd name="T65" fmla="*/ 2061 h 1153"/>
                <a:gd name="T66" fmla="*/ 5109 w 832"/>
                <a:gd name="T67" fmla="*/ 2240 h 1153"/>
                <a:gd name="T68" fmla="*/ 4669 w 832"/>
                <a:gd name="T69" fmla="*/ 2400 h 1153"/>
                <a:gd name="T70" fmla="*/ 3639 w 832"/>
                <a:gd name="T71" fmla="*/ 2652 h 1153"/>
                <a:gd name="T72" fmla="*/ 4558 w 832"/>
                <a:gd name="T73" fmla="*/ 2562 h 1153"/>
                <a:gd name="T74" fmla="*/ 4836 w 832"/>
                <a:gd name="T75" fmla="*/ 2597 h 1153"/>
                <a:gd name="T76" fmla="*/ 4134 w 832"/>
                <a:gd name="T77" fmla="*/ 2781 h 1153"/>
                <a:gd name="T78" fmla="*/ 3093 w 832"/>
                <a:gd name="T79" fmla="*/ 2793 h 1153"/>
                <a:gd name="T80" fmla="*/ 1026 w 832"/>
                <a:gd name="T81" fmla="*/ 3090 h 1153"/>
                <a:gd name="T82" fmla="*/ 317 w 832"/>
                <a:gd name="T83" fmla="*/ 3398 h 1153"/>
                <a:gd name="T84" fmla="*/ 0 w 832"/>
                <a:gd name="T85" fmla="*/ 3643 h 1153"/>
                <a:gd name="T86" fmla="*/ 674 w 832"/>
                <a:gd name="T87" fmla="*/ 3822 h 1153"/>
                <a:gd name="T88" fmla="*/ 177 w 832"/>
                <a:gd name="T89" fmla="*/ 4068 h 1153"/>
                <a:gd name="T90" fmla="*/ 732 w 832"/>
                <a:gd name="T91" fmla="*/ 4068 h 1153"/>
                <a:gd name="T92" fmla="*/ 494 w 832"/>
                <a:gd name="T93" fmla="*/ 4198 h 1153"/>
                <a:gd name="T94" fmla="*/ 494 w 832"/>
                <a:gd name="T95" fmla="*/ 4406 h 1153"/>
                <a:gd name="T96" fmla="*/ 1700 w 832"/>
                <a:gd name="T97" fmla="*/ 4477 h 1153"/>
                <a:gd name="T98" fmla="*/ 3287 w 832"/>
                <a:gd name="T99" fmla="*/ 4235 h 1153"/>
                <a:gd name="T100" fmla="*/ 4836 w 832"/>
                <a:gd name="T101" fmla="*/ 4147 h 1153"/>
                <a:gd name="T102" fmla="*/ 4922 w 832"/>
                <a:gd name="T103" fmla="*/ 3953 h 1153"/>
                <a:gd name="T104" fmla="*/ 5443 w 832"/>
                <a:gd name="T105" fmla="*/ 3832 h 1153"/>
                <a:gd name="T106" fmla="*/ 5718 w 832"/>
                <a:gd name="T107" fmla="*/ 3520 h 1153"/>
                <a:gd name="T108" fmla="*/ 5584 w 832"/>
                <a:gd name="T109" fmla="*/ 3362 h 1153"/>
                <a:gd name="T110" fmla="*/ 5160 w 832"/>
                <a:gd name="T111" fmla="*/ 3012 h 1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2"/>
                <a:gd name="T169" fmla="*/ 0 h 1153"/>
                <a:gd name="T170" fmla="*/ 832 w 832"/>
                <a:gd name="T171" fmla="*/ 1153 h 1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2" h="1153">
                  <a:moveTo>
                    <a:pt x="291" y="697"/>
                  </a:moveTo>
                  <a:lnTo>
                    <a:pt x="291" y="677"/>
                  </a:lnTo>
                  <a:lnTo>
                    <a:pt x="294" y="667"/>
                  </a:lnTo>
                  <a:lnTo>
                    <a:pt x="301" y="664"/>
                  </a:lnTo>
                  <a:lnTo>
                    <a:pt x="311" y="661"/>
                  </a:lnTo>
                  <a:lnTo>
                    <a:pt x="321" y="657"/>
                  </a:lnTo>
                  <a:lnTo>
                    <a:pt x="330" y="654"/>
                  </a:lnTo>
                  <a:lnTo>
                    <a:pt x="344" y="648"/>
                  </a:lnTo>
                  <a:lnTo>
                    <a:pt x="354" y="634"/>
                  </a:lnTo>
                  <a:lnTo>
                    <a:pt x="347" y="621"/>
                  </a:lnTo>
                  <a:lnTo>
                    <a:pt x="347" y="611"/>
                  </a:lnTo>
                  <a:lnTo>
                    <a:pt x="347" y="601"/>
                  </a:lnTo>
                  <a:lnTo>
                    <a:pt x="347" y="591"/>
                  </a:lnTo>
                  <a:lnTo>
                    <a:pt x="354" y="572"/>
                  </a:lnTo>
                  <a:lnTo>
                    <a:pt x="363" y="552"/>
                  </a:lnTo>
                  <a:lnTo>
                    <a:pt x="354" y="539"/>
                  </a:lnTo>
                  <a:lnTo>
                    <a:pt x="380" y="515"/>
                  </a:lnTo>
                  <a:lnTo>
                    <a:pt x="403" y="486"/>
                  </a:lnTo>
                  <a:lnTo>
                    <a:pt x="406" y="423"/>
                  </a:lnTo>
                  <a:lnTo>
                    <a:pt x="416" y="407"/>
                  </a:lnTo>
                  <a:lnTo>
                    <a:pt x="423" y="393"/>
                  </a:lnTo>
                  <a:lnTo>
                    <a:pt x="406" y="340"/>
                  </a:lnTo>
                  <a:lnTo>
                    <a:pt x="429" y="307"/>
                  </a:lnTo>
                  <a:lnTo>
                    <a:pt x="449" y="304"/>
                  </a:lnTo>
                  <a:lnTo>
                    <a:pt x="479" y="251"/>
                  </a:lnTo>
                  <a:lnTo>
                    <a:pt x="492" y="261"/>
                  </a:lnTo>
                  <a:lnTo>
                    <a:pt x="505" y="268"/>
                  </a:lnTo>
                  <a:lnTo>
                    <a:pt x="512" y="271"/>
                  </a:lnTo>
                  <a:lnTo>
                    <a:pt x="522" y="268"/>
                  </a:lnTo>
                  <a:lnTo>
                    <a:pt x="529" y="268"/>
                  </a:lnTo>
                  <a:lnTo>
                    <a:pt x="538" y="265"/>
                  </a:lnTo>
                  <a:lnTo>
                    <a:pt x="532" y="238"/>
                  </a:lnTo>
                  <a:lnTo>
                    <a:pt x="522" y="215"/>
                  </a:lnTo>
                  <a:lnTo>
                    <a:pt x="545" y="192"/>
                  </a:lnTo>
                  <a:lnTo>
                    <a:pt x="565" y="175"/>
                  </a:lnTo>
                  <a:lnTo>
                    <a:pt x="585" y="192"/>
                  </a:lnTo>
                  <a:lnTo>
                    <a:pt x="618" y="218"/>
                  </a:lnTo>
                  <a:lnTo>
                    <a:pt x="647" y="208"/>
                  </a:lnTo>
                  <a:lnTo>
                    <a:pt x="664" y="222"/>
                  </a:lnTo>
                  <a:lnTo>
                    <a:pt x="680" y="218"/>
                  </a:lnTo>
                  <a:lnTo>
                    <a:pt x="700" y="169"/>
                  </a:lnTo>
                  <a:lnTo>
                    <a:pt x="690" y="136"/>
                  </a:lnTo>
                  <a:lnTo>
                    <a:pt x="707" y="96"/>
                  </a:lnTo>
                  <a:lnTo>
                    <a:pt x="740" y="73"/>
                  </a:lnTo>
                  <a:lnTo>
                    <a:pt x="776" y="99"/>
                  </a:lnTo>
                  <a:lnTo>
                    <a:pt x="796" y="99"/>
                  </a:lnTo>
                  <a:lnTo>
                    <a:pt x="779" y="136"/>
                  </a:lnTo>
                  <a:lnTo>
                    <a:pt x="806" y="129"/>
                  </a:lnTo>
                  <a:lnTo>
                    <a:pt x="832" y="96"/>
                  </a:lnTo>
                  <a:lnTo>
                    <a:pt x="826" y="90"/>
                  </a:lnTo>
                  <a:lnTo>
                    <a:pt x="819" y="86"/>
                  </a:lnTo>
                  <a:lnTo>
                    <a:pt x="816" y="86"/>
                  </a:lnTo>
                  <a:lnTo>
                    <a:pt x="809" y="90"/>
                  </a:lnTo>
                  <a:lnTo>
                    <a:pt x="806" y="90"/>
                  </a:lnTo>
                  <a:lnTo>
                    <a:pt x="799" y="86"/>
                  </a:lnTo>
                  <a:lnTo>
                    <a:pt x="796" y="83"/>
                  </a:lnTo>
                  <a:lnTo>
                    <a:pt x="789" y="73"/>
                  </a:lnTo>
                  <a:lnTo>
                    <a:pt x="796" y="66"/>
                  </a:lnTo>
                  <a:lnTo>
                    <a:pt x="803" y="63"/>
                  </a:lnTo>
                  <a:lnTo>
                    <a:pt x="806" y="60"/>
                  </a:lnTo>
                  <a:lnTo>
                    <a:pt x="806" y="57"/>
                  </a:lnTo>
                  <a:lnTo>
                    <a:pt x="806" y="50"/>
                  </a:lnTo>
                  <a:lnTo>
                    <a:pt x="799" y="40"/>
                  </a:lnTo>
                  <a:lnTo>
                    <a:pt x="832" y="30"/>
                  </a:lnTo>
                  <a:lnTo>
                    <a:pt x="816" y="17"/>
                  </a:lnTo>
                  <a:lnTo>
                    <a:pt x="803" y="7"/>
                  </a:lnTo>
                  <a:lnTo>
                    <a:pt x="789" y="0"/>
                  </a:lnTo>
                  <a:lnTo>
                    <a:pt x="776" y="0"/>
                  </a:lnTo>
                  <a:lnTo>
                    <a:pt x="766" y="4"/>
                  </a:lnTo>
                  <a:lnTo>
                    <a:pt x="756" y="14"/>
                  </a:lnTo>
                  <a:lnTo>
                    <a:pt x="746" y="27"/>
                  </a:lnTo>
                  <a:lnTo>
                    <a:pt x="740" y="47"/>
                  </a:lnTo>
                  <a:lnTo>
                    <a:pt x="730" y="10"/>
                  </a:lnTo>
                  <a:lnTo>
                    <a:pt x="720" y="7"/>
                  </a:lnTo>
                  <a:lnTo>
                    <a:pt x="713" y="7"/>
                  </a:lnTo>
                  <a:lnTo>
                    <a:pt x="710" y="10"/>
                  </a:lnTo>
                  <a:lnTo>
                    <a:pt x="710" y="17"/>
                  </a:lnTo>
                  <a:lnTo>
                    <a:pt x="710" y="30"/>
                  </a:lnTo>
                  <a:lnTo>
                    <a:pt x="707" y="47"/>
                  </a:lnTo>
                  <a:lnTo>
                    <a:pt x="694" y="50"/>
                  </a:lnTo>
                  <a:lnTo>
                    <a:pt x="677" y="60"/>
                  </a:lnTo>
                  <a:lnTo>
                    <a:pt x="677" y="47"/>
                  </a:lnTo>
                  <a:lnTo>
                    <a:pt x="677" y="30"/>
                  </a:lnTo>
                  <a:lnTo>
                    <a:pt x="677" y="24"/>
                  </a:lnTo>
                  <a:lnTo>
                    <a:pt x="677" y="20"/>
                  </a:lnTo>
                  <a:lnTo>
                    <a:pt x="671" y="17"/>
                  </a:lnTo>
                  <a:lnTo>
                    <a:pt x="664" y="17"/>
                  </a:lnTo>
                  <a:lnTo>
                    <a:pt x="644" y="33"/>
                  </a:lnTo>
                  <a:lnTo>
                    <a:pt x="634" y="43"/>
                  </a:lnTo>
                  <a:lnTo>
                    <a:pt x="628" y="47"/>
                  </a:lnTo>
                  <a:lnTo>
                    <a:pt x="608" y="47"/>
                  </a:lnTo>
                  <a:lnTo>
                    <a:pt x="598" y="50"/>
                  </a:lnTo>
                  <a:lnTo>
                    <a:pt x="591" y="60"/>
                  </a:lnTo>
                  <a:lnTo>
                    <a:pt x="581" y="66"/>
                  </a:lnTo>
                  <a:lnTo>
                    <a:pt x="578" y="76"/>
                  </a:lnTo>
                  <a:lnTo>
                    <a:pt x="568" y="99"/>
                  </a:lnTo>
                  <a:lnTo>
                    <a:pt x="565" y="116"/>
                  </a:lnTo>
                  <a:lnTo>
                    <a:pt x="555" y="129"/>
                  </a:lnTo>
                  <a:lnTo>
                    <a:pt x="548" y="132"/>
                  </a:lnTo>
                  <a:lnTo>
                    <a:pt x="542" y="132"/>
                  </a:lnTo>
                  <a:lnTo>
                    <a:pt x="529" y="126"/>
                  </a:lnTo>
                  <a:lnTo>
                    <a:pt x="505" y="146"/>
                  </a:lnTo>
                  <a:lnTo>
                    <a:pt x="492" y="159"/>
                  </a:lnTo>
                  <a:lnTo>
                    <a:pt x="489" y="166"/>
                  </a:lnTo>
                  <a:lnTo>
                    <a:pt x="486" y="172"/>
                  </a:lnTo>
                  <a:lnTo>
                    <a:pt x="486" y="182"/>
                  </a:lnTo>
                  <a:lnTo>
                    <a:pt x="482" y="192"/>
                  </a:lnTo>
                  <a:lnTo>
                    <a:pt x="466" y="212"/>
                  </a:lnTo>
                  <a:lnTo>
                    <a:pt x="449" y="232"/>
                  </a:lnTo>
                  <a:lnTo>
                    <a:pt x="439" y="251"/>
                  </a:lnTo>
                  <a:lnTo>
                    <a:pt x="429" y="268"/>
                  </a:lnTo>
                  <a:lnTo>
                    <a:pt x="420" y="284"/>
                  </a:lnTo>
                  <a:lnTo>
                    <a:pt x="410" y="301"/>
                  </a:lnTo>
                  <a:lnTo>
                    <a:pt x="396" y="314"/>
                  </a:lnTo>
                  <a:lnTo>
                    <a:pt x="380" y="327"/>
                  </a:lnTo>
                  <a:lnTo>
                    <a:pt x="377" y="344"/>
                  </a:lnTo>
                  <a:lnTo>
                    <a:pt x="367" y="360"/>
                  </a:lnTo>
                  <a:lnTo>
                    <a:pt x="357" y="380"/>
                  </a:lnTo>
                  <a:lnTo>
                    <a:pt x="344" y="397"/>
                  </a:lnTo>
                  <a:lnTo>
                    <a:pt x="330" y="413"/>
                  </a:lnTo>
                  <a:lnTo>
                    <a:pt x="324" y="433"/>
                  </a:lnTo>
                  <a:lnTo>
                    <a:pt x="324" y="440"/>
                  </a:lnTo>
                  <a:lnTo>
                    <a:pt x="324" y="449"/>
                  </a:lnTo>
                  <a:lnTo>
                    <a:pt x="324" y="459"/>
                  </a:lnTo>
                  <a:lnTo>
                    <a:pt x="330" y="466"/>
                  </a:lnTo>
                  <a:lnTo>
                    <a:pt x="317" y="473"/>
                  </a:lnTo>
                  <a:lnTo>
                    <a:pt x="311" y="479"/>
                  </a:lnTo>
                  <a:lnTo>
                    <a:pt x="301" y="486"/>
                  </a:lnTo>
                  <a:lnTo>
                    <a:pt x="297" y="492"/>
                  </a:lnTo>
                  <a:lnTo>
                    <a:pt x="294" y="502"/>
                  </a:lnTo>
                  <a:lnTo>
                    <a:pt x="294" y="515"/>
                  </a:lnTo>
                  <a:lnTo>
                    <a:pt x="301" y="529"/>
                  </a:lnTo>
                  <a:lnTo>
                    <a:pt x="307" y="545"/>
                  </a:lnTo>
                  <a:lnTo>
                    <a:pt x="294" y="558"/>
                  </a:lnTo>
                  <a:lnTo>
                    <a:pt x="281" y="568"/>
                  </a:lnTo>
                  <a:lnTo>
                    <a:pt x="278" y="575"/>
                  </a:lnTo>
                  <a:lnTo>
                    <a:pt x="274" y="582"/>
                  </a:lnTo>
                  <a:lnTo>
                    <a:pt x="278" y="588"/>
                  </a:lnTo>
                  <a:lnTo>
                    <a:pt x="281" y="595"/>
                  </a:lnTo>
                  <a:lnTo>
                    <a:pt x="254" y="615"/>
                  </a:lnTo>
                  <a:lnTo>
                    <a:pt x="225" y="638"/>
                  </a:lnTo>
                  <a:lnTo>
                    <a:pt x="212" y="654"/>
                  </a:lnTo>
                  <a:lnTo>
                    <a:pt x="205" y="667"/>
                  </a:lnTo>
                  <a:lnTo>
                    <a:pt x="198" y="681"/>
                  </a:lnTo>
                  <a:lnTo>
                    <a:pt x="198" y="697"/>
                  </a:lnTo>
                  <a:lnTo>
                    <a:pt x="215" y="681"/>
                  </a:lnTo>
                  <a:lnTo>
                    <a:pt x="238" y="661"/>
                  </a:lnTo>
                  <a:lnTo>
                    <a:pt x="248" y="657"/>
                  </a:lnTo>
                  <a:lnTo>
                    <a:pt x="258" y="654"/>
                  </a:lnTo>
                  <a:lnTo>
                    <a:pt x="261" y="657"/>
                  </a:lnTo>
                  <a:lnTo>
                    <a:pt x="264" y="661"/>
                  </a:lnTo>
                  <a:lnTo>
                    <a:pt x="264" y="667"/>
                  </a:lnTo>
                  <a:lnTo>
                    <a:pt x="264" y="674"/>
                  </a:lnTo>
                  <a:lnTo>
                    <a:pt x="251" y="697"/>
                  </a:lnTo>
                  <a:lnTo>
                    <a:pt x="235" y="710"/>
                  </a:lnTo>
                  <a:lnTo>
                    <a:pt x="225" y="714"/>
                  </a:lnTo>
                  <a:lnTo>
                    <a:pt x="215" y="717"/>
                  </a:lnTo>
                  <a:lnTo>
                    <a:pt x="202" y="714"/>
                  </a:lnTo>
                  <a:lnTo>
                    <a:pt x="188" y="710"/>
                  </a:lnTo>
                  <a:lnTo>
                    <a:pt x="169" y="717"/>
                  </a:lnTo>
                  <a:lnTo>
                    <a:pt x="146" y="727"/>
                  </a:lnTo>
                  <a:lnTo>
                    <a:pt x="122" y="743"/>
                  </a:lnTo>
                  <a:lnTo>
                    <a:pt x="99" y="757"/>
                  </a:lnTo>
                  <a:lnTo>
                    <a:pt x="56" y="793"/>
                  </a:lnTo>
                  <a:lnTo>
                    <a:pt x="10" y="829"/>
                  </a:lnTo>
                  <a:lnTo>
                    <a:pt x="17" y="846"/>
                  </a:lnTo>
                  <a:lnTo>
                    <a:pt x="20" y="862"/>
                  </a:lnTo>
                  <a:lnTo>
                    <a:pt x="17" y="872"/>
                  </a:lnTo>
                  <a:lnTo>
                    <a:pt x="13" y="882"/>
                  </a:lnTo>
                  <a:lnTo>
                    <a:pt x="7" y="889"/>
                  </a:lnTo>
                  <a:lnTo>
                    <a:pt x="0" y="898"/>
                  </a:lnTo>
                  <a:lnTo>
                    <a:pt x="0" y="935"/>
                  </a:lnTo>
                  <a:lnTo>
                    <a:pt x="0" y="968"/>
                  </a:lnTo>
                  <a:lnTo>
                    <a:pt x="20" y="971"/>
                  </a:lnTo>
                  <a:lnTo>
                    <a:pt x="33" y="974"/>
                  </a:lnTo>
                  <a:lnTo>
                    <a:pt x="37" y="981"/>
                  </a:lnTo>
                  <a:lnTo>
                    <a:pt x="33" y="991"/>
                  </a:lnTo>
                  <a:lnTo>
                    <a:pt x="17" y="1011"/>
                  </a:lnTo>
                  <a:lnTo>
                    <a:pt x="0" y="1034"/>
                  </a:lnTo>
                  <a:lnTo>
                    <a:pt x="10" y="1044"/>
                  </a:lnTo>
                  <a:lnTo>
                    <a:pt x="17" y="1044"/>
                  </a:lnTo>
                  <a:lnTo>
                    <a:pt x="23" y="1040"/>
                  </a:lnTo>
                  <a:lnTo>
                    <a:pt x="37" y="1034"/>
                  </a:lnTo>
                  <a:lnTo>
                    <a:pt x="40" y="1044"/>
                  </a:lnTo>
                  <a:lnTo>
                    <a:pt x="40" y="1054"/>
                  </a:lnTo>
                  <a:lnTo>
                    <a:pt x="40" y="1060"/>
                  </a:lnTo>
                  <a:lnTo>
                    <a:pt x="37" y="1067"/>
                  </a:lnTo>
                  <a:lnTo>
                    <a:pt x="27" y="1077"/>
                  </a:lnTo>
                  <a:lnTo>
                    <a:pt x="17" y="1087"/>
                  </a:lnTo>
                  <a:lnTo>
                    <a:pt x="17" y="1107"/>
                  </a:lnTo>
                  <a:lnTo>
                    <a:pt x="20" y="1120"/>
                  </a:lnTo>
                  <a:lnTo>
                    <a:pt x="27" y="1130"/>
                  </a:lnTo>
                  <a:lnTo>
                    <a:pt x="37" y="1133"/>
                  </a:lnTo>
                  <a:lnTo>
                    <a:pt x="56" y="1140"/>
                  </a:lnTo>
                  <a:lnTo>
                    <a:pt x="76" y="1153"/>
                  </a:lnTo>
                  <a:lnTo>
                    <a:pt x="93" y="1149"/>
                  </a:lnTo>
                  <a:lnTo>
                    <a:pt x="109" y="1143"/>
                  </a:lnTo>
                  <a:lnTo>
                    <a:pt x="129" y="1130"/>
                  </a:lnTo>
                  <a:lnTo>
                    <a:pt x="146" y="1116"/>
                  </a:lnTo>
                  <a:lnTo>
                    <a:pt x="179" y="1087"/>
                  </a:lnTo>
                  <a:lnTo>
                    <a:pt x="205" y="1060"/>
                  </a:lnTo>
                  <a:lnTo>
                    <a:pt x="221" y="1014"/>
                  </a:lnTo>
                  <a:lnTo>
                    <a:pt x="238" y="1047"/>
                  </a:lnTo>
                  <a:lnTo>
                    <a:pt x="264" y="1064"/>
                  </a:lnTo>
                  <a:lnTo>
                    <a:pt x="271" y="1017"/>
                  </a:lnTo>
                  <a:lnTo>
                    <a:pt x="271" y="1011"/>
                  </a:lnTo>
                  <a:lnTo>
                    <a:pt x="268" y="1014"/>
                  </a:lnTo>
                  <a:lnTo>
                    <a:pt x="264" y="1014"/>
                  </a:lnTo>
                  <a:lnTo>
                    <a:pt x="264" y="1001"/>
                  </a:lnTo>
                  <a:lnTo>
                    <a:pt x="281" y="994"/>
                  </a:lnTo>
                  <a:lnTo>
                    <a:pt x="297" y="984"/>
                  </a:lnTo>
                  <a:lnTo>
                    <a:pt x="288" y="918"/>
                  </a:lnTo>
                  <a:lnTo>
                    <a:pt x="297" y="905"/>
                  </a:lnTo>
                  <a:lnTo>
                    <a:pt x="307" y="902"/>
                  </a:lnTo>
                  <a:lnTo>
                    <a:pt x="311" y="902"/>
                  </a:lnTo>
                  <a:lnTo>
                    <a:pt x="314" y="898"/>
                  </a:lnTo>
                  <a:lnTo>
                    <a:pt x="317" y="895"/>
                  </a:lnTo>
                  <a:lnTo>
                    <a:pt x="317" y="885"/>
                  </a:lnTo>
                  <a:lnTo>
                    <a:pt x="304" y="862"/>
                  </a:lnTo>
                  <a:lnTo>
                    <a:pt x="294" y="842"/>
                  </a:lnTo>
                  <a:lnTo>
                    <a:pt x="288" y="819"/>
                  </a:lnTo>
                  <a:lnTo>
                    <a:pt x="284" y="796"/>
                  </a:lnTo>
                  <a:lnTo>
                    <a:pt x="281" y="773"/>
                  </a:lnTo>
                  <a:lnTo>
                    <a:pt x="284" y="750"/>
                  </a:lnTo>
                  <a:lnTo>
                    <a:pt x="288" y="724"/>
                  </a:lnTo>
                  <a:lnTo>
                    <a:pt x="291" y="697"/>
                  </a:lnTo>
                  <a:close/>
                </a:path>
              </a:pathLst>
            </a:custGeom>
            <a:solidFill>
              <a:srgbClr val="FFFF66"/>
            </a:solidFill>
            <a:ln w="3175">
              <a:solidFill>
                <a:schemeClr val="tx1"/>
              </a:solidFill>
              <a:round/>
              <a:headEnd/>
              <a:tailEnd/>
            </a:ln>
          </p:spPr>
          <p:txBody>
            <a:bodyPr/>
            <a:lstStyle/>
            <a:p>
              <a:endParaRPr lang="en-US"/>
            </a:p>
          </p:txBody>
        </p:sp>
        <p:sp>
          <p:nvSpPr>
            <p:cNvPr id="131255" name="Freeform 150"/>
            <p:cNvSpPr>
              <a:spLocks/>
            </p:cNvSpPr>
            <p:nvPr/>
          </p:nvSpPr>
          <p:spPr bwMode="auto">
            <a:xfrm>
              <a:off x="2665" y="674"/>
              <a:ext cx="1113" cy="1321"/>
            </a:xfrm>
            <a:custGeom>
              <a:avLst/>
              <a:gdLst>
                <a:gd name="T0" fmla="*/ 5530 w 832"/>
                <a:gd name="T1" fmla="*/ 2589 h 1153"/>
                <a:gd name="T2" fmla="*/ 6309 w 832"/>
                <a:gd name="T3" fmla="*/ 2523 h 1153"/>
                <a:gd name="T4" fmla="*/ 6374 w 832"/>
                <a:gd name="T5" fmla="*/ 2343 h 1153"/>
                <a:gd name="T6" fmla="*/ 6497 w 832"/>
                <a:gd name="T7" fmla="*/ 2101 h 1153"/>
                <a:gd name="T8" fmla="*/ 7649 w 832"/>
                <a:gd name="T9" fmla="*/ 1586 h 1153"/>
                <a:gd name="T10" fmla="*/ 8249 w 832"/>
                <a:gd name="T11" fmla="*/ 1184 h 1153"/>
                <a:gd name="T12" fmla="*/ 9396 w 832"/>
                <a:gd name="T13" fmla="*/ 1054 h 1153"/>
                <a:gd name="T14" fmla="*/ 9767 w 832"/>
                <a:gd name="T15" fmla="*/ 930 h 1153"/>
                <a:gd name="T16" fmla="*/ 10741 w 832"/>
                <a:gd name="T17" fmla="*/ 747 h 1153"/>
                <a:gd name="T18" fmla="*/ 12484 w 832"/>
                <a:gd name="T19" fmla="*/ 850 h 1153"/>
                <a:gd name="T20" fmla="*/ 13575 w 832"/>
                <a:gd name="T21" fmla="*/ 285 h 1153"/>
                <a:gd name="T22" fmla="*/ 14793 w 832"/>
                <a:gd name="T23" fmla="*/ 504 h 1153"/>
                <a:gd name="T24" fmla="*/ 14983 w 832"/>
                <a:gd name="T25" fmla="*/ 335 h 1153"/>
                <a:gd name="T26" fmla="*/ 14613 w 832"/>
                <a:gd name="T27" fmla="*/ 323 h 1153"/>
                <a:gd name="T28" fmla="*/ 14793 w 832"/>
                <a:gd name="T29" fmla="*/ 235 h 1153"/>
                <a:gd name="T30" fmla="*/ 15274 w 832"/>
                <a:gd name="T31" fmla="*/ 119 h 1153"/>
                <a:gd name="T32" fmla="*/ 14248 w 832"/>
                <a:gd name="T33" fmla="*/ 0 h 1153"/>
                <a:gd name="T34" fmla="*/ 13575 w 832"/>
                <a:gd name="T35" fmla="*/ 186 h 1153"/>
                <a:gd name="T36" fmla="*/ 13030 w 832"/>
                <a:gd name="T37" fmla="*/ 38 h 1153"/>
                <a:gd name="T38" fmla="*/ 12726 w 832"/>
                <a:gd name="T39" fmla="*/ 191 h 1153"/>
                <a:gd name="T40" fmla="*/ 12424 w 832"/>
                <a:gd name="T41" fmla="*/ 93 h 1153"/>
                <a:gd name="T42" fmla="*/ 11823 w 832"/>
                <a:gd name="T43" fmla="*/ 127 h 1153"/>
                <a:gd name="T44" fmla="*/ 10969 w 832"/>
                <a:gd name="T45" fmla="*/ 191 h 1153"/>
                <a:gd name="T46" fmla="*/ 10424 w 832"/>
                <a:gd name="T47" fmla="*/ 384 h 1153"/>
                <a:gd name="T48" fmla="*/ 9946 w 832"/>
                <a:gd name="T49" fmla="*/ 513 h 1153"/>
                <a:gd name="T50" fmla="*/ 8978 w 832"/>
                <a:gd name="T51" fmla="*/ 648 h 1153"/>
                <a:gd name="T52" fmla="*/ 8536 w 832"/>
                <a:gd name="T53" fmla="*/ 826 h 1153"/>
                <a:gd name="T54" fmla="*/ 7716 w 832"/>
                <a:gd name="T55" fmla="*/ 1102 h 1153"/>
                <a:gd name="T56" fmla="*/ 6919 w 832"/>
                <a:gd name="T57" fmla="*/ 1339 h 1153"/>
                <a:gd name="T58" fmla="*/ 6047 w 832"/>
                <a:gd name="T59" fmla="*/ 1610 h 1153"/>
                <a:gd name="T60" fmla="*/ 5941 w 832"/>
                <a:gd name="T61" fmla="*/ 1790 h 1153"/>
                <a:gd name="T62" fmla="*/ 5530 w 832"/>
                <a:gd name="T63" fmla="*/ 1895 h 1153"/>
                <a:gd name="T64" fmla="*/ 5530 w 832"/>
                <a:gd name="T65" fmla="*/ 2061 h 1153"/>
                <a:gd name="T66" fmla="*/ 5109 w 832"/>
                <a:gd name="T67" fmla="*/ 2240 h 1153"/>
                <a:gd name="T68" fmla="*/ 4669 w 832"/>
                <a:gd name="T69" fmla="*/ 2400 h 1153"/>
                <a:gd name="T70" fmla="*/ 3639 w 832"/>
                <a:gd name="T71" fmla="*/ 2652 h 1153"/>
                <a:gd name="T72" fmla="*/ 4558 w 832"/>
                <a:gd name="T73" fmla="*/ 2562 h 1153"/>
                <a:gd name="T74" fmla="*/ 4836 w 832"/>
                <a:gd name="T75" fmla="*/ 2597 h 1153"/>
                <a:gd name="T76" fmla="*/ 4134 w 832"/>
                <a:gd name="T77" fmla="*/ 2781 h 1153"/>
                <a:gd name="T78" fmla="*/ 3093 w 832"/>
                <a:gd name="T79" fmla="*/ 2793 h 1153"/>
                <a:gd name="T80" fmla="*/ 1026 w 832"/>
                <a:gd name="T81" fmla="*/ 3090 h 1153"/>
                <a:gd name="T82" fmla="*/ 317 w 832"/>
                <a:gd name="T83" fmla="*/ 3398 h 1153"/>
                <a:gd name="T84" fmla="*/ 0 w 832"/>
                <a:gd name="T85" fmla="*/ 3643 h 1153"/>
                <a:gd name="T86" fmla="*/ 674 w 832"/>
                <a:gd name="T87" fmla="*/ 3822 h 1153"/>
                <a:gd name="T88" fmla="*/ 177 w 832"/>
                <a:gd name="T89" fmla="*/ 4068 h 1153"/>
                <a:gd name="T90" fmla="*/ 732 w 832"/>
                <a:gd name="T91" fmla="*/ 4068 h 1153"/>
                <a:gd name="T92" fmla="*/ 494 w 832"/>
                <a:gd name="T93" fmla="*/ 4198 h 1153"/>
                <a:gd name="T94" fmla="*/ 494 w 832"/>
                <a:gd name="T95" fmla="*/ 4406 h 1153"/>
                <a:gd name="T96" fmla="*/ 1700 w 832"/>
                <a:gd name="T97" fmla="*/ 4477 h 1153"/>
                <a:gd name="T98" fmla="*/ 3287 w 832"/>
                <a:gd name="T99" fmla="*/ 4235 h 1153"/>
                <a:gd name="T100" fmla="*/ 4836 w 832"/>
                <a:gd name="T101" fmla="*/ 4147 h 1153"/>
                <a:gd name="T102" fmla="*/ 4922 w 832"/>
                <a:gd name="T103" fmla="*/ 3953 h 1153"/>
                <a:gd name="T104" fmla="*/ 5443 w 832"/>
                <a:gd name="T105" fmla="*/ 3832 h 1153"/>
                <a:gd name="T106" fmla="*/ 5718 w 832"/>
                <a:gd name="T107" fmla="*/ 3520 h 1153"/>
                <a:gd name="T108" fmla="*/ 5584 w 832"/>
                <a:gd name="T109" fmla="*/ 3362 h 1153"/>
                <a:gd name="T110" fmla="*/ 5160 w 832"/>
                <a:gd name="T111" fmla="*/ 3012 h 1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2"/>
                <a:gd name="T169" fmla="*/ 0 h 1153"/>
                <a:gd name="T170" fmla="*/ 832 w 832"/>
                <a:gd name="T171" fmla="*/ 1153 h 1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2" h="1153">
                  <a:moveTo>
                    <a:pt x="291" y="697"/>
                  </a:moveTo>
                  <a:lnTo>
                    <a:pt x="291" y="677"/>
                  </a:lnTo>
                  <a:lnTo>
                    <a:pt x="294" y="667"/>
                  </a:lnTo>
                  <a:lnTo>
                    <a:pt x="301" y="664"/>
                  </a:lnTo>
                  <a:lnTo>
                    <a:pt x="311" y="661"/>
                  </a:lnTo>
                  <a:lnTo>
                    <a:pt x="321" y="657"/>
                  </a:lnTo>
                  <a:lnTo>
                    <a:pt x="330" y="654"/>
                  </a:lnTo>
                  <a:lnTo>
                    <a:pt x="344" y="648"/>
                  </a:lnTo>
                  <a:lnTo>
                    <a:pt x="354" y="634"/>
                  </a:lnTo>
                  <a:lnTo>
                    <a:pt x="347" y="621"/>
                  </a:lnTo>
                  <a:lnTo>
                    <a:pt x="347" y="611"/>
                  </a:lnTo>
                  <a:lnTo>
                    <a:pt x="347" y="601"/>
                  </a:lnTo>
                  <a:lnTo>
                    <a:pt x="347" y="591"/>
                  </a:lnTo>
                  <a:lnTo>
                    <a:pt x="354" y="572"/>
                  </a:lnTo>
                  <a:lnTo>
                    <a:pt x="363" y="552"/>
                  </a:lnTo>
                  <a:lnTo>
                    <a:pt x="354" y="539"/>
                  </a:lnTo>
                  <a:lnTo>
                    <a:pt x="380" y="515"/>
                  </a:lnTo>
                  <a:lnTo>
                    <a:pt x="403" y="486"/>
                  </a:lnTo>
                  <a:lnTo>
                    <a:pt x="406" y="423"/>
                  </a:lnTo>
                  <a:lnTo>
                    <a:pt x="416" y="407"/>
                  </a:lnTo>
                  <a:lnTo>
                    <a:pt x="423" y="393"/>
                  </a:lnTo>
                  <a:lnTo>
                    <a:pt x="406" y="340"/>
                  </a:lnTo>
                  <a:lnTo>
                    <a:pt x="429" y="307"/>
                  </a:lnTo>
                  <a:lnTo>
                    <a:pt x="449" y="304"/>
                  </a:lnTo>
                  <a:lnTo>
                    <a:pt x="479" y="251"/>
                  </a:lnTo>
                  <a:lnTo>
                    <a:pt x="492" y="261"/>
                  </a:lnTo>
                  <a:lnTo>
                    <a:pt x="505" y="268"/>
                  </a:lnTo>
                  <a:lnTo>
                    <a:pt x="512" y="271"/>
                  </a:lnTo>
                  <a:lnTo>
                    <a:pt x="522" y="268"/>
                  </a:lnTo>
                  <a:lnTo>
                    <a:pt x="529" y="268"/>
                  </a:lnTo>
                  <a:lnTo>
                    <a:pt x="538" y="265"/>
                  </a:lnTo>
                  <a:lnTo>
                    <a:pt x="532" y="238"/>
                  </a:lnTo>
                  <a:lnTo>
                    <a:pt x="522" y="215"/>
                  </a:lnTo>
                  <a:lnTo>
                    <a:pt x="545" y="192"/>
                  </a:lnTo>
                  <a:lnTo>
                    <a:pt x="565" y="175"/>
                  </a:lnTo>
                  <a:lnTo>
                    <a:pt x="585" y="192"/>
                  </a:lnTo>
                  <a:lnTo>
                    <a:pt x="618" y="218"/>
                  </a:lnTo>
                  <a:lnTo>
                    <a:pt x="647" y="208"/>
                  </a:lnTo>
                  <a:lnTo>
                    <a:pt x="664" y="222"/>
                  </a:lnTo>
                  <a:lnTo>
                    <a:pt x="680" y="218"/>
                  </a:lnTo>
                  <a:lnTo>
                    <a:pt x="700" y="169"/>
                  </a:lnTo>
                  <a:lnTo>
                    <a:pt x="690" y="136"/>
                  </a:lnTo>
                  <a:lnTo>
                    <a:pt x="707" y="96"/>
                  </a:lnTo>
                  <a:lnTo>
                    <a:pt x="740" y="73"/>
                  </a:lnTo>
                  <a:lnTo>
                    <a:pt x="776" y="99"/>
                  </a:lnTo>
                  <a:lnTo>
                    <a:pt x="796" y="99"/>
                  </a:lnTo>
                  <a:lnTo>
                    <a:pt x="779" y="136"/>
                  </a:lnTo>
                  <a:lnTo>
                    <a:pt x="806" y="129"/>
                  </a:lnTo>
                  <a:lnTo>
                    <a:pt x="832" y="96"/>
                  </a:lnTo>
                  <a:lnTo>
                    <a:pt x="826" y="90"/>
                  </a:lnTo>
                  <a:lnTo>
                    <a:pt x="819" y="86"/>
                  </a:lnTo>
                  <a:lnTo>
                    <a:pt x="816" y="86"/>
                  </a:lnTo>
                  <a:lnTo>
                    <a:pt x="809" y="90"/>
                  </a:lnTo>
                  <a:lnTo>
                    <a:pt x="806" y="90"/>
                  </a:lnTo>
                  <a:lnTo>
                    <a:pt x="799" y="86"/>
                  </a:lnTo>
                  <a:lnTo>
                    <a:pt x="796" y="83"/>
                  </a:lnTo>
                  <a:lnTo>
                    <a:pt x="789" y="73"/>
                  </a:lnTo>
                  <a:lnTo>
                    <a:pt x="796" y="66"/>
                  </a:lnTo>
                  <a:lnTo>
                    <a:pt x="803" y="63"/>
                  </a:lnTo>
                  <a:lnTo>
                    <a:pt x="806" y="60"/>
                  </a:lnTo>
                  <a:lnTo>
                    <a:pt x="806" y="57"/>
                  </a:lnTo>
                  <a:lnTo>
                    <a:pt x="806" y="50"/>
                  </a:lnTo>
                  <a:lnTo>
                    <a:pt x="799" y="40"/>
                  </a:lnTo>
                  <a:lnTo>
                    <a:pt x="832" y="30"/>
                  </a:lnTo>
                  <a:lnTo>
                    <a:pt x="816" y="17"/>
                  </a:lnTo>
                  <a:lnTo>
                    <a:pt x="803" y="7"/>
                  </a:lnTo>
                  <a:lnTo>
                    <a:pt x="789" y="0"/>
                  </a:lnTo>
                  <a:lnTo>
                    <a:pt x="776" y="0"/>
                  </a:lnTo>
                  <a:lnTo>
                    <a:pt x="766" y="4"/>
                  </a:lnTo>
                  <a:lnTo>
                    <a:pt x="756" y="14"/>
                  </a:lnTo>
                  <a:lnTo>
                    <a:pt x="746" y="27"/>
                  </a:lnTo>
                  <a:lnTo>
                    <a:pt x="740" y="47"/>
                  </a:lnTo>
                  <a:lnTo>
                    <a:pt x="730" y="10"/>
                  </a:lnTo>
                  <a:lnTo>
                    <a:pt x="720" y="7"/>
                  </a:lnTo>
                  <a:lnTo>
                    <a:pt x="713" y="7"/>
                  </a:lnTo>
                  <a:lnTo>
                    <a:pt x="710" y="10"/>
                  </a:lnTo>
                  <a:lnTo>
                    <a:pt x="710" y="17"/>
                  </a:lnTo>
                  <a:lnTo>
                    <a:pt x="710" y="30"/>
                  </a:lnTo>
                  <a:lnTo>
                    <a:pt x="707" y="47"/>
                  </a:lnTo>
                  <a:lnTo>
                    <a:pt x="694" y="50"/>
                  </a:lnTo>
                  <a:lnTo>
                    <a:pt x="677" y="60"/>
                  </a:lnTo>
                  <a:lnTo>
                    <a:pt x="677" y="47"/>
                  </a:lnTo>
                  <a:lnTo>
                    <a:pt x="677" y="30"/>
                  </a:lnTo>
                  <a:lnTo>
                    <a:pt x="677" y="24"/>
                  </a:lnTo>
                  <a:lnTo>
                    <a:pt x="677" y="20"/>
                  </a:lnTo>
                  <a:lnTo>
                    <a:pt x="671" y="17"/>
                  </a:lnTo>
                  <a:lnTo>
                    <a:pt x="664" y="17"/>
                  </a:lnTo>
                  <a:lnTo>
                    <a:pt x="644" y="33"/>
                  </a:lnTo>
                  <a:lnTo>
                    <a:pt x="634" y="43"/>
                  </a:lnTo>
                  <a:lnTo>
                    <a:pt x="628" y="47"/>
                  </a:lnTo>
                  <a:lnTo>
                    <a:pt x="608" y="47"/>
                  </a:lnTo>
                  <a:lnTo>
                    <a:pt x="598" y="50"/>
                  </a:lnTo>
                  <a:lnTo>
                    <a:pt x="591" y="60"/>
                  </a:lnTo>
                  <a:lnTo>
                    <a:pt x="581" y="66"/>
                  </a:lnTo>
                  <a:lnTo>
                    <a:pt x="578" y="76"/>
                  </a:lnTo>
                  <a:lnTo>
                    <a:pt x="568" y="99"/>
                  </a:lnTo>
                  <a:lnTo>
                    <a:pt x="565" y="116"/>
                  </a:lnTo>
                  <a:lnTo>
                    <a:pt x="555" y="129"/>
                  </a:lnTo>
                  <a:lnTo>
                    <a:pt x="548" y="132"/>
                  </a:lnTo>
                  <a:lnTo>
                    <a:pt x="542" y="132"/>
                  </a:lnTo>
                  <a:lnTo>
                    <a:pt x="529" y="126"/>
                  </a:lnTo>
                  <a:lnTo>
                    <a:pt x="505" y="146"/>
                  </a:lnTo>
                  <a:lnTo>
                    <a:pt x="492" y="159"/>
                  </a:lnTo>
                  <a:lnTo>
                    <a:pt x="489" y="166"/>
                  </a:lnTo>
                  <a:lnTo>
                    <a:pt x="486" y="172"/>
                  </a:lnTo>
                  <a:lnTo>
                    <a:pt x="486" y="182"/>
                  </a:lnTo>
                  <a:lnTo>
                    <a:pt x="482" y="192"/>
                  </a:lnTo>
                  <a:lnTo>
                    <a:pt x="466" y="212"/>
                  </a:lnTo>
                  <a:lnTo>
                    <a:pt x="449" y="232"/>
                  </a:lnTo>
                  <a:lnTo>
                    <a:pt x="439" y="251"/>
                  </a:lnTo>
                  <a:lnTo>
                    <a:pt x="429" y="268"/>
                  </a:lnTo>
                  <a:lnTo>
                    <a:pt x="420" y="284"/>
                  </a:lnTo>
                  <a:lnTo>
                    <a:pt x="410" y="301"/>
                  </a:lnTo>
                  <a:lnTo>
                    <a:pt x="396" y="314"/>
                  </a:lnTo>
                  <a:lnTo>
                    <a:pt x="380" y="327"/>
                  </a:lnTo>
                  <a:lnTo>
                    <a:pt x="377" y="344"/>
                  </a:lnTo>
                  <a:lnTo>
                    <a:pt x="367" y="360"/>
                  </a:lnTo>
                  <a:lnTo>
                    <a:pt x="357" y="380"/>
                  </a:lnTo>
                  <a:lnTo>
                    <a:pt x="344" y="397"/>
                  </a:lnTo>
                  <a:lnTo>
                    <a:pt x="330" y="413"/>
                  </a:lnTo>
                  <a:lnTo>
                    <a:pt x="324" y="433"/>
                  </a:lnTo>
                  <a:lnTo>
                    <a:pt x="324" y="440"/>
                  </a:lnTo>
                  <a:lnTo>
                    <a:pt x="324" y="449"/>
                  </a:lnTo>
                  <a:lnTo>
                    <a:pt x="324" y="459"/>
                  </a:lnTo>
                  <a:lnTo>
                    <a:pt x="330" y="466"/>
                  </a:lnTo>
                  <a:lnTo>
                    <a:pt x="317" y="473"/>
                  </a:lnTo>
                  <a:lnTo>
                    <a:pt x="311" y="479"/>
                  </a:lnTo>
                  <a:lnTo>
                    <a:pt x="301" y="486"/>
                  </a:lnTo>
                  <a:lnTo>
                    <a:pt x="297" y="492"/>
                  </a:lnTo>
                  <a:lnTo>
                    <a:pt x="294" y="502"/>
                  </a:lnTo>
                  <a:lnTo>
                    <a:pt x="294" y="515"/>
                  </a:lnTo>
                  <a:lnTo>
                    <a:pt x="301" y="529"/>
                  </a:lnTo>
                  <a:lnTo>
                    <a:pt x="307" y="545"/>
                  </a:lnTo>
                  <a:lnTo>
                    <a:pt x="294" y="558"/>
                  </a:lnTo>
                  <a:lnTo>
                    <a:pt x="281" y="568"/>
                  </a:lnTo>
                  <a:lnTo>
                    <a:pt x="278" y="575"/>
                  </a:lnTo>
                  <a:lnTo>
                    <a:pt x="274" y="582"/>
                  </a:lnTo>
                  <a:lnTo>
                    <a:pt x="278" y="588"/>
                  </a:lnTo>
                  <a:lnTo>
                    <a:pt x="281" y="595"/>
                  </a:lnTo>
                  <a:lnTo>
                    <a:pt x="254" y="615"/>
                  </a:lnTo>
                  <a:lnTo>
                    <a:pt x="225" y="638"/>
                  </a:lnTo>
                  <a:lnTo>
                    <a:pt x="212" y="654"/>
                  </a:lnTo>
                  <a:lnTo>
                    <a:pt x="205" y="667"/>
                  </a:lnTo>
                  <a:lnTo>
                    <a:pt x="198" y="681"/>
                  </a:lnTo>
                  <a:lnTo>
                    <a:pt x="198" y="697"/>
                  </a:lnTo>
                  <a:lnTo>
                    <a:pt x="215" y="681"/>
                  </a:lnTo>
                  <a:lnTo>
                    <a:pt x="238" y="661"/>
                  </a:lnTo>
                  <a:lnTo>
                    <a:pt x="248" y="657"/>
                  </a:lnTo>
                  <a:lnTo>
                    <a:pt x="258" y="654"/>
                  </a:lnTo>
                  <a:lnTo>
                    <a:pt x="261" y="657"/>
                  </a:lnTo>
                  <a:lnTo>
                    <a:pt x="264" y="661"/>
                  </a:lnTo>
                  <a:lnTo>
                    <a:pt x="264" y="667"/>
                  </a:lnTo>
                  <a:lnTo>
                    <a:pt x="264" y="674"/>
                  </a:lnTo>
                  <a:lnTo>
                    <a:pt x="251" y="697"/>
                  </a:lnTo>
                  <a:lnTo>
                    <a:pt x="235" y="710"/>
                  </a:lnTo>
                  <a:lnTo>
                    <a:pt x="225" y="714"/>
                  </a:lnTo>
                  <a:lnTo>
                    <a:pt x="215" y="717"/>
                  </a:lnTo>
                  <a:lnTo>
                    <a:pt x="202" y="714"/>
                  </a:lnTo>
                  <a:lnTo>
                    <a:pt x="188" y="710"/>
                  </a:lnTo>
                  <a:lnTo>
                    <a:pt x="169" y="717"/>
                  </a:lnTo>
                  <a:lnTo>
                    <a:pt x="146" y="727"/>
                  </a:lnTo>
                  <a:lnTo>
                    <a:pt x="122" y="743"/>
                  </a:lnTo>
                  <a:lnTo>
                    <a:pt x="99" y="757"/>
                  </a:lnTo>
                  <a:lnTo>
                    <a:pt x="56" y="793"/>
                  </a:lnTo>
                  <a:lnTo>
                    <a:pt x="10" y="829"/>
                  </a:lnTo>
                  <a:lnTo>
                    <a:pt x="17" y="846"/>
                  </a:lnTo>
                  <a:lnTo>
                    <a:pt x="20" y="862"/>
                  </a:lnTo>
                  <a:lnTo>
                    <a:pt x="17" y="872"/>
                  </a:lnTo>
                  <a:lnTo>
                    <a:pt x="13" y="882"/>
                  </a:lnTo>
                  <a:lnTo>
                    <a:pt x="7" y="889"/>
                  </a:lnTo>
                  <a:lnTo>
                    <a:pt x="0" y="898"/>
                  </a:lnTo>
                  <a:lnTo>
                    <a:pt x="0" y="935"/>
                  </a:lnTo>
                  <a:lnTo>
                    <a:pt x="0" y="968"/>
                  </a:lnTo>
                  <a:lnTo>
                    <a:pt x="20" y="971"/>
                  </a:lnTo>
                  <a:lnTo>
                    <a:pt x="33" y="974"/>
                  </a:lnTo>
                  <a:lnTo>
                    <a:pt x="37" y="981"/>
                  </a:lnTo>
                  <a:lnTo>
                    <a:pt x="33" y="991"/>
                  </a:lnTo>
                  <a:lnTo>
                    <a:pt x="17" y="1011"/>
                  </a:lnTo>
                  <a:lnTo>
                    <a:pt x="0" y="1034"/>
                  </a:lnTo>
                  <a:lnTo>
                    <a:pt x="10" y="1044"/>
                  </a:lnTo>
                  <a:lnTo>
                    <a:pt x="17" y="1044"/>
                  </a:lnTo>
                  <a:lnTo>
                    <a:pt x="23" y="1040"/>
                  </a:lnTo>
                  <a:lnTo>
                    <a:pt x="37" y="1034"/>
                  </a:lnTo>
                  <a:lnTo>
                    <a:pt x="40" y="1044"/>
                  </a:lnTo>
                  <a:lnTo>
                    <a:pt x="40" y="1054"/>
                  </a:lnTo>
                  <a:lnTo>
                    <a:pt x="40" y="1060"/>
                  </a:lnTo>
                  <a:lnTo>
                    <a:pt x="37" y="1067"/>
                  </a:lnTo>
                  <a:lnTo>
                    <a:pt x="27" y="1077"/>
                  </a:lnTo>
                  <a:lnTo>
                    <a:pt x="17" y="1087"/>
                  </a:lnTo>
                  <a:lnTo>
                    <a:pt x="17" y="1107"/>
                  </a:lnTo>
                  <a:lnTo>
                    <a:pt x="20" y="1120"/>
                  </a:lnTo>
                  <a:lnTo>
                    <a:pt x="27" y="1130"/>
                  </a:lnTo>
                  <a:lnTo>
                    <a:pt x="37" y="1133"/>
                  </a:lnTo>
                  <a:lnTo>
                    <a:pt x="56" y="1140"/>
                  </a:lnTo>
                  <a:lnTo>
                    <a:pt x="76" y="1153"/>
                  </a:lnTo>
                  <a:lnTo>
                    <a:pt x="93" y="1149"/>
                  </a:lnTo>
                  <a:lnTo>
                    <a:pt x="109" y="1143"/>
                  </a:lnTo>
                  <a:lnTo>
                    <a:pt x="129" y="1130"/>
                  </a:lnTo>
                  <a:lnTo>
                    <a:pt x="146" y="1116"/>
                  </a:lnTo>
                  <a:lnTo>
                    <a:pt x="179" y="1087"/>
                  </a:lnTo>
                  <a:lnTo>
                    <a:pt x="205" y="1060"/>
                  </a:lnTo>
                  <a:lnTo>
                    <a:pt x="221" y="1014"/>
                  </a:lnTo>
                  <a:lnTo>
                    <a:pt x="238" y="1047"/>
                  </a:lnTo>
                  <a:lnTo>
                    <a:pt x="264" y="1064"/>
                  </a:lnTo>
                  <a:lnTo>
                    <a:pt x="271" y="1017"/>
                  </a:lnTo>
                  <a:lnTo>
                    <a:pt x="271" y="1011"/>
                  </a:lnTo>
                  <a:lnTo>
                    <a:pt x="268" y="1014"/>
                  </a:lnTo>
                  <a:lnTo>
                    <a:pt x="264" y="1014"/>
                  </a:lnTo>
                  <a:lnTo>
                    <a:pt x="264" y="1001"/>
                  </a:lnTo>
                  <a:lnTo>
                    <a:pt x="281" y="994"/>
                  </a:lnTo>
                  <a:lnTo>
                    <a:pt x="297" y="984"/>
                  </a:lnTo>
                  <a:lnTo>
                    <a:pt x="288" y="918"/>
                  </a:lnTo>
                  <a:lnTo>
                    <a:pt x="297" y="905"/>
                  </a:lnTo>
                  <a:lnTo>
                    <a:pt x="307" y="902"/>
                  </a:lnTo>
                  <a:lnTo>
                    <a:pt x="311" y="902"/>
                  </a:lnTo>
                  <a:lnTo>
                    <a:pt x="314" y="898"/>
                  </a:lnTo>
                  <a:lnTo>
                    <a:pt x="317" y="895"/>
                  </a:lnTo>
                  <a:lnTo>
                    <a:pt x="317" y="885"/>
                  </a:lnTo>
                  <a:lnTo>
                    <a:pt x="304" y="862"/>
                  </a:lnTo>
                  <a:lnTo>
                    <a:pt x="294" y="842"/>
                  </a:lnTo>
                  <a:lnTo>
                    <a:pt x="288" y="819"/>
                  </a:lnTo>
                  <a:lnTo>
                    <a:pt x="284" y="796"/>
                  </a:lnTo>
                  <a:lnTo>
                    <a:pt x="281" y="773"/>
                  </a:lnTo>
                  <a:lnTo>
                    <a:pt x="284" y="750"/>
                  </a:lnTo>
                  <a:lnTo>
                    <a:pt x="288" y="724"/>
                  </a:lnTo>
                  <a:lnTo>
                    <a:pt x="291" y="697"/>
                  </a:lnTo>
                </a:path>
              </a:pathLst>
            </a:custGeom>
            <a:solidFill>
              <a:schemeClr val="accent1"/>
            </a:solidFill>
            <a:ln w="3175">
              <a:solidFill>
                <a:schemeClr val="tx1"/>
              </a:solidFill>
              <a:round/>
              <a:headEnd/>
              <a:tailEnd/>
            </a:ln>
          </p:spPr>
          <p:txBody>
            <a:bodyPr/>
            <a:lstStyle/>
            <a:p>
              <a:endParaRPr lang="en-US"/>
            </a:p>
          </p:txBody>
        </p:sp>
        <p:sp>
          <p:nvSpPr>
            <p:cNvPr id="131256" name="Freeform 151"/>
            <p:cNvSpPr>
              <a:spLocks/>
            </p:cNvSpPr>
            <p:nvPr/>
          </p:nvSpPr>
          <p:spPr bwMode="auto">
            <a:xfrm>
              <a:off x="2807" y="1457"/>
              <a:ext cx="63" cy="30"/>
            </a:xfrm>
            <a:custGeom>
              <a:avLst/>
              <a:gdLst>
                <a:gd name="T0" fmla="*/ 694 w 46"/>
                <a:gd name="T1" fmla="*/ 43 h 26"/>
                <a:gd name="T2" fmla="*/ 460 w 46"/>
                <a:gd name="T3" fmla="*/ 43 h 26"/>
                <a:gd name="T4" fmla="*/ 311 w 46"/>
                <a:gd name="T5" fmla="*/ 43 h 26"/>
                <a:gd name="T6" fmla="*/ 237 w 46"/>
                <a:gd name="T7" fmla="*/ 55 h 26"/>
                <a:gd name="T8" fmla="*/ 0 w 46"/>
                <a:gd name="T9" fmla="*/ 107 h 26"/>
                <a:gd name="T10" fmla="*/ 540 w 46"/>
                <a:gd name="T11" fmla="*/ 107 h 26"/>
                <a:gd name="T12" fmla="*/ 1070 w 46"/>
                <a:gd name="T13" fmla="*/ 84 h 26"/>
                <a:gd name="T14" fmla="*/ 1001 w 46"/>
                <a:gd name="T15" fmla="*/ 67 h 26"/>
                <a:gd name="T16" fmla="*/ 1001 w 46"/>
                <a:gd name="T17" fmla="*/ 55 h 26"/>
                <a:gd name="T18" fmla="*/ 1001 w 46"/>
                <a:gd name="T19" fmla="*/ 24 h 26"/>
                <a:gd name="T20" fmla="*/ 930 w 46"/>
                <a:gd name="T21" fmla="*/ 0 h 26"/>
                <a:gd name="T22" fmla="*/ 770 w 46"/>
                <a:gd name="T23" fmla="*/ 3 h 26"/>
                <a:gd name="T24" fmla="*/ 694 w 46"/>
                <a:gd name="T25" fmla="*/ 4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26"/>
                <a:gd name="T41" fmla="*/ 46 w 4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26">
                  <a:moveTo>
                    <a:pt x="30" y="10"/>
                  </a:moveTo>
                  <a:lnTo>
                    <a:pt x="20" y="10"/>
                  </a:lnTo>
                  <a:lnTo>
                    <a:pt x="13" y="10"/>
                  </a:lnTo>
                  <a:lnTo>
                    <a:pt x="10" y="13"/>
                  </a:lnTo>
                  <a:lnTo>
                    <a:pt x="0" y="26"/>
                  </a:lnTo>
                  <a:lnTo>
                    <a:pt x="23" y="26"/>
                  </a:lnTo>
                  <a:lnTo>
                    <a:pt x="46" y="20"/>
                  </a:lnTo>
                  <a:lnTo>
                    <a:pt x="43" y="16"/>
                  </a:lnTo>
                  <a:lnTo>
                    <a:pt x="43" y="13"/>
                  </a:lnTo>
                  <a:lnTo>
                    <a:pt x="43" y="6"/>
                  </a:lnTo>
                  <a:lnTo>
                    <a:pt x="40" y="0"/>
                  </a:lnTo>
                  <a:lnTo>
                    <a:pt x="33" y="3"/>
                  </a:lnTo>
                  <a:lnTo>
                    <a:pt x="30" y="10"/>
                  </a:lnTo>
                  <a:close/>
                </a:path>
              </a:pathLst>
            </a:custGeom>
            <a:solidFill>
              <a:schemeClr val="accent1"/>
            </a:solidFill>
            <a:ln w="3175">
              <a:solidFill>
                <a:schemeClr val="tx1"/>
              </a:solidFill>
              <a:round/>
              <a:headEnd/>
              <a:tailEnd/>
            </a:ln>
          </p:spPr>
          <p:txBody>
            <a:bodyPr/>
            <a:lstStyle/>
            <a:p>
              <a:endParaRPr lang="en-US"/>
            </a:p>
          </p:txBody>
        </p:sp>
        <p:sp>
          <p:nvSpPr>
            <p:cNvPr id="131257" name="Freeform 152"/>
            <p:cNvSpPr>
              <a:spLocks/>
            </p:cNvSpPr>
            <p:nvPr/>
          </p:nvSpPr>
          <p:spPr bwMode="auto">
            <a:xfrm>
              <a:off x="2807" y="1457"/>
              <a:ext cx="63" cy="30"/>
            </a:xfrm>
            <a:custGeom>
              <a:avLst/>
              <a:gdLst>
                <a:gd name="T0" fmla="*/ 694 w 46"/>
                <a:gd name="T1" fmla="*/ 43 h 26"/>
                <a:gd name="T2" fmla="*/ 460 w 46"/>
                <a:gd name="T3" fmla="*/ 43 h 26"/>
                <a:gd name="T4" fmla="*/ 311 w 46"/>
                <a:gd name="T5" fmla="*/ 43 h 26"/>
                <a:gd name="T6" fmla="*/ 237 w 46"/>
                <a:gd name="T7" fmla="*/ 55 h 26"/>
                <a:gd name="T8" fmla="*/ 0 w 46"/>
                <a:gd name="T9" fmla="*/ 107 h 26"/>
                <a:gd name="T10" fmla="*/ 540 w 46"/>
                <a:gd name="T11" fmla="*/ 107 h 26"/>
                <a:gd name="T12" fmla="*/ 1070 w 46"/>
                <a:gd name="T13" fmla="*/ 84 h 26"/>
                <a:gd name="T14" fmla="*/ 1001 w 46"/>
                <a:gd name="T15" fmla="*/ 67 h 26"/>
                <a:gd name="T16" fmla="*/ 1001 w 46"/>
                <a:gd name="T17" fmla="*/ 55 h 26"/>
                <a:gd name="T18" fmla="*/ 1001 w 46"/>
                <a:gd name="T19" fmla="*/ 24 h 26"/>
                <a:gd name="T20" fmla="*/ 930 w 46"/>
                <a:gd name="T21" fmla="*/ 0 h 26"/>
                <a:gd name="T22" fmla="*/ 770 w 46"/>
                <a:gd name="T23" fmla="*/ 3 h 26"/>
                <a:gd name="T24" fmla="*/ 694 w 46"/>
                <a:gd name="T25" fmla="*/ 4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26"/>
                <a:gd name="T41" fmla="*/ 46 w 4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26">
                  <a:moveTo>
                    <a:pt x="30" y="10"/>
                  </a:moveTo>
                  <a:lnTo>
                    <a:pt x="20" y="10"/>
                  </a:lnTo>
                  <a:lnTo>
                    <a:pt x="13" y="10"/>
                  </a:lnTo>
                  <a:lnTo>
                    <a:pt x="10" y="13"/>
                  </a:lnTo>
                  <a:lnTo>
                    <a:pt x="0" y="26"/>
                  </a:lnTo>
                  <a:lnTo>
                    <a:pt x="23" y="26"/>
                  </a:lnTo>
                  <a:lnTo>
                    <a:pt x="46" y="20"/>
                  </a:lnTo>
                  <a:lnTo>
                    <a:pt x="43" y="16"/>
                  </a:lnTo>
                  <a:lnTo>
                    <a:pt x="43" y="13"/>
                  </a:lnTo>
                  <a:lnTo>
                    <a:pt x="43" y="6"/>
                  </a:lnTo>
                  <a:lnTo>
                    <a:pt x="40" y="0"/>
                  </a:lnTo>
                  <a:lnTo>
                    <a:pt x="33" y="3"/>
                  </a:lnTo>
                  <a:lnTo>
                    <a:pt x="30" y="10"/>
                  </a:lnTo>
                </a:path>
              </a:pathLst>
            </a:custGeom>
            <a:solidFill>
              <a:schemeClr val="accent1"/>
            </a:solidFill>
            <a:ln w="3175">
              <a:solidFill>
                <a:schemeClr val="tx1"/>
              </a:solidFill>
              <a:round/>
              <a:headEnd/>
              <a:tailEnd/>
            </a:ln>
          </p:spPr>
          <p:txBody>
            <a:bodyPr/>
            <a:lstStyle/>
            <a:p>
              <a:endParaRPr lang="en-US"/>
            </a:p>
          </p:txBody>
        </p:sp>
        <p:sp>
          <p:nvSpPr>
            <p:cNvPr id="131258" name="Freeform 153"/>
            <p:cNvSpPr>
              <a:spLocks/>
            </p:cNvSpPr>
            <p:nvPr/>
          </p:nvSpPr>
          <p:spPr bwMode="auto">
            <a:xfrm>
              <a:off x="2882" y="1435"/>
              <a:ext cx="27" cy="22"/>
            </a:xfrm>
            <a:custGeom>
              <a:avLst/>
              <a:gdLst>
                <a:gd name="T0" fmla="*/ 0 w 20"/>
                <a:gd name="T1" fmla="*/ 19 h 20"/>
                <a:gd name="T2" fmla="*/ 0 w 20"/>
                <a:gd name="T3" fmla="*/ 34 h 20"/>
                <a:gd name="T4" fmla="*/ 135 w 20"/>
                <a:gd name="T5" fmla="*/ 52 h 20"/>
                <a:gd name="T6" fmla="*/ 259 w 20"/>
                <a:gd name="T7" fmla="*/ 34 h 20"/>
                <a:gd name="T8" fmla="*/ 400 w 20"/>
                <a:gd name="T9" fmla="*/ 25 h 20"/>
                <a:gd name="T10" fmla="*/ 400 w 20"/>
                <a:gd name="T11" fmla="*/ 19 h 20"/>
                <a:gd name="T12" fmla="*/ 259 w 20"/>
                <a:gd name="T13" fmla="*/ 0 h 20"/>
                <a:gd name="T14" fmla="*/ 135 w 20"/>
                <a:gd name="T15" fmla="*/ 3 h 20"/>
                <a:gd name="T16" fmla="*/ 0 w 20"/>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0" y="7"/>
                  </a:moveTo>
                  <a:lnTo>
                    <a:pt x="0" y="13"/>
                  </a:lnTo>
                  <a:lnTo>
                    <a:pt x="7" y="20"/>
                  </a:lnTo>
                  <a:lnTo>
                    <a:pt x="13" y="13"/>
                  </a:lnTo>
                  <a:lnTo>
                    <a:pt x="20" y="10"/>
                  </a:lnTo>
                  <a:lnTo>
                    <a:pt x="20" y="7"/>
                  </a:lnTo>
                  <a:lnTo>
                    <a:pt x="13" y="0"/>
                  </a:lnTo>
                  <a:lnTo>
                    <a:pt x="7" y="3"/>
                  </a:lnTo>
                  <a:lnTo>
                    <a:pt x="0" y="7"/>
                  </a:lnTo>
                  <a:close/>
                </a:path>
              </a:pathLst>
            </a:custGeom>
            <a:solidFill>
              <a:schemeClr val="accent1"/>
            </a:solidFill>
            <a:ln w="3175">
              <a:solidFill>
                <a:schemeClr val="tx1"/>
              </a:solidFill>
              <a:round/>
              <a:headEnd/>
              <a:tailEnd/>
            </a:ln>
          </p:spPr>
          <p:txBody>
            <a:bodyPr/>
            <a:lstStyle/>
            <a:p>
              <a:endParaRPr lang="en-US"/>
            </a:p>
          </p:txBody>
        </p:sp>
        <p:sp>
          <p:nvSpPr>
            <p:cNvPr id="131259" name="Freeform 154"/>
            <p:cNvSpPr>
              <a:spLocks/>
            </p:cNvSpPr>
            <p:nvPr/>
          </p:nvSpPr>
          <p:spPr bwMode="auto">
            <a:xfrm>
              <a:off x="2882" y="1435"/>
              <a:ext cx="27" cy="22"/>
            </a:xfrm>
            <a:custGeom>
              <a:avLst/>
              <a:gdLst>
                <a:gd name="T0" fmla="*/ 0 w 20"/>
                <a:gd name="T1" fmla="*/ 19 h 20"/>
                <a:gd name="T2" fmla="*/ 0 w 20"/>
                <a:gd name="T3" fmla="*/ 34 h 20"/>
                <a:gd name="T4" fmla="*/ 135 w 20"/>
                <a:gd name="T5" fmla="*/ 52 h 20"/>
                <a:gd name="T6" fmla="*/ 259 w 20"/>
                <a:gd name="T7" fmla="*/ 34 h 20"/>
                <a:gd name="T8" fmla="*/ 400 w 20"/>
                <a:gd name="T9" fmla="*/ 25 h 20"/>
                <a:gd name="T10" fmla="*/ 400 w 20"/>
                <a:gd name="T11" fmla="*/ 19 h 20"/>
                <a:gd name="T12" fmla="*/ 259 w 20"/>
                <a:gd name="T13" fmla="*/ 0 h 20"/>
                <a:gd name="T14" fmla="*/ 135 w 20"/>
                <a:gd name="T15" fmla="*/ 3 h 20"/>
                <a:gd name="T16" fmla="*/ 0 w 20"/>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0" y="7"/>
                  </a:moveTo>
                  <a:lnTo>
                    <a:pt x="0" y="13"/>
                  </a:lnTo>
                  <a:lnTo>
                    <a:pt x="7" y="20"/>
                  </a:lnTo>
                  <a:lnTo>
                    <a:pt x="13" y="13"/>
                  </a:lnTo>
                  <a:lnTo>
                    <a:pt x="20" y="10"/>
                  </a:lnTo>
                  <a:lnTo>
                    <a:pt x="20" y="7"/>
                  </a:lnTo>
                  <a:lnTo>
                    <a:pt x="13" y="0"/>
                  </a:lnTo>
                  <a:lnTo>
                    <a:pt x="7" y="3"/>
                  </a:lnTo>
                  <a:lnTo>
                    <a:pt x="0" y="7"/>
                  </a:lnTo>
                </a:path>
              </a:pathLst>
            </a:custGeom>
            <a:solidFill>
              <a:schemeClr val="accent1"/>
            </a:solidFill>
            <a:ln w="3175">
              <a:solidFill>
                <a:schemeClr val="tx1"/>
              </a:solidFill>
              <a:round/>
              <a:headEnd/>
              <a:tailEnd/>
            </a:ln>
          </p:spPr>
          <p:txBody>
            <a:bodyPr/>
            <a:lstStyle/>
            <a:p>
              <a:endParaRPr lang="en-US"/>
            </a:p>
          </p:txBody>
        </p:sp>
        <p:sp>
          <p:nvSpPr>
            <p:cNvPr id="131260" name="Freeform 155"/>
            <p:cNvSpPr>
              <a:spLocks/>
            </p:cNvSpPr>
            <p:nvPr/>
          </p:nvSpPr>
          <p:spPr bwMode="auto">
            <a:xfrm>
              <a:off x="2970" y="1313"/>
              <a:ext cx="37" cy="44"/>
            </a:xfrm>
            <a:custGeom>
              <a:avLst/>
              <a:gdLst>
                <a:gd name="T0" fmla="*/ 451 w 26"/>
                <a:gd name="T1" fmla="*/ 210 h 37"/>
                <a:gd name="T2" fmla="*/ 672 w 26"/>
                <a:gd name="T3" fmla="*/ 136 h 37"/>
                <a:gd name="T4" fmla="*/ 788 w 26"/>
                <a:gd name="T5" fmla="*/ 96 h 37"/>
                <a:gd name="T6" fmla="*/ 885 w 26"/>
                <a:gd name="T7" fmla="*/ 57 h 37"/>
                <a:gd name="T8" fmla="*/ 788 w 26"/>
                <a:gd name="T9" fmla="*/ 0 h 37"/>
                <a:gd name="T10" fmla="*/ 332 w 26"/>
                <a:gd name="T11" fmla="*/ 0 h 37"/>
                <a:gd name="T12" fmla="*/ 233 w 26"/>
                <a:gd name="T13" fmla="*/ 57 h 37"/>
                <a:gd name="T14" fmla="*/ 0 w 26"/>
                <a:gd name="T15" fmla="*/ 114 h 37"/>
                <a:gd name="T16" fmla="*/ 0 w 26"/>
                <a:gd name="T17" fmla="*/ 151 h 37"/>
                <a:gd name="T18" fmla="*/ 110 w 26"/>
                <a:gd name="T19" fmla="*/ 172 h 37"/>
                <a:gd name="T20" fmla="*/ 233 w 26"/>
                <a:gd name="T21" fmla="*/ 184 h 37"/>
                <a:gd name="T22" fmla="*/ 451 w 26"/>
                <a:gd name="T23" fmla="*/ 21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20" y="24"/>
                  </a:lnTo>
                  <a:lnTo>
                    <a:pt x="23" y="17"/>
                  </a:lnTo>
                  <a:lnTo>
                    <a:pt x="26" y="10"/>
                  </a:lnTo>
                  <a:lnTo>
                    <a:pt x="23" y="0"/>
                  </a:lnTo>
                  <a:lnTo>
                    <a:pt x="10" y="0"/>
                  </a:lnTo>
                  <a:lnTo>
                    <a:pt x="7" y="10"/>
                  </a:lnTo>
                  <a:lnTo>
                    <a:pt x="0" y="20"/>
                  </a:lnTo>
                  <a:lnTo>
                    <a:pt x="0" y="27"/>
                  </a:lnTo>
                  <a:lnTo>
                    <a:pt x="3" y="30"/>
                  </a:lnTo>
                  <a:lnTo>
                    <a:pt x="7" y="33"/>
                  </a:lnTo>
                  <a:lnTo>
                    <a:pt x="13" y="37"/>
                  </a:lnTo>
                  <a:close/>
                </a:path>
              </a:pathLst>
            </a:custGeom>
            <a:solidFill>
              <a:schemeClr val="accent1"/>
            </a:solidFill>
            <a:ln w="3175">
              <a:solidFill>
                <a:schemeClr val="tx1"/>
              </a:solidFill>
              <a:round/>
              <a:headEnd/>
              <a:tailEnd/>
            </a:ln>
          </p:spPr>
          <p:txBody>
            <a:bodyPr/>
            <a:lstStyle/>
            <a:p>
              <a:endParaRPr lang="en-US"/>
            </a:p>
          </p:txBody>
        </p:sp>
        <p:sp>
          <p:nvSpPr>
            <p:cNvPr id="131261" name="Freeform 156"/>
            <p:cNvSpPr>
              <a:spLocks/>
            </p:cNvSpPr>
            <p:nvPr/>
          </p:nvSpPr>
          <p:spPr bwMode="auto">
            <a:xfrm>
              <a:off x="2970" y="1313"/>
              <a:ext cx="37" cy="44"/>
            </a:xfrm>
            <a:custGeom>
              <a:avLst/>
              <a:gdLst>
                <a:gd name="T0" fmla="*/ 451 w 26"/>
                <a:gd name="T1" fmla="*/ 210 h 37"/>
                <a:gd name="T2" fmla="*/ 672 w 26"/>
                <a:gd name="T3" fmla="*/ 136 h 37"/>
                <a:gd name="T4" fmla="*/ 788 w 26"/>
                <a:gd name="T5" fmla="*/ 96 h 37"/>
                <a:gd name="T6" fmla="*/ 885 w 26"/>
                <a:gd name="T7" fmla="*/ 57 h 37"/>
                <a:gd name="T8" fmla="*/ 788 w 26"/>
                <a:gd name="T9" fmla="*/ 0 h 37"/>
                <a:gd name="T10" fmla="*/ 332 w 26"/>
                <a:gd name="T11" fmla="*/ 0 h 37"/>
                <a:gd name="T12" fmla="*/ 233 w 26"/>
                <a:gd name="T13" fmla="*/ 57 h 37"/>
                <a:gd name="T14" fmla="*/ 0 w 26"/>
                <a:gd name="T15" fmla="*/ 114 h 37"/>
                <a:gd name="T16" fmla="*/ 0 w 26"/>
                <a:gd name="T17" fmla="*/ 151 h 37"/>
                <a:gd name="T18" fmla="*/ 110 w 26"/>
                <a:gd name="T19" fmla="*/ 172 h 37"/>
                <a:gd name="T20" fmla="*/ 233 w 26"/>
                <a:gd name="T21" fmla="*/ 184 h 37"/>
                <a:gd name="T22" fmla="*/ 451 w 26"/>
                <a:gd name="T23" fmla="*/ 21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20" y="24"/>
                  </a:lnTo>
                  <a:lnTo>
                    <a:pt x="23" y="17"/>
                  </a:lnTo>
                  <a:lnTo>
                    <a:pt x="26" y="10"/>
                  </a:lnTo>
                  <a:lnTo>
                    <a:pt x="23" y="0"/>
                  </a:lnTo>
                  <a:lnTo>
                    <a:pt x="10" y="0"/>
                  </a:lnTo>
                  <a:lnTo>
                    <a:pt x="7" y="10"/>
                  </a:lnTo>
                  <a:lnTo>
                    <a:pt x="0" y="20"/>
                  </a:lnTo>
                  <a:lnTo>
                    <a:pt x="0" y="27"/>
                  </a:lnTo>
                  <a:lnTo>
                    <a:pt x="3" y="30"/>
                  </a:lnTo>
                  <a:lnTo>
                    <a:pt x="7" y="33"/>
                  </a:lnTo>
                  <a:lnTo>
                    <a:pt x="13" y="37"/>
                  </a:lnTo>
                </a:path>
              </a:pathLst>
            </a:custGeom>
            <a:solidFill>
              <a:schemeClr val="accent1"/>
            </a:solidFill>
            <a:ln w="3175">
              <a:solidFill>
                <a:schemeClr val="tx1"/>
              </a:solidFill>
              <a:round/>
              <a:headEnd/>
              <a:tailEnd/>
            </a:ln>
          </p:spPr>
          <p:txBody>
            <a:bodyPr/>
            <a:lstStyle/>
            <a:p>
              <a:endParaRPr lang="en-US"/>
            </a:p>
          </p:txBody>
        </p:sp>
        <p:sp>
          <p:nvSpPr>
            <p:cNvPr id="131262" name="Freeform 157"/>
            <p:cNvSpPr>
              <a:spLocks/>
            </p:cNvSpPr>
            <p:nvPr/>
          </p:nvSpPr>
          <p:spPr bwMode="auto">
            <a:xfrm>
              <a:off x="3112" y="981"/>
              <a:ext cx="60" cy="45"/>
            </a:xfrm>
            <a:custGeom>
              <a:avLst/>
              <a:gdLst>
                <a:gd name="T0" fmla="*/ 0 w 46"/>
                <a:gd name="T1" fmla="*/ 163 h 39"/>
                <a:gd name="T2" fmla="*/ 283 w 46"/>
                <a:gd name="T3" fmla="*/ 138 h 39"/>
                <a:gd name="T4" fmla="*/ 468 w 46"/>
                <a:gd name="T5" fmla="*/ 107 h 39"/>
                <a:gd name="T6" fmla="*/ 513 w 46"/>
                <a:gd name="T7" fmla="*/ 97 h 39"/>
                <a:gd name="T8" fmla="*/ 610 w 46"/>
                <a:gd name="T9" fmla="*/ 84 h 39"/>
                <a:gd name="T10" fmla="*/ 655 w 46"/>
                <a:gd name="T11" fmla="*/ 43 h 39"/>
                <a:gd name="T12" fmla="*/ 655 w 46"/>
                <a:gd name="T13" fmla="*/ 0 h 39"/>
                <a:gd name="T14" fmla="*/ 554 w 46"/>
                <a:gd name="T15" fmla="*/ 0 h 39"/>
                <a:gd name="T16" fmla="*/ 420 w 46"/>
                <a:gd name="T17" fmla="*/ 0 h 39"/>
                <a:gd name="T18" fmla="*/ 226 w 46"/>
                <a:gd name="T19" fmla="*/ 84 h 39"/>
                <a:gd name="T20" fmla="*/ 0 w 46"/>
                <a:gd name="T21" fmla="*/ 16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39"/>
                <a:gd name="T35" fmla="*/ 46 w 46"/>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39">
                  <a:moveTo>
                    <a:pt x="0" y="39"/>
                  </a:moveTo>
                  <a:lnTo>
                    <a:pt x="20" y="33"/>
                  </a:lnTo>
                  <a:lnTo>
                    <a:pt x="33" y="26"/>
                  </a:lnTo>
                  <a:lnTo>
                    <a:pt x="36" y="23"/>
                  </a:lnTo>
                  <a:lnTo>
                    <a:pt x="43" y="20"/>
                  </a:lnTo>
                  <a:lnTo>
                    <a:pt x="46" y="10"/>
                  </a:lnTo>
                  <a:lnTo>
                    <a:pt x="46" y="0"/>
                  </a:lnTo>
                  <a:lnTo>
                    <a:pt x="39" y="0"/>
                  </a:lnTo>
                  <a:lnTo>
                    <a:pt x="29" y="0"/>
                  </a:lnTo>
                  <a:lnTo>
                    <a:pt x="16" y="20"/>
                  </a:lnTo>
                  <a:lnTo>
                    <a:pt x="0" y="39"/>
                  </a:lnTo>
                  <a:close/>
                </a:path>
              </a:pathLst>
            </a:custGeom>
            <a:solidFill>
              <a:schemeClr val="accent1"/>
            </a:solidFill>
            <a:ln w="3175">
              <a:solidFill>
                <a:schemeClr val="tx1"/>
              </a:solidFill>
              <a:round/>
              <a:headEnd/>
              <a:tailEnd/>
            </a:ln>
          </p:spPr>
          <p:txBody>
            <a:bodyPr/>
            <a:lstStyle/>
            <a:p>
              <a:endParaRPr lang="en-US"/>
            </a:p>
          </p:txBody>
        </p:sp>
        <p:sp>
          <p:nvSpPr>
            <p:cNvPr id="131263" name="Freeform 158"/>
            <p:cNvSpPr>
              <a:spLocks/>
            </p:cNvSpPr>
            <p:nvPr/>
          </p:nvSpPr>
          <p:spPr bwMode="auto">
            <a:xfrm>
              <a:off x="3112" y="981"/>
              <a:ext cx="60" cy="45"/>
            </a:xfrm>
            <a:custGeom>
              <a:avLst/>
              <a:gdLst>
                <a:gd name="T0" fmla="*/ 0 w 46"/>
                <a:gd name="T1" fmla="*/ 163 h 39"/>
                <a:gd name="T2" fmla="*/ 283 w 46"/>
                <a:gd name="T3" fmla="*/ 138 h 39"/>
                <a:gd name="T4" fmla="*/ 468 w 46"/>
                <a:gd name="T5" fmla="*/ 107 h 39"/>
                <a:gd name="T6" fmla="*/ 513 w 46"/>
                <a:gd name="T7" fmla="*/ 97 h 39"/>
                <a:gd name="T8" fmla="*/ 610 w 46"/>
                <a:gd name="T9" fmla="*/ 84 h 39"/>
                <a:gd name="T10" fmla="*/ 655 w 46"/>
                <a:gd name="T11" fmla="*/ 43 h 39"/>
                <a:gd name="T12" fmla="*/ 655 w 46"/>
                <a:gd name="T13" fmla="*/ 0 h 39"/>
                <a:gd name="T14" fmla="*/ 554 w 46"/>
                <a:gd name="T15" fmla="*/ 0 h 39"/>
                <a:gd name="T16" fmla="*/ 420 w 46"/>
                <a:gd name="T17" fmla="*/ 0 h 39"/>
                <a:gd name="T18" fmla="*/ 226 w 46"/>
                <a:gd name="T19" fmla="*/ 84 h 39"/>
                <a:gd name="T20" fmla="*/ 0 w 46"/>
                <a:gd name="T21" fmla="*/ 16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39"/>
                <a:gd name="T35" fmla="*/ 46 w 46"/>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39">
                  <a:moveTo>
                    <a:pt x="0" y="39"/>
                  </a:moveTo>
                  <a:lnTo>
                    <a:pt x="20" y="33"/>
                  </a:lnTo>
                  <a:lnTo>
                    <a:pt x="33" y="26"/>
                  </a:lnTo>
                  <a:lnTo>
                    <a:pt x="36" y="23"/>
                  </a:lnTo>
                  <a:lnTo>
                    <a:pt x="43" y="20"/>
                  </a:lnTo>
                  <a:lnTo>
                    <a:pt x="46" y="10"/>
                  </a:lnTo>
                  <a:lnTo>
                    <a:pt x="46" y="0"/>
                  </a:lnTo>
                  <a:lnTo>
                    <a:pt x="39" y="0"/>
                  </a:lnTo>
                  <a:lnTo>
                    <a:pt x="29" y="0"/>
                  </a:lnTo>
                  <a:lnTo>
                    <a:pt x="16" y="20"/>
                  </a:lnTo>
                  <a:lnTo>
                    <a:pt x="0" y="39"/>
                  </a:lnTo>
                </a:path>
              </a:pathLst>
            </a:custGeom>
            <a:solidFill>
              <a:schemeClr val="accent1"/>
            </a:solidFill>
            <a:ln w="3175">
              <a:solidFill>
                <a:schemeClr val="tx1"/>
              </a:solidFill>
              <a:round/>
              <a:headEnd/>
              <a:tailEnd/>
            </a:ln>
          </p:spPr>
          <p:txBody>
            <a:bodyPr/>
            <a:lstStyle/>
            <a:p>
              <a:endParaRPr lang="en-US"/>
            </a:p>
          </p:txBody>
        </p:sp>
        <p:sp>
          <p:nvSpPr>
            <p:cNvPr id="131264" name="Freeform 159"/>
            <p:cNvSpPr>
              <a:spLocks/>
            </p:cNvSpPr>
            <p:nvPr/>
          </p:nvSpPr>
          <p:spPr bwMode="auto">
            <a:xfrm>
              <a:off x="3157" y="886"/>
              <a:ext cx="61" cy="87"/>
            </a:xfrm>
            <a:custGeom>
              <a:avLst/>
              <a:gdLst>
                <a:gd name="T0" fmla="*/ 350 w 46"/>
                <a:gd name="T1" fmla="*/ 64 h 76"/>
                <a:gd name="T2" fmla="*/ 265 w 46"/>
                <a:gd name="T3" fmla="*/ 105 h 76"/>
                <a:gd name="T4" fmla="*/ 216 w 46"/>
                <a:gd name="T5" fmla="*/ 126 h 76"/>
                <a:gd name="T6" fmla="*/ 113 w 46"/>
                <a:gd name="T7" fmla="*/ 157 h 76"/>
                <a:gd name="T8" fmla="*/ 49 w 46"/>
                <a:gd name="T9" fmla="*/ 165 h 76"/>
                <a:gd name="T10" fmla="*/ 0 w 46"/>
                <a:gd name="T11" fmla="*/ 182 h 76"/>
                <a:gd name="T12" fmla="*/ 0 w 46"/>
                <a:gd name="T13" fmla="*/ 206 h 76"/>
                <a:gd name="T14" fmla="*/ 49 w 46"/>
                <a:gd name="T15" fmla="*/ 245 h 76"/>
                <a:gd name="T16" fmla="*/ 216 w 46"/>
                <a:gd name="T17" fmla="*/ 296 h 76"/>
                <a:gd name="T18" fmla="*/ 480 w 46"/>
                <a:gd name="T19" fmla="*/ 259 h 76"/>
                <a:gd name="T20" fmla="*/ 656 w 46"/>
                <a:gd name="T21" fmla="*/ 216 h 76"/>
                <a:gd name="T22" fmla="*/ 729 w 46"/>
                <a:gd name="T23" fmla="*/ 190 h 76"/>
                <a:gd name="T24" fmla="*/ 770 w 46"/>
                <a:gd name="T25" fmla="*/ 165 h 76"/>
                <a:gd name="T26" fmla="*/ 729 w 46"/>
                <a:gd name="T27" fmla="*/ 105 h 76"/>
                <a:gd name="T28" fmla="*/ 656 w 46"/>
                <a:gd name="T29" fmla="*/ 0 h 76"/>
                <a:gd name="T30" fmla="*/ 480 w 46"/>
                <a:gd name="T31" fmla="*/ 25 h 76"/>
                <a:gd name="T32" fmla="*/ 350 w 46"/>
                <a:gd name="T33" fmla="*/ 6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6"/>
                <a:gd name="T53" fmla="*/ 46 w 46"/>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6">
                  <a:moveTo>
                    <a:pt x="20" y="17"/>
                  </a:moveTo>
                  <a:lnTo>
                    <a:pt x="16" y="27"/>
                  </a:lnTo>
                  <a:lnTo>
                    <a:pt x="13" y="33"/>
                  </a:lnTo>
                  <a:lnTo>
                    <a:pt x="6" y="40"/>
                  </a:lnTo>
                  <a:lnTo>
                    <a:pt x="3" y="43"/>
                  </a:lnTo>
                  <a:lnTo>
                    <a:pt x="0" y="47"/>
                  </a:lnTo>
                  <a:lnTo>
                    <a:pt x="0" y="53"/>
                  </a:lnTo>
                  <a:lnTo>
                    <a:pt x="3" y="63"/>
                  </a:lnTo>
                  <a:lnTo>
                    <a:pt x="13" y="76"/>
                  </a:lnTo>
                  <a:lnTo>
                    <a:pt x="29" y="66"/>
                  </a:lnTo>
                  <a:lnTo>
                    <a:pt x="39" y="56"/>
                  </a:lnTo>
                  <a:lnTo>
                    <a:pt x="43" y="50"/>
                  </a:lnTo>
                  <a:lnTo>
                    <a:pt x="46" y="43"/>
                  </a:lnTo>
                  <a:lnTo>
                    <a:pt x="43" y="27"/>
                  </a:lnTo>
                  <a:lnTo>
                    <a:pt x="39" y="0"/>
                  </a:lnTo>
                  <a:lnTo>
                    <a:pt x="29" y="7"/>
                  </a:lnTo>
                  <a:lnTo>
                    <a:pt x="20" y="17"/>
                  </a:lnTo>
                  <a:close/>
                </a:path>
              </a:pathLst>
            </a:custGeom>
            <a:solidFill>
              <a:schemeClr val="accent1"/>
            </a:solidFill>
            <a:ln w="3175">
              <a:solidFill>
                <a:schemeClr val="tx1"/>
              </a:solidFill>
              <a:round/>
              <a:headEnd/>
              <a:tailEnd/>
            </a:ln>
          </p:spPr>
          <p:txBody>
            <a:bodyPr/>
            <a:lstStyle/>
            <a:p>
              <a:endParaRPr lang="en-US"/>
            </a:p>
          </p:txBody>
        </p:sp>
        <p:sp>
          <p:nvSpPr>
            <p:cNvPr id="131265" name="Freeform 160"/>
            <p:cNvSpPr>
              <a:spLocks/>
            </p:cNvSpPr>
            <p:nvPr/>
          </p:nvSpPr>
          <p:spPr bwMode="auto">
            <a:xfrm>
              <a:off x="3157" y="886"/>
              <a:ext cx="61" cy="87"/>
            </a:xfrm>
            <a:custGeom>
              <a:avLst/>
              <a:gdLst>
                <a:gd name="T0" fmla="*/ 350 w 46"/>
                <a:gd name="T1" fmla="*/ 64 h 76"/>
                <a:gd name="T2" fmla="*/ 265 w 46"/>
                <a:gd name="T3" fmla="*/ 105 h 76"/>
                <a:gd name="T4" fmla="*/ 216 w 46"/>
                <a:gd name="T5" fmla="*/ 126 h 76"/>
                <a:gd name="T6" fmla="*/ 113 w 46"/>
                <a:gd name="T7" fmla="*/ 157 h 76"/>
                <a:gd name="T8" fmla="*/ 49 w 46"/>
                <a:gd name="T9" fmla="*/ 165 h 76"/>
                <a:gd name="T10" fmla="*/ 0 w 46"/>
                <a:gd name="T11" fmla="*/ 182 h 76"/>
                <a:gd name="T12" fmla="*/ 0 w 46"/>
                <a:gd name="T13" fmla="*/ 206 h 76"/>
                <a:gd name="T14" fmla="*/ 49 w 46"/>
                <a:gd name="T15" fmla="*/ 245 h 76"/>
                <a:gd name="T16" fmla="*/ 216 w 46"/>
                <a:gd name="T17" fmla="*/ 296 h 76"/>
                <a:gd name="T18" fmla="*/ 480 w 46"/>
                <a:gd name="T19" fmla="*/ 259 h 76"/>
                <a:gd name="T20" fmla="*/ 656 w 46"/>
                <a:gd name="T21" fmla="*/ 216 h 76"/>
                <a:gd name="T22" fmla="*/ 729 w 46"/>
                <a:gd name="T23" fmla="*/ 190 h 76"/>
                <a:gd name="T24" fmla="*/ 770 w 46"/>
                <a:gd name="T25" fmla="*/ 165 h 76"/>
                <a:gd name="T26" fmla="*/ 729 w 46"/>
                <a:gd name="T27" fmla="*/ 105 h 76"/>
                <a:gd name="T28" fmla="*/ 656 w 46"/>
                <a:gd name="T29" fmla="*/ 0 h 76"/>
                <a:gd name="T30" fmla="*/ 480 w 46"/>
                <a:gd name="T31" fmla="*/ 25 h 76"/>
                <a:gd name="T32" fmla="*/ 350 w 46"/>
                <a:gd name="T33" fmla="*/ 6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6"/>
                <a:gd name="T53" fmla="*/ 46 w 46"/>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6">
                  <a:moveTo>
                    <a:pt x="20" y="17"/>
                  </a:moveTo>
                  <a:lnTo>
                    <a:pt x="16" y="27"/>
                  </a:lnTo>
                  <a:lnTo>
                    <a:pt x="13" y="33"/>
                  </a:lnTo>
                  <a:lnTo>
                    <a:pt x="6" y="40"/>
                  </a:lnTo>
                  <a:lnTo>
                    <a:pt x="3" y="43"/>
                  </a:lnTo>
                  <a:lnTo>
                    <a:pt x="0" y="47"/>
                  </a:lnTo>
                  <a:lnTo>
                    <a:pt x="0" y="53"/>
                  </a:lnTo>
                  <a:lnTo>
                    <a:pt x="3" y="63"/>
                  </a:lnTo>
                  <a:lnTo>
                    <a:pt x="13" y="76"/>
                  </a:lnTo>
                  <a:lnTo>
                    <a:pt x="29" y="66"/>
                  </a:lnTo>
                  <a:lnTo>
                    <a:pt x="39" y="56"/>
                  </a:lnTo>
                  <a:lnTo>
                    <a:pt x="43" y="50"/>
                  </a:lnTo>
                  <a:lnTo>
                    <a:pt x="46" y="43"/>
                  </a:lnTo>
                  <a:lnTo>
                    <a:pt x="43" y="27"/>
                  </a:lnTo>
                  <a:lnTo>
                    <a:pt x="39" y="0"/>
                  </a:lnTo>
                  <a:lnTo>
                    <a:pt x="29" y="7"/>
                  </a:lnTo>
                  <a:lnTo>
                    <a:pt x="20" y="17"/>
                  </a:lnTo>
                </a:path>
              </a:pathLst>
            </a:custGeom>
            <a:solidFill>
              <a:schemeClr val="accent1"/>
            </a:solidFill>
            <a:ln w="3175">
              <a:solidFill>
                <a:schemeClr val="tx1"/>
              </a:solidFill>
              <a:round/>
              <a:headEnd/>
              <a:tailEnd/>
            </a:ln>
          </p:spPr>
          <p:txBody>
            <a:bodyPr/>
            <a:lstStyle/>
            <a:p>
              <a:endParaRPr lang="en-US"/>
            </a:p>
          </p:txBody>
        </p:sp>
        <p:sp>
          <p:nvSpPr>
            <p:cNvPr id="131266" name="Freeform 161"/>
            <p:cNvSpPr>
              <a:spLocks/>
            </p:cNvSpPr>
            <p:nvPr/>
          </p:nvSpPr>
          <p:spPr bwMode="auto">
            <a:xfrm>
              <a:off x="3240" y="882"/>
              <a:ext cx="34" cy="34"/>
            </a:xfrm>
            <a:custGeom>
              <a:avLst/>
              <a:gdLst>
                <a:gd name="T0" fmla="*/ 195 w 27"/>
                <a:gd name="T1" fmla="*/ 0 h 30"/>
                <a:gd name="T2" fmla="*/ 167 w 27"/>
                <a:gd name="T3" fmla="*/ 3 h 30"/>
                <a:gd name="T4" fmla="*/ 74 w 27"/>
                <a:gd name="T5" fmla="*/ 33 h 30"/>
                <a:gd name="T6" fmla="*/ 0 w 27"/>
                <a:gd name="T7" fmla="*/ 69 h 30"/>
                <a:gd name="T8" fmla="*/ 0 w 27"/>
                <a:gd name="T9" fmla="*/ 108 h 30"/>
                <a:gd name="T10" fmla="*/ 74 w 27"/>
                <a:gd name="T11" fmla="*/ 108 h 30"/>
                <a:gd name="T12" fmla="*/ 167 w 27"/>
                <a:gd name="T13" fmla="*/ 108 h 30"/>
                <a:gd name="T14" fmla="*/ 195 w 27"/>
                <a:gd name="T15" fmla="*/ 78 h 30"/>
                <a:gd name="T16" fmla="*/ 271 w 27"/>
                <a:gd name="T17" fmla="*/ 59 h 30"/>
                <a:gd name="T18" fmla="*/ 271 w 27"/>
                <a:gd name="T19" fmla="*/ 23 h 30"/>
                <a:gd name="T20" fmla="*/ 195 w 27"/>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0"/>
                <a:gd name="T35" fmla="*/ 27 w 27"/>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0">
                  <a:moveTo>
                    <a:pt x="20" y="0"/>
                  </a:moveTo>
                  <a:lnTo>
                    <a:pt x="17" y="3"/>
                  </a:lnTo>
                  <a:lnTo>
                    <a:pt x="7" y="10"/>
                  </a:lnTo>
                  <a:lnTo>
                    <a:pt x="0" y="20"/>
                  </a:lnTo>
                  <a:lnTo>
                    <a:pt x="0" y="30"/>
                  </a:lnTo>
                  <a:lnTo>
                    <a:pt x="7" y="30"/>
                  </a:lnTo>
                  <a:lnTo>
                    <a:pt x="17" y="30"/>
                  </a:lnTo>
                  <a:lnTo>
                    <a:pt x="20" y="23"/>
                  </a:lnTo>
                  <a:lnTo>
                    <a:pt x="27" y="17"/>
                  </a:lnTo>
                  <a:lnTo>
                    <a:pt x="27" y="7"/>
                  </a:lnTo>
                  <a:lnTo>
                    <a:pt x="20" y="0"/>
                  </a:lnTo>
                  <a:close/>
                </a:path>
              </a:pathLst>
            </a:custGeom>
            <a:solidFill>
              <a:schemeClr val="accent1"/>
            </a:solidFill>
            <a:ln w="3175">
              <a:solidFill>
                <a:schemeClr val="tx1"/>
              </a:solidFill>
              <a:round/>
              <a:headEnd/>
              <a:tailEnd/>
            </a:ln>
          </p:spPr>
          <p:txBody>
            <a:bodyPr/>
            <a:lstStyle/>
            <a:p>
              <a:endParaRPr lang="en-US"/>
            </a:p>
          </p:txBody>
        </p:sp>
        <p:sp>
          <p:nvSpPr>
            <p:cNvPr id="131267" name="Freeform 162"/>
            <p:cNvSpPr>
              <a:spLocks/>
            </p:cNvSpPr>
            <p:nvPr/>
          </p:nvSpPr>
          <p:spPr bwMode="auto">
            <a:xfrm>
              <a:off x="3240" y="882"/>
              <a:ext cx="34" cy="34"/>
            </a:xfrm>
            <a:custGeom>
              <a:avLst/>
              <a:gdLst>
                <a:gd name="T0" fmla="*/ 195 w 27"/>
                <a:gd name="T1" fmla="*/ 0 h 30"/>
                <a:gd name="T2" fmla="*/ 167 w 27"/>
                <a:gd name="T3" fmla="*/ 3 h 30"/>
                <a:gd name="T4" fmla="*/ 74 w 27"/>
                <a:gd name="T5" fmla="*/ 33 h 30"/>
                <a:gd name="T6" fmla="*/ 0 w 27"/>
                <a:gd name="T7" fmla="*/ 69 h 30"/>
                <a:gd name="T8" fmla="*/ 0 w 27"/>
                <a:gd name="T9" fmla="*/ 108 h 30"/>
                <a:gd name="T10" fmla="*/ 74 w 27"/>
                <a:gd name="T11" fmla="*/ 108 h 30"/>
                <a:gd name="T12" fmla="*/ 167 w 27"/>
                <a:gd name="T13" fmla="*/ 108 h 30"/>
                <a:gd name="T14" fmla="*/ 195 w 27"/>
                <a:gd name="T15" fmla="*/ 78 h 30"/>
                <a:gd name="T16" fmla="*/ 271 w 27"/>
                <a:gd name="T17" fmla="*/ 59 h 30"/>
                <a:gd name="T18" fmla="*/ 271 w 27"/>
                <a:gd name="T19" fmla="*/ 23 h 30"/>
                <a:gd name="T20" fmla="*/ 195 w 27"/>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0"/>
                <a:gd name="T35" fmla="*/ 27 w 27"/>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0">
                  <a:moveTo>
                    <a:pt x="20" y="0"/>
                  </a:moveTo>
                  <a:lnTo>
                    <a:pt x="17" y="3"/>
                  </a:lnTo>
                  <a:lnTo>
                    <a:pt x="7" y="10"/>
                  </a:lnTo>
                  <a:lnTo>
                    <a:pt x="0" y="20"/>
                  </a:lnTo>
                  <a:lnTo>
                    <a:pt x="0" y="30"/>
                  </a:lnTo>
                  <a:lnTo>
                    <a:pt x="7" y="30"/>
                  </a:lnTo>
                  <a:lnTo>
                    <a:pt x="17" y="30"/>
                  </a:lnTo>
                  <a:lnTo>
                    <a:pt x="20" y="23"/>
                  </a:lnTo>
                  <a:lnTo>
                    <a:pt x="27" y="17"/>
                  </a:lnTo>
                  <a:lnTo>
                    <a:pt x="27" y="7"/>
                  </a:lnTo>
                  <a:lnTo>
                    <a:pt x="20" y="0"/>
                  </a:lnTo>
                </a:path>
              </a:pathLst>
            </a:custGeom>
            <a:solidFill>
              <a:schemeClr val="accent1"/>
            </a:solidFill>
            <a:ln w="3175">
              <a:solidFill>
                <a:schemeClr val="tx1"/>
              </a:solidFill>
              <a:round/>
              <a:headEnd/>
              <a:tailEnd/>
            </a:ln>
          </p:spPr>
          <p:txBody>
            <a:bodyPr/>
            <a:lstStyle/>
            <a:p>
              <a:endParaRPr lang="en-US"/>
            </a:p>
          </p:txBody>
        </p:sp>
        <p:sp>
          <p:nvSpPr>
            <p:cNvPr id="131268" name="Freeform 163"/>
            <p:cNvSpPr>
              <a:spLocks/>
            </p:cNvSpPr>
            <p:nvPr/>
          </p:nvSpPr>
          <p:spPr bwMode="auto">
            <a:xfrm>
              <a:off x="3298" y="834"/>
              <a:ext cx="21" cy="17"/>
            </a:xfrm>
            <a:custGeom>
              <a:avLst/>
              <a:gdLst>
                <a:gd name="T0" fmla="*/ 115 w 17"/>
                <a:gd name="T1" fmla="*/ 0 h 17"/>
                <a:gd name="T2" fmla="*/ 142 w 17"/>
                <a:gd name="T3" fmla="*/ 7 h 17"/>
                <a:gd name="T4" fmla="*/ 61 w 17"/>
                <a:gd name="T5" fmla="*/ 13 h 17"/>
                <a:gd name="T6" fmla="*/ 0 w 17"/>
                <a:gd name="T7" fmla="*/ 17 h 17"/>
                <a:gd name="T8" fmla="*/ 61 w 17"/>
                <a:gd name="T9" fmla="*/ 7 h 17"/>
                <a:gd name="T10" fmla="*/ 11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0"/>
                  </a:moveTo>
                  <a:lnTo>
                    <a:pt x="17" y="7"/>
                  </a:lnTo>
                  <a:lnTo>
                    <a:pt x="7" y="13"/>
                  </a:lnTo>
                  <a:lnTo>
                    <a:pt x="0" y="17"/>
                  </a:lnTo>
                  <a:lnTo>
                    <a:pt x="7" y="7"/>
                  </a:lnTo>
                  <a:lnTo>
                    <a:pt x="14" y="0"/>
                  </a:lnTo>
                  <a:close/>
                </a:path>
              </a:pathLst>
            </a:custGeom>
            <a:solidFill>
              <a:schemeClr val="accent1"/>
            </a:solidFill>
            <a:ln w="3175">
              <a:solidFill>
                <a:schemeClr val="tx1"/>
              </a:solidFill>
              <a:round/>
              <a:headEnd/>
              <a:tailEnd/>
            </a:ln>
          </p:spPr>
          <p:txBody>
            <a:bodyPr/>
            <a:lstStyle/>
            <a:p>
              <a:endParaRPr lang="en-US"/>
            </a:p>
          </p:txBody>
        </p:sp>
        <p:sp>
          <p:nvSpPr>
            <p:cNvPr id="131269" name="Freeform 164"/>
            <p:cNvSpPr>
              <a:spLocks/>
            </p:cNvSpPr>
            <p:nvPr/>
          </p:nvSpPr>
          <p:spPr bwMode="auto">
            <a:xfrm>
              <a:off x="3298" y="834"/>
              <a:ext cx="21" cy="17"/>
            </a:xfrm>
            <a:custGeom>
              <a:avLst/>
              <a:gdLst>
                <a:gd name="T0" fmla="*/ 115 w 17"/>
                <a:gd name="T1" fmla="*/ 0 h 17"/>
                <a:gd name="T2" fmla="*/ 142 w 17"/>
                <a:gd name="T3" fmla="*/ 7 h 17"/>
                <a:gd name="T4" fmla="*/ 61 w 17"/>
                <a:gd name="T5" fmla="*/ 13 h 17"/>
                <a:gd name="T6" fmla="*/ 0 w 17"/>
                <a:gd name="T7" fmla="*/ 17 h 17"/>
                <a:gd name="T8" fmla="*/ 61 w 17"/>
                <a:gd name="T9" fmla="*/ 7 h 17"/>
                <a:gd name="T10" fmla="*/ 11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0"/>
                  </a:moveTo>
                  <a:lnTo>
                    <a:pt x="17" y="7"/>
                  </a:lnTo>
                  <a:lnTo>
                    <a:pt x="7" y="13"/>
                  </a:lnTo>
                  <a:lnTo>
                    <a:pt x="0" y="17"/>
                  </a:lnTo>
                  <a:lnTo>
                    <a:pt x="7" y="7"/>
                  </a:lnTo>
                  <a:lnTo>
                    <a:pt x="14" y="0"/>
                  </a:lnTo>
                </a:path>
              </a:pathLst>
            </a:custGeom>
            <a:solidFill>
              <a:schemeClr val="accent1"/>
            </a:solidFill>
            <a:ln w="3175">
              <a:solidFill>
                <a:schemeClr val="tx1"/>
              </a:solidFill>
              <a:round/>
              <a:headEnd/>
              <a:tailEnd/>
            </a:ln>
          </p:spPr>
          <p:txBody>
            <a:bodyPr/>
            <a:lstStyle/>
            <a:p>
              <a:endParaRPr lang="en-US"/>
            </a:p>
          </p:txBody>
        </p:sp>
        <p:sp>
          <p:nvSpPr>
            <p:cNvPr id="131270" name="Freeform 165"/>
            <p:cNvSpPr>
              <a:spLocks/>
            </p:cNvSpPr>
            <p:nvPr/>
          </p:nvSpPr>
          <p:spPr bwMode="auto">
            <a:xfrm>
              <a:off x="3285" y="785"/>
              <a:ext cx="62" cy="31"/>
            </a:xfrm>
            <a:custGeom>
              <a:avLst/>
              <a:gdLst>
                <a:gd name="T0" fmla="*/ 178 w 46"/>
                <a:gd name="T1" fmla="*/ 52 h 27"/>
                <a:gd name="T2" fmla="*/ 54 w 46"/>
                <a:gd name="T3" fmla="*/ 79 h 27"/>
                <a:gd name="T4" fmla="*/ 0 w 46"/>
                <a:gd name="T5" fmla="*/ 108 h 27"/>
                <a:gd name="T6" fmla="*/ 120 w 46"/>
                <a:gd name="T7" fmla="*/ 91 h 27"/>
                <a:gd name="T8" fmla="*/ 257 w 46"/>
                <a:gd name="T9" fmla="*/ 79 h 27"/>
                <a:gd name="T10" fmla="*/ 776 w 46"/>
                <a:gd name="T11" fmla="*/ 3 h 27"/>
                <a:gd name="T12" fmla="*/ 910 w 46"/>
                <a:gd name="T13" fmla="*/ 0 h 27"/>
                <a:gd name="T14" fmla="*/ 720 w 46"/>
                <a:gd name="T15" fmla="*/ 3 h 27"/>
                <a:gd name="T16" fmla="*/ 178 w 46"/>
                <a:gd name="T17" fmla="*/ 5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27"/>
                <a:gd name="T29" fmla="*/ 46 w 4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27">
                  <a:moveTo>
                    <a:pt x="9" y="13"/>
                  </a:moveTo>
                  <a:lnTo>
                    <a:pt x="3" y="20"/>
                  </a:lnTo>
                  <a:lnTo>
                    <a:pt x="0" y="27"/>
                  </a:lnTo>
                  <a:lnTo>
                    <a:pt x="6" y="23"/>
                  </a:lnTo>
                  <a:lnTo>
                    <a:pt x="13" y="20"/>
                  </a:lnTo>
                  <a:lnTo>
                    <a:pt x="39" y="3"/>
                  </a:lnTo>
                  <a:lnTo>
                    <a:pt x="46" y="0"/>
                  </a:lnTo>
                  <a:lnTo>
                    <a:pt x="36" y="3"/>
                  </a:lnTo>
                  <a:lnTo>
                    <a:pt x="9" y="13"/>
                  </a:lnTo>
                  <a:close/>
                </a:path>
              </a:pathLst>
            </a:custGeom>
            <a:solidFill>
              <a:schemeClr val="accent1"/>
            </a:solidFill>
            <a:ln w="3175">
              <a:solidFill>
                <a:schemeClr val="tx1"/>
              </a:solidFill>
              <a:round/>
              <a:headEnd/>
              <a:tailEnd/>
            </a:ln>
          </p:spPr>
          <p:txBody>
            <a:bodyPr/>
            <a:lstStyle/>
            <a:p>
              <a:endParaRPr lang="en-US"/>
            </a:p>
          </p:txBody>
        </p:sp>
        <p:sp>
          <p:nvSpPr>
            <p:cNvPr id="131271" name="Freeform 166"/>
            <p:cNvSpPr>
              <a:spLocks/>
            </p:cNvSpPr>
            <p:nvPr/>
          </p:nvSpPr>
          <p:spPr bwMode="auto">
            <a:xfrm>
              <a:off x="3285" y="785"/>
              <a:ext cx="62" cy="31"/>
            </a:xfrm>
            <a:custGeom>
              <a:avLst/>
              <a:gdLst>
                <a:gd name="T0" fmla="*/ 178 w 46"/>
                <a:gd name="T1" fmla="*/ 52 h 27"/>
                <a:gd name="T2" fmla="*/ 54 w 46"/>
                <a:gd name="T3" fmla="*/ 79 h 27"/>
                <a:gd name="T4" fmla="*/ 0 w 46"/>
                <a:gd name="T5" fmla="*/ 108 h 27"/>
                <a:gd name="T6" fmla="*/ 120 w 46"/>
                <a:gd name="T7" fmla="*/ 91 h 27"/>
                <a:gd name="T8" fmla="*/ 257 w 46"/>
                <a:gd name="T9" fmla="*/ 79 h 27"/>
                <a:gd name="T10" fmla="*/ 776 w 46"/>
                <a:gd name="T11" fmla="*/ 3 h 27"/>
                <a:gd name="T12" fmla="*/ 910 w 46"/>
                <a:gd name="T13" fmla="*/ 0 h 27"/>
                <a:gd name="T14" fmla="*/ 720 w 46"/>
                <a:gd name="T15" fmla="*/ 3 h 27"/>
                <a:gd name="T16" fmla="*/ 178 w 46"/>
                <a:gd name="T17" fmla="*/ 5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27"/>
                <a:gd name="T29" fmla="*/ 46 w 4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27">
                  <a:moveTo>
                    <a:pt x="9" y="13"/>
                  </a:moveTo>
                  <a:lnTo>
                    <a:pt x="3" y="20"/>
                  </a:lnTo>
                  <a:lnTo>
                    <a:pt x="0" y="27"/>
                  </a:lnTo>
                  <a:lnTo>
                    <a:pt x="6" y="23"/>
                  </a:lnTo>
                  <a:lnTo>
                    <a:pt x="13" y="20"/>
                  </a:lnTo>
                  <a:lnTo>
                    <a:pt x="39" y="3"/>
                  </a:lnTo>
                  <a:lnTo>
                    <a:pt x="46" y="0"/>
                  </a:lnTo>
                  <a:lnTo>
                    <a:pt x="36" y="3"/>
                  </a:lnTo>
                  <a:lnTo>
                    <a:pt x="9" y="13"/>
                  </a:lnTo>
                </a:path>
              </a:pathLst>
            </a:custGeom>
            <a:solidFill>
              <a:schemeClr val="accent1"/>
            </a:solidFill>
            <a:ln w="3175">
              <a:solidFill>
                <a:schemeClr val="tx1"/>
              </a:solidFill>
              <a:round/>
              <a:headEnd/>
              <a:tailEnd/>
            </a:ln>
          </p:spPr>
          <p:txBody>
            <a:bodyPr/>
            <a:lstStyle/>
            <a:p>
              <a:endParaRPr lang="en-US"/>
            </a:p>
          </p:txBody>
        </p:sp>
        <p:sp>
          <p:nvSpPr>
            <p:cNvPr id="131272" name="Freeform 167"/>
            <p:cNvSpPr>
              <a:spLocks/>
            </p:cNvSpPr>
            <p:nvPr/>
          </p:nvSpPr>
          <p:spPr bwMode="auto">
            <a:xfrm>
              <a:off x="3399" y="695"/>
              <a:ext cx="58" cy="16"/>
            </a:xfrm>
            <a:custGeom>
              <a:avLst/>
              <a:gdLst>
                <a:gd name="T0" fmla="*/ 398 w 43"/>
                <a:gd name="T1" fmla="*/ 107 h 13"/>
                <a:gd name="T2" fmla="*/ 132 w 43"/>
                <a:gd name="T3" fmla="*/ 107 h 13"/>
                <a:gd name="T4" fmla="*/ 0 w 43"/>
                <a:gd name="T5" fmla="*/ 76 h 13"/>
                <a:gd name="T6" fmla="*/ 73 w 43"/>
                <a:gd name="T7" fmla="*/ 32 h 13"/>
                <a:gd name="T8" fmla="*/ 398 w 43"/>
                <a:gd name="T9" fmla="*/ 0 h 13"/>
                <a:gd name="T10" fmla="*/ 668 w 43"/>
                <a:gd name="T11" fmla="*/ 32 h 13"/>
                <a:gd name="T12" fmla="*/ 857 w 43"/>
                <a:gd name="T13" fmla="*/ 59 h 13"/>
                <a:gd name="T14" fmla="*/ 794 w 43"/>
                <a:gd name="T15" fmla="*/ 76 h 13"/>
                <a:gd name="T16" fmla="*/ 398 w 43"/>
                <a:gd name="T17" fmla="*/ 10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3"/>
                <a:gd name="T29" fmla="*/ 43 w 4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3">
                  <a:moveTo>
                    <a:pt x="20" y="13"/>
                  </a:moveTo>
                  <a:lnTo>
                    <a:pt x="7" y="13"/>
                  </a:lnTo>
                  <a:lnTo>
                    <a:pt x="0" y="10"/>
                  </a:lnTo>
                  <a:lnTo>
                    <a:pt x="4" y="4"/>
                  </a:lnTo>
                  <a:lnTo>
                    <a:pt x="20" y="0"/>
                  </a:lnTo>
                  <a:lnTo>
                    <a:pt x="33" y="4"/>
                  </a:lnTo>
                  <a:lnTo>
                    <a:pt x="43" y="7"/>
                  </a:lnTo>
                  <a:lnTo>
                    <a:pt x="40" y="10"/>
                  </a:lnTo>
                  <a:lnTo>
                    <a:pt x="20" y="13"/>
                  </a:lnTo>
                  <a:close/>
                </a:path>
              </a:pathLst>
            </a:custGeom>
            <a:solidFill>
              <a:schemeClr val="accent1"/>
            </a:solidFill>
            <a:ln w="3175">
              <a:solidFill>
                <a:schemeClr val="tx1"/>
              </a:solidFill>
              <a:round/>
              <a:headEnd/>
              <a:tailEnd/>
            </a:ln>
          </p:spPr>
          <p:txBody>
            <a:bodyPr/>
            <a:lstStyle/>
            <a:p>
              <a:endParaRPr lang="en-US"/>
            </a:p>
          </p:txBody>
        </p:sp>
        <p:sp>
          <p:nvSpPr>
            <p:cNvPr id="131273" name="Freeform 168"/>
            <p:cNvSpPr>
              <a:spLocks/>
            </p:cNvSpPr>
            <p:nvPr/>
          </p:nvSpPr>
          <p:spPr bwMode="auto">
            <a:xfrm>
              <a:off x="3399" y="695"/>
              <a:ext cx="58" cy="16"/>
            </a:xfrm>
            <a:custGeom>
              <a:avLst/>
              <a:gdLst>
                <a:gd name="T0" fmla="*/ 398 w 43"/>
                <a:gd name="T1" fmla="*/ 107 h 13"/>
                <a:gd name="T2" fmla="*/ 132 w 43"/>
                <a:gd name="T3" fmla="*/ 107 h 13"/>
                <a:gd name="T4" fmla="*/ 0 w 43"/>
                <a:gd name="T5" fmla="*/ 76 h 13"/>
                <a:gd name="T6" fmla="*/ 73 w 43"/>
                <a:gd name="T7" fmla="*/ 32 h 13"/>
                <a:gd name="T8" fmla="*/ 398 w 43"/>
                <a:gd name="T9" fmla="*/ 0 h 13"/>
                <a:gd name="T10" fmla="*/ 668 w 43"/>
                <a:gd name="T11" fmla="*/ 32 h 13"/>
                <a:gd name="T12" fmla="*/ 857 w 43"/>
                <a:gd name="T13" fmla="*/ 59 h 13"/>
                <a:gd name="T14" fmla="*/ 794 w 43"/>
                <a:gd name="T15" fmla="*/ 76 h 13"/>
                <a:gd name="T16" fmla="*/ 398 w 43"/>
                <a:gd name="T17" fmla="*/ 10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3"/>
                <a:gd name="T29" fmla="*/ 43 w 4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3">
                  <a:moveTo>
                    <a:pt x="20" y="13"/>
                  </a:moveTo>
                  <a:lnTo>
                    <a:pt x="7" y="13"/>
                  </a:lnTo>
                  <a:lnTo>
                    <a:pt x="0" y="10"/>
                  </a:lnTo>
                  <a:lnTo>
                    <a:pt x="4" y="4"/>
                  </a:lnTo>
                  <a:lnTo>
                    <a:pt x="20" y="0"/>
                  </a:lnTo>
                  <a:lnTo>
                    <a:pt x="33" y="4"/>
                  </a:lnTo>
                  <a:lnTo>
                    <a:pt x="43" y="7"/>
                  </a:lnTo>
                  <a:lnTo>
                    <a:pt x="40" y="10"/>
                  </a:lnTo>
                  <a:lnTo>
                    <a:pt x="20" y="13"/>
                  </a:lnTo>
                </a:path>
              </a:pathLst>
            </a:custGeom>
            <a:solidFill>
              <a:schemeClr val="accent1"/>
            </a:solidFill>
            <a:ln w="3175">
              <a:solidFill>
                <a:schemeClr val="tx1"/>
              </a:solidFill>
              <a:round/>
              <a:headEnd/>
              <a:tailEnd/>
            </a:ln>
          </p:spPr>
          <p:txBody>
            <a:bodyPr/>
            <a:lstStyle/>
            <a:p>
              <a:endParaRPr lang="en-US"/>
            </a:p>
          </p:txBody>
        </p:sp>
        <p:sp>
          <p:nvSpPr>
            <p:cNvPr id="131274" name="Freeform 169"/>
            <p:cNvSpPr>
              <a:spLocks/>
            </p:cNvSpPr>
            <p:nvPr/>
          </p:nvSpPr>
          <p:spPr bwMode="auto">
            <a:xfrm>
              <a:off x="3496" y="663"/>
              <a:ext cx="27" cy="37"/>
            </a:xfrm>
            <a:custGeom>
              <a:avLst/>
              <a:gdLst>
                <a:gd name="T0" fmla="*/ 55 w 20"/>
                <a:gd name="T1" fmla="*/ 43 h 33"/>
                <a:gd name="T2" fmla="*/ 135 w 20"/>
                <a:gd name="T3" fmla="*/ 3 h 33"/>
                <a:gd name="T4" fmla="*/ 209 w 20"/>
                <a:gd name="T5" fmla="*/ 0 h 33"/>
                <a:gd name="T6" fmla="*/ 259 w 20"/>
                <a:gd name="T7" fmla="*/ 3 h 33"/>
                <a:gd name="T8" fmla="*/ 400 w 20"/>
                <a:gd name="T9" fmla="*/ 19 h 33"/>
                <a:gd name="T10" fmla="*/ 135 w 20"/>
                <a:gd name="T11" fmla="*/ 82 h 33"/>
                <a:gd name="T12" fmla="*/ 0 w 20"/>
                <a:gd name="T13" fmla="*/ 103 h 33"/>
                <a:gd name="T14" fmla="*/ 0 w 20"/>
                <a:gd name="T15" fmla="*/ 82 h 33"/>
                <a:gd name="T16" fmla="*/ 55 w 20"/>
                <a:gd name="T17" fmla="*/ 4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3"/>
                <a:gd name="T29" fmla="*/ 20 w 2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3">
                  <a:moveTo>
                    <a:pt x="3" y="13"/>
                  </a:moveTo>
                  <a:lnTo>
                    <a:pt x="7" y="3"/>
                  </a:lnTo>
                  <a:lnTo>
                    <a:pt x="10" y="0"/>
                  </a:lnTo>
                  <a:lnTo>
                    <a:pt x="13" y="3"/>
                  </a:lnTo>
                  <a:lnTo>
                    <a:pt x="20" y="6"/>
                  </a:lnTo>
                  <a:lnTo>
                    <a:pt x="7" y="26"/>
                  </a:lnTo>
                  <a:lnTo>
                    <a:pt x="0" y="33"/>
                  </a:lnTo>
                  <a:lnTo>
                    <a:pt x="0" y="26"/>
                  </a:lnTo>
                  <a:lnTo>
                    <a:pt x="3" y="13"/>
                  </a:lnTo>
                  <a:close/>
                </a:path>
              </a:pathLst>
            </a:custGeom>
            <a:solidFill>
              <a:schemeClr val="accent1"/>
            </a:solidFill>
            <a:ln w="3175">
              <a:solidFill>
                <a:schemeClr val="tx1"/>
              </a:solidFill>
              <a:round/>
              <a:headEnd/>
              <a:tailEnd/>
            </a:ln>
          </p:spPr>
          <p:txBody>
            <a:bodyPr/>
            <a:lstStyle/>
            <a:p>
              <a:endParaRPr lang="en-US"/>
            </a:p>
          </p:txBody>
        </p:sp>
        <p:sp>
          <p:nvSpPr>
            <p:cNvPr id="131275" name="Freeform 170"/>
            <p:cNvSpPr>
              <a:spLocks/>
            </p:cNvSpPr>
            <p:nvPr/>
          </p:nvSpPr>
          <p:spPr bwMode="auto">
            <a:xfrm>
              <a:off x="3496" y="663"/>
              <a:ext cx="27" cy="37"/>
            </a:xfrm>
            <a:custGeom>
              <a:avLst/>
              <a:gdLst>
                <a:gd name="T0" fmla="*/ 55 w 20"/>
                <a:gd name="T1" fmla="*/ 43 h 33"/>
                <a:gd name="T2" fmla="*/ 135 w 20"/>
                <a:gd name="T3" fmla="*/ 3 h 33"/>
                <a:gd name="T4" fmla="*/ 209 w 20"/>
                <a:gd name="T5" fmla="*/ 0 h 33"/>
                <a:gd name="T6" fmla="*/ 259 w 20"/>
                <a:gd name="T7" fmla="*/ 3 h 33"/>
                <a:gd name="T8" fmla="*/ 400 w 20"/>
                <a:gd name="T9" fmla="*/ 19 h 33"/>
                <a:gd name="T10" fmla="*/ 135 w 20"/>
                <a:gd name="T11" fmla="*/ 82 h 33"/>
                <a:gd name="T12" fmla="*/ 0 w 20"/>
                <a:gd name="T13" fmla="*/ 103 h 33"/>
                <a:gd name="T14" fmla="*/ 0 w 20"/>
                <a:gd name="T15" fmla="*/ 82 h 33"/>
                <a:gd name="T16" fmla="*/ 55 w 20"/>
                <a:gd name="T17" fmla="*/ 4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3"/>
                <a:gd name="T29" fmla="*/ 20 w 2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3">
                  <a:moveTo>
                    <a:pt x="3" y="13"/>
                  </a:moveTo>
                  <a:lnTo>
                    <a:pt x="7" y="3"/>
                  </a:lnTo>
                  <a:lnTo>
                    <a:pt x="10" y="0"/>
                  </a:lnTo>
                  <a:lnTo>
                    <a:pt x="13" y="3"/>
                  </a:lnTo>
                  <a:lnTo>
                    <a:pt x="20" y="6"/>
                  </a:lnTo>
                  <a:lnTo>
                    <a:pt x="7" y="26"/>
                  </a:lnTo>
                  <a:lnTo>
                    <a:pt x="0" y="33"/>
                  </a:lnTo>
                  <a:lnTo>
                    <a:pt x="0" y="26"/>
                  </a:lnTo>
                  <a:lnTo>
                    <a:pt x="3" y="13"/>
                  </a:lnTo>
                </a:path>
              </a:pathLst>
            </a:custGeom>
            <a:solidFill>
              <a:schemeClr val="accent1"/>
            </a:solidFill>
            <a:ln w="3175">
              <a:solidFill>
                <a:schemeClr val="tx1"/>
              </a:solidFill>
              <a:round/>
              <a:headEnd/>
              <a:tailEnd/>
            </a:ln>
          </p:spPr>
          <p:txBody>
            <a:bodyPr/>
            <a:lstStyle/>
            <a:p>
              <a:endParaRPr lang="en-US"/>
            </a:p>
          </p:txBody>
        </p:sp>
        <p:sp>
          <p:nvSpPr>
            <p:cNvPr id="131276" name="Freeform 171"/>
            <p:cNvSpPr>
              <a:spLocks/>
            </p:cNvSpPr>
            <p:nvPr/>
          </p:nvSpPr>
          <p:spPr bwMode="auto">
            <a:xfrm>
              <a:off x="2795" y="1497"/>
              <a:ext cx="25" cy="25"/>
            </a:xfrm>
            <a:custGeom>
              <a:avLst/>
              <a:gdLst>
                <a:gd name="T0" fmla="*/ 95 w 20"/>
                <a:gd name="T1" fmla="*/ 0 h 23"/>
                <a:gd name="T2" fmla="*/ 156 w 20"/>
                <a:gd name="T3" fmla="*/ 3 h 23"/>
                <a:gd name="T4" fmla="*/ 186 w 20"/>
                <a:gd name="T5" fmla="*/ 28 h 23"/>
                <a:gd name="T6" fmla="*/ 156 w 20"/>
                <a:gd name="T7" fmla="*/ 46 h 23"/>
                <a:gd name="T8" fmla="*/ 95 w 20"/>
                <a:gd name="T9" fmla="*/ 53 h 23"/>
                <a:gd name="T10" fmla="*/ 31 w 20"/>
                <a:gd name="T11" fmla="*/ 46 h 23"/>
                <a:gd name="T12" fmla="*/ 0 w 20"/>
                <a:gd name="T13" fmla="*/ 28 h 23"/>
                <a:gd name="T14" fmla="*/ 31 w 20"/>
                <a:gd name="T15" fmla="*/ 3 h 23"/>
                <a:gd name="T16" fmla="*/ 95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0" y="0"/>
                  </a:moveTo>
                  <a:lnTo>
                    <a:pt x="17" y="3"/>
                  </a:lnTo>
                  <a:lnTo>
                    <a:pt x="20" y="13"/>
                  </a:lnTo>
                  <a:lnTo>
                    <a:pt x="17" y="20"/>
                  </a:lnTo>
                  <a:lnTo>
                    <a:pt x="10" y="23"/>
                  </a:lnTo>
                  <a:lnTo>
                    <a:pt x="3" y="20"/>
                  </a:lnTo>
                  <a:lnTo>
                    <a:pt x="0" y="13"/>
                  </a:lnTo>
                  <a:lnTo>
                    <a:pt x="3" y="3"/>
                  </a:lnTo>
                  <a:lnTo>
                    <a:pt x="10" y="0"/>
                  </a:lnTo>
                  <a:close/>
                </a:path>
              </a:pathLst>
            </a:custGeom>
            <a:solidFill>
              <a:schemeClr val="accent1"/>
            </a:solidFill>
            <a:ln w="3175">
              <a:solidFill>
                <a:schemeClr val="tx1"/>
              </a:solidFill>
              <a:round/>
              <a:headEnd/>
              <a:tailEnd/>
            </a:ln>
          </p:spPr>
          <p:txBody>
            <a:bodyPr/>
            <a:lstStyle/>
            <a:p>
              <a:endParaRPr lang="en-US"/>
            </a:p>
          </p:txBody>
        </p:sp>
        <p:sp>
          <p:nvSpPr>
            <p:cNvPr id="131277" name="Freeform 172"/>
            <p:cNvSpPr>
              <a:spLocks/>
            </p:cNvSpPr>
            <p:nvPr/>
          </p:nvSpPr>
          <p:spPr bwMode="auto">
            <a:xfrm>
              <a:off x="2795" y="1497"/>
              <a:ext cx="25" cy="25"/>
            </a:xfrm>
            <a:custGeom>
              <a:avLst/>
              <a:gdLst>
                <a:gd name="T0" fmla="*/ 95 w 20"/>
                <a:gd name="T1" fmla="*/ 0 h 23"/>
                <a:gd name="T2" fmla="*/ 156 w 20"/>
                <a:gd name="T3" fmla="*/ 3 h 23"/>
                <a:gd name="T4" fmla="*/ 186 w 20"/>
                <a:gd name="T5" fmla="*/ 28 h 23"/>
                <a:gd name="T6" fmla="*/ 156 w 20"/>
                <a:gd name="T7" fmla="*/ 46 h 23"/>
                <a:gd name="T8" fmla="*/ 95 w 20"/>
                <a:gd name="T9" fmla="*/ 53 h 23"/>
                <a:gd name="T10" fmla="*/ 31 w 20"/>
                <a:gd name="T11" fmla="*/ 46 h 23"/>
                <a:gd name="T12" fmla="*/ 0 w 20"/>
                <a:gd name="T13" fmla="*/ 28 h 23"/>
                <a:gd name="T14" fmla="*/ 31 w 20"/>
                <a:gd name="T15" fmla="*/ 3 h 23"/>
                <a:gd name="T16" fmla="*/ 95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0" y="0"/>
                  </a:moveTo>
                  <a:lnTo>
                    <a:pt x="17" y="3"/>
                  </a:lnTo>
                  <a:lnTo>
                    <a:pt x="20" y="13"/>
                  </a:lnTo>
                  <a:lnTo>
                    <a:pt x="17" y="20"/>
                  </a:lnTo>
                  <a:lnTo>
                    <a:pt x="10" y="23"/>
                  </a:lnTo>
                  <a:lnTo>
                    <a:pt x="3" y="20"/>
                  </a:lnTo>
                  <a:lnTo>
                    <a:pt x="0" y="13"/>
                  </a:lnTo>
                  <a:lnTo>
                    <a:pt x="3" y="3"/>
                  </a:lnTo>
                  <a:lnTo>
                    <a:pt x="10" y="0"/>
                  </a:lnTo>
                </a:path>
              </a:pathLst>
            </a:custGeom>
            <a:solidFill>
              <a:schemeClr val="accent1"/>
            </a:solidFill>
            <a:ln w="3175">
              <a:solidFill>
                <a:schemeClr val="tx1"/>
              </a:solidFill>
              <a:round/>
              <a:headEnd/>
              <a:tailEnd/>
            </a:ln>
          </p:spPr>
          <p:txBody>
            <a:bodyPr/>
            <a:lstStyle/>
            <a:p>
              <a:endParaRPr lang="en-US"/>
            </a:p>
          </p:txBody>
        </p:sp>
        <p:sp>
          <p:nvSpPr>
            <p:cNvPr id="131278" name="Freeform 173"/>
            <p:cNvSpPr>
              <a:spLocks/>
            </p:cNvSpPr>
            <p:nvPr/>
          </p:nvSpPr>
          <p:spPr bwMode="auto">
            <a:xfrm>
              <a:off x="3580" y="2074"/>
              <a:ext cx="357" cy="252"/>
            </a:xfrm>
            <a:custGeom>
              <a:avLst/>
              <a:gdLst>
                <a:gd name="T0" fmla="*/ 4878 w 267"/>
                <a:gd name="T1" fmla="*/ 194 h 221"/>
                <a:gd name="T2" fmla="*/ 4767 w 267"/>
                <a:gd name="T3" fmla="*/ 304 h 221"/>
                <a:gd name="T4" fmla="*/ 4510 w 267"/>
                <a:gd name="T5" fmla="*/ 405 h 221"/>
                <a:gd name="T6" fmla="*/ 4459 w 267"/>
                <a:gd name="T7" fmla="*/ 425 h 221"/>
                <a:gd name="T8" fmla="*/ 4402 w 267"/>
                <a:gd name="T9" fmla="*/ 425 h 221"/>
                <a:gd name="T10" fmla="*/ 4276 w 267"/>
                <a:gd name="T11" fmla="*/ 444 h 221"/>
                <a:gd name="T12" fmla="*/ 4170 w 267"/>
                <a:gd name="T13" fmla="*/ 466 h 221"/>
                <a:gd name="T14" fmla="*/ 4170 w 267"/>
                <a:gd name="T15" fmla="*/ 530 h 221"/>
                <a:gd name="T16" fmla="*/ 4276 w 267"/>
                <a:gd name="T17" fmla="*/ 587 h 221"/>
                <a:gd name="T18" fmla="*/ 4220 w 267"/>
                <a:gd name="T19" fmla="*/ 604 h 221"/>
                <a:gd name="T20" fmla="*/ 4220 w 267"/>
                <a:gd name="T21" fmla="*/ 611 h 221"/>
                <a:gd name="T22" fmla="*/ 4098 w 267"/>
                <a:gd name="T23" fmla="*/ 632 h 221"/>
                <a:gd name="T24" fmla="*/ 3971 w 267"/>
                <a:gd name="T25" fmla="*/ 651 h 221"/>
                <a:gd name="T26" fmla="*/ 3851 w 267"/>
                <a:gd name="T27" fmla="*/ 627 h 221"/>
                <a:gd name="T28" fmla="*/ 3801 w 267"/>
                <a:gd name="T29" fmla="*/ 611 h 221"/>
                <a:gd name="T30" fmla="*/ 3611 w 267"/>
                <a:gd name="T31" fmla="*/ 651 h 221"/>
                <a:gd name="T32" fmla="*/ 3565 w 267"/>
                <a:gd name="T33" fmla="*/ 689 h 221"/>
                <a:gd name="T34" fmla="*/ 3242 w 267"/>
                <a:gd name="T35" fmla="*/ 761 h 221"/>
                <a:gd name="T36" fmla="*/ 3014 w 267"/>
                <a:gd name="T37" fmla="*/ 821 h 221"/>
                <a:gd name="T38" fmla="*/ 2828 w 267"/>
                <a:gd name="T39" fmla="*/ 761 h 221"/>
                <a:gd name="T40" fmla="*/ 2646 w 267"/>
                <a:gd name="T41" fmla="*/ 721 h 221"/>
                <a:gd name="T42" fmla="*/ 1391 w 267"/>
                <a:gd name="T43" fmla="*/ 812 h 221"/>
                <a:gd name="T44" fmla="*/ 1306 w 267"/>
                <a:gd name="T45" fmla="*/ 761 h 221"/>
                <a:gd name="T46" fmla="*/ 1253 w 267"/>
                <a:gd name="T47" fmla="*/ 674 h 221"/>
                <a:gd name="T48" fmla="*/ 1453 w 267"/>
                <a:gd name="T49" fmla="*/ 587 h 221"/>
                <a:gd name="T50" fmla="*/ 1453 w 267"/>
                <a:gd name="T51" fmla="*/ 551 h 221"/>
                <a:gd name="T52" fmla="*/ 1453 w 267"/>
                <a:gd name="T53" fmla="*/ 513 h 221"/>
                <a:gd name="T54" fmla="*/ 1391 w 267"/>
                <a:gd name="T55" fmla="*/ 490 h 221"/>
                <a:gd name="T56" fmla="*/ 1306 w 267"/>
                <a:gd name="T57" fmla="*/ 466 h 221"/>
                <a:gd name="T58" fmla="*/ 1087 w 267"/>
                <a:gd name="T59" fmla="*/ 466 h 221"/>
                <a:gd name="T60" fmla="*/ 845 w 267"/>
                <a:gd name="T61" fmla="*/ 466 h 221"/>
                <a:gd name="T62" fmla="*/ 719 w 267"/>
                <a:gd name="T63" fmla="*/ 466 h 221"/>
                <a:gd name="T64" fmla="*/ 608 w 267"/>
                <a:gd name="T65" fmla="*/ 466 h 221"/>
                <a:gd name="T66" fmla="*/ 481 w 267"/>
                <a:gd name="T67" fmla="*/ 444 h 221"/>
                <a:gd name="T68" fmla="*/ 420 w 267"/>
                <a:gd name="T69" fmla="*/ 416 h 221"/>
                <a:gd name="T70" fmla="*/ 368 w 267"/>
                <a:gd name="T71" fmla="*/ 355 h 221"/>
                <a:gd name="T72" fmla="*/ 235 w 267"/>
                <a:gd name="T73" fmla="*/ 267 h 221"/>
                <a:gd name="T74" fmla="*/ 115 w 267"/>
                <a:gd name="T75" fmla="*/ 194 h 221"/>
                <a:gd name="T76" fmla="*/ 0 w 267"/>
                <a:gd name="T77" fmla="*/ 141 h 221"/>
                <a:gd name="T78" fmla="*/ 481 w 267"/>
                <a:gd name="T79" fmla="*/ 96 h 221"/>
                <a:gd name="T80" fmla="*/ 608 w 267"/>
                <a:gd name="T81" fmla="*/ 59 h 221"/>
                <a:gd name="T82" fmla="*/ 971 w 267"/>
                <a:gd name="T83" fmla="*/ 38 h 221"/>
                <a:gd name="T84" fmla="*/ 1253 w 267"/>
                <a:gd name="T85" fmla="*/ 22 h 221"/>
                <a:gd name="T86" fmla="*/ 1629 w 267"/>
                <a:gd name="T87" fmla="*/ 38 h 221"/>
                <a:gd name="T88" fmla="*/ 1994 w 267"/>
                <a:gd name="T89" fmla="*/ 49 h 221"/>
                <a:gd name="T90" fmla="*/ 2221 w 267"/>
                <a:gd name="T91" fmla="*/ 38 h 221"/>
                <a:gd name="T92" fmla="*/ 2475 w 267"/>
                <a:gd name="T93" fmla="*/ 49 h 221"/>
                <a:gd name="T94" fmla="*/ 2701 w 267"/>
                <a:gd name="T95" fmla="*/ 38 h 221"/>
                <a:gd name="T96" fmla="*/ 2880 w 267"/>
                <a:gd name="T97" fmla="*/ 0 h 221"/>
                <a:gd name="T98" fmla="*/ 3122 w 267"/>
                <a:gd name="T99" fmla="*/ 3 h 221"/>
                <a:gd name="T100" fmla="*/ 3373 w 267"/>
                <a:gd name="T101" fmla="*/ 22 h 221"/>
                <a:gd name="T102" fmla="*/ 3488 w 267"/>
                <a:gd name="T103" fmla="*/ 22 h 221"/>
                <a:gd name="T104" fmla="*/ 3676 w 267"/>
                <a:gd name="T105" fmla="*/ 22 h 221"/>
                <a:gd name="T106" fmla="*/ 3903 w 267"/>
                <a:gd name="T107" fmla="*/ 59 h 221"/>
                <a:gd name="T108" fmla="*/ 4170 w 267"/>
                <a:gd name="T109" fmla="*/ 123 h 221"/>
                <a:gd name="T110" fmla="*/ 4276 w 267"/>
                <a:gd name="T111" fmla="*/ 141 h 221"/>
                <a:gd name="T112" fmla="*/ 4459 w 267"/>
                <a:gd name="T113" fmla="*/ 168 h 221"/>
                <a:gd name="T114" fmla="*/ 4694 w 267"/>
                <a:gd name="T115" fmla="*/ 194 h 221"/>
                <a:gd name="T116" fmla="*/ 4878 w 267"/>
                <a:gd name="T117" fmla="*/ 194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7"/>
                <a:gd name="T178" fmla="*/ 0 h 221"/>
                <a:gd name="T179" fmla="*/ 267 w 267"/>
                <a:gd name="T180" fmla="*/ 221 h 2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7" h="221">
                  <a:moveTo>
                    <a:pt x="267" y="53"/>
                  </a:moveTo>
                  <a:lnTo>
                    <a:pt x="261" y="82"/>
                  </a:lnTo>
                  <a:lnTo>
                    <a:pt x="247" y="109"/>
                  </a:lnTo>
                  <a:lnTo>
                    <a:pt x="244" y="115"/>
                  </a:lnTo>
                  <a:lnTo>
                    <a:pt x="241" y="115"/>
                  </a:lnTo>
                  <a:lnTo>
                    <a:pt x="234" y="119"/>
                  </a:lnTo>
                  <a:lnTo>
                    <a:pt x="228" y="125"/>
                  </a:lnTo>
                  <a:lnTo>
                    <a:pt x="228" y="142"/>
                  </a:lnTo>
                  <a:lnTo>
                    <a:pt x="234" y="158"/>
                  </a:lnTo>
                  <a:lnTo>
                    <a:pt x="231" y="162"/>
                  </a:lnTo>
                  <a:lnTo>
                    <a:pt x="231" y="165"/>
                  </a:lnTo>
                  <a:lnTo>
                    <a:pt x="224" y="171"/>
                  </a:lnTo>
                  <a:lnTo>
                    <a:pt x="218" y="175"/>
                  </a:lnTo>
                  <a:lnTo>
                    <a:pt x="211" y="168"/>
                  </a:lnTo>
                  <a:lnTo>
                    <a:pt x="208" y="165"/>
                  </a:lnTo>
                  <a:lnTo>
                    <a:pt x="198" y="175"/>
                  </a:lnTo>
                  <a:lnTo>
                    <a:pt x="195" y="185"/>
                  </a:lnTo>
                  <a:lnTo>
                    <a:pt x="178" y="204"/>
                  </a:lnTo>
                  <a:lnTo>
                    <a:pt x="165" y="221"/>
                  </a:lnTo>
                  <a:lnTo>
                    <a:pt x="155" y="204"/>
                  </a:lnTo>
                  <a:lnTo>
                    <a:pt x="145" y="195"/>
                  </a:lnTo>
                  <a:lnTo>
                    <a:pt x="76" y="218"/>
                  </a:lnTo>
                  <a:lnTo>
                    <a:pt x="72" y="204"/>
                  </a:lnTo>
                  <a:lnTo>
                    <a:pt x="69" y="181"/>
                  </a:lnTo>
                  <a:lnTo>
                    <a:pt x="79" y="158"/>
                  </a:lnTo>
                  <a:lnTo>
                    <a:pt x="79" y="148"/>
                  </a:lnTo>
                  <a:lnTo>
                    <a:pt x="79" y="138"/>
                  </a:lnTo>
                  <a:lnTo>
                    <a:pt x="76" y="132"/>
                  </a:lnTo>
                  <a:lnTo>
                    <a:pt x="72" y="125"/>
                  </a:lnTo>
                  <a:lnTo>
                    <a:pt x="59" y="125"/>
                  </a:lnTo>
                  <a:lnTo>
                    <a:pt x="46" y="125"/>
                  </a:lnTo>
                  <a:lnTo>
                    <a:pt x="39" y="125"/>
                  </a:lnTo>
                  <a:lnTo>
                    <a:pt x="33" y="125"/>
                  </a:lnTo>
                  <a:lnTo>
                    <a:pt x="26" y="119"/>
                  </a:lnTo>
                  <a:lnTo>
                    <a:pt x="23" y="112"/>
                  </a:lnTo>
                  <a:lnTo>
                    <a:pt x="20" y="96"/>
                  </a:lnTo>
                  <a:lnTo>
                    <a:pt x="13" y="72"/>
                  </a:lnTo>
                  <a:lnTo>
                    <a:pt x="6" y="53"/>
                  </a:lnTo>
                  <a:lnTo>
                    <a:pt x="0" y="39"/>
                  </a:lnTo>
                  <a:lnTo>
                    <a:pt x="26" y="26"/>
                  </a:lnTo>
                  <a:lnTo>
                    <a:pt x="33" y="16"/>
                  </a:lnTo>
                  <a:lnTo>
                    <a:pt x="53" y="10"/>
                  </a:lnTo>
                  <a:lnTo>
                    <a:pt x="69" y="6"/>
                  </a:lnTo>
                  <a:lnTo>
                    <a:pt x="89" y="10"/>
                  </a:lnTo>
                  <a:lnTo>
                    <a:pt x="109" y="13"/>
                  </a:lnTo>
                  <a:lnTo>
                    <a:pt x="122" y="10"/>
                  </a:lnTo>
                  <a:lnTo>
                    <a:pt x="135" y="13"/>
                  </a:lnTo>
                  <a:lnTo>
                    <a:pt x="148" y="10"/>
                  </a:lnTo>
                  <a:lnTo>
                    <a:pt x="158" y="0"/>
                  </a:lnTo>
                  <a:lnTo>
                    <a:pt x="171" y="3"/>
                  </a:lnTo>
                  <a:lnTo>
                    <a:pt x="185" y="6"/>
                  </a:lnTo>
                  <a:lnTo>
                    <a:pt x="191" y="6"/>
                  </a:lnTo>
                  <a:lnTo>
                    <a:pt x="201" y="6"/>
                  </a:lnTo>
                  <a:lnTo>
                    <a:pt x="214" y="16"/>
                  </a:lnTo>
                  <a:lnTo>
                    <a:pt x="228" y="33"/>
                  </a:lnTo>
                  <a:lnTo>
                    <a:pt x="234" y="39"/>
                  </a:lnTo>
                  <a:lnTo>
                    <a:pt x="244" y="46"/>
                  </a:lnTo>
                  <a:lnTo>
                    <a:pt x="257" y="53"/>
                  </a:lnTo>
                  <a:lnTo>
                    <a:pt x="267" y="53"/>
                  </a:lnTo>
                  <a:close/>
                </a:path>
              </a:pathLst>
            </a:custGeom>
            <a:solidFill>
              <a:srgbClr val="FFFF66"/>
            </a:solidFill>
            <a:ln w="3175">
              <a:solidFill>
                <a:schemeClr val="tx1"/>
              </a:solidFill>
              <a:round/>
              <a:headEnd/>
              <a:tailEnd/>
            </a:ln>
          </p:spPr>
          <p:txBody>
            <a:bodyPr/>
            <a:lstStyle/>
            <a:p>
              <a:endParaRPr lang="en-US"/>
            </a:p>
          </p:txBody>
        </p:sp>
        <p:sp>
          <p:nvSpPr>
            <p:cNvPr id="131279" name="Freeform 174"/>
            <p:cNvSpPr>
              <a:spLocks/>
            </p:cNvSpPr>
            <p:nvPr/>
          </p:nvSpPr>
          <p:spPr bwMode="auto">
            <a:xfrm>
              <a:off x="3580" y="2074"/>
              <a:ext cx="357" cy="252"/>
            </a:xfrm>
            <a:custGeom>
              <a:avLst/>
              <a:gdLst>
                <a:gd name="T0" fmla="*/ 4878 w 267"/>
                <a:gd name="T1" fmla="*/ 194 h 221"/>
                <a:gd name="T2" fmla="*/ 4767 w 267"/>
                <a:gd name="T3" fmla="*/ 304 h 221"/>
                <a:gd name="T4" fmla="*/ 4510 w 267"/>
                <a:gd name="T5" fmla="*/ 405 h 221"/>
                <a:gd name="T6" fmla="*/ 4459 w 267"/>
                <a:gd name="T7" fmla="*/ 425 h 221"/>
                <a:gd name="T8" fmla="*/ 4402 w 267"/>
                <a:gd name="T9" fmla="*/ 425 h 221"/>
                <a:gd name="T10" fmla="*/ 4276 w 267"/>
                <a:gd name="T11" fmla="*/ 444 h 221"/>
                <a:gd name="T12" fmla="*/ 4170 w 267"/>
                <a:gd name="T13" fmla="*/ 466 h 221"/>
                <a:gd name="T14" fmla="*/ 4170 w 267"/>
                <a:gd name="T15" fmla="*/ 530 h 221"/>
                <a:gd name="T16" fmla="*/ 4276 w 267"/>
                <a:gd name="T17" fmla="*/ 587 h 221"/>
                <a:gd name="T18" fmla="*/ 4220 w 267"/>
                <a:gd name="T19" fmla="*/ 604 h 221"/>
                <a:gd name="T20" fmla="*/ 4220 w 267"/>
                <a:gd name="T21" fmla="*/ 611 h 221"/>
                <a:gd name="T22" fmla="*/ 4098 w 267"/>
                <a:gd name="T23" fmla="*/ 632 h 221"/>
                <a:gd name="T24" fmla="*/ 3971 w 267"/>
                <a:gd name="T25" fmla="*/ 651 h 221"/>
                <a:gd name="T26" fmla="*/ 3851 w 267"/>
                <a:gd name="T27" fmla="*/ 627 h 221"/>
                <a:gd name="T28" fmla="*/ 3801 w 267"/>
                <a:gd name="T29" fmla="*/ 611 h 221"/>
                <a:gd name="T30" fmla="*/ 3611 w 267"/>
                <a:gd name="T31" fmla="*/ 651 h 221"/>
                <a:gd name="T32" fmla="*/ 3565 w 267"/>
                <a:gd name="T33" fmla="*/ 689 h 221"/>
                <a:gd name="T34" fmla="*/ 3242 w 267"/>
                <a:gd name="T35" fmla="*/ 761 h 221"/>
                <a:gd name="T36" fmla="*/ 3014 w 267"/>
                <a:gd name="T37" fmla="*/ 821 h 221"/>
                <a:gd name="T38" fmla="*/ 2828 w 267"/>
                <a:gd name="T39" fmla="*/ 761 h 221"/>
                <a:gd name="T40" fmla="*/ 2646 w 267"/>
                <a:gd name="T41" fmla="*/ 721 h 221"/>
                <a:gd name="T42" fmla="*/ 1391 w 267"/>
                <a:gd name="T43" fmla="*/ 812 h 221"/>
                <a:gd name="T44" fmla="*/ 1306 w 267"/>
                <a:gd name="T45" fmla="*/ 761 h 221"/>
                <a:gd name="T46" fmla="*/ 1253 w 267"/>
                <a:gd name="T47" fmla="*/ 674 h 221"/>
                <a:gd name="T48" fmla="*/ 1453 w 267"/>
                <a:gd name="T49" fmla="*/ 587 h 221"/>
                <a:gd name="T50" fmla="*/ 1453 w 267"/>
                <a:gd name="T51" fmla="*/ 551 h 221"/>
                <a:gd name="T52" fmla="*/ 1453 w 267"/>
                <a:gd name="T53" fmla="*/ 513 h 221"/>
                <a:gd name="T54" fmla="*/ 1391 w 267"/>
                <a:gd name="T55" fmla="*/ 490 h 221"/>
                <a:gd name="T56" fmla="*/ 1306 w 267"/>
                <a:gd name="T57" fmla="*/ 466 h 221"/>
                <a:gd name="T58" fmla="*/ 1087 w 267"/>
                <a:gd name="T59" fmla="*/ 466 h 221"/>
                <a:gd name="T60" fmla="*/ 845 w 267"/>
                <a:gd name="T61" fmla="*/ 466 h 221"/>
                <a:gd name="T62" fmla="*/ 719 w 267"/>
                <a:gd name="T63" fmla="*/ 466 h 221"/>
                <a:gd name="T64" fmla="*/ 608 w 267"/>
                <a:gd name="T65" fmla="*/ 466 h 221"/>
                <a:gd name="T66" fmla="*/ 481 w 267"/>
                <a:gd name="T67" fmla="*/ 444 h 221"/>
                <a:gd name="T68" fmla="*/ 420 w 267"/>
                <a:gd name="T69" fmla="*/ 416 h 221"/>
                <a:gd name="T70" fmla="*/ 368 w 267"/>
                <a:gd name="T71" fmla="*/ 355 h 221"/>
                <a:gd name="T72" fmla="*/ 235 w 267"/>
                <a:gd name="T73" fmla="*/ 267 h 221"/>
                <a:gd name="T74" fmla="*/ 115 w 267"/>
                <a:gd name="T75" fmla="*/ 194 h 221"/>
                <a:gd name="T76" fmla="*/ 0 w 267"/>
                <a:gd name="T77" fmla="*/ 141 h 221"/>
                <a:gd name="T78" fmla="*/ 481 w 267"/>
                <a:gd name="T79" fmla="*/ 96 h 221"/>
                <a:gd name="T80" fmla="*/ 608 w 267"/>
                <a:gd name="T81" fmla="*/ 59 h 221"/>
                <a:gd name="T82" fmla="*/ 971 w 267"/>
                <a:gd name="T83" fmla="*/ 38 h 221"/>
                <a:gd name="T84" fmla="*/ 1253 w 267"/>
                <a:gd name="T85" fmla="*/ 22 h 221"/>
                <a:gd name="T86" fmla="*/ 1629 w 267"/>
                <a:gd name="T87" fmla="*/ 38 h 221"/>
                <a:gd name="T88" fmla="*/ 1994 w 267"/>
                <a:gd name="T89" fmla="*/ 49 h 221"/>
                <a:gd name="T90" fmla="*/ 2221 w 267"/>
                <a:gd name="T91" fmla="*/ 38 h 221"/>
                <a:gd name="T92" fmla="*/ 2475 w 267"/>
                <a:gd name="T93" fmla="*/ 49 h 221"/>
                <a:gd name="T94" fmla="*/ 2701 w 267"/>
                <a:gd name="T95" fmla="*/ 38 h 221"/>
                <a:gd name="T96" fmla="*/ 2880 w 267"/>
                <a:gd name="T97" fmla="*/ 0 h 221"/>
                <a:gd name="T98" fmla="*/ 3122 w 267"/>
                <a:gd name="T99" fmla="*/ 3 h 221"/>
                <a:gd name="T100" fmla="*/ 3373 w 267"/>
                <a:gd name="T101" fmla="*/ 22 h 221"/>
                <a:gd name="T102" fmla="*/ 3488 w 267"/>
                <a:gd name="T103" fmla="*/ 22 h 221"/>
                <a:gd name="T104" fmla="*/ 3676 w 267"/>
                <a:gd name="T105" fmla="*/ 22 h 221"/>
                <a:gd name="T106" fmla="*/ 3903 w 267"/>
                <a:gd name="T107" fmla="*/ 59 h 221"/>
                <a:gd name="T108" fmla="*/ 4170 w 267"/>
                <a:gd name="T109" fmla="*/ 123 h 221"/>
                <a:gd name="T110" fmla="*/ 4276 w 267"/>
                <a:gd name="T111" fmla="*/ 141 h 221"/>
                <a:gd name="T112" fmla="*/ 4459 w 267"/>
                <a:gd name="T113" fmla="*/ 168 h 221"/>
                <a:gd name="T114" fmla="*/ 4694 w 267"/>
                <a:gd name="T115" fmla="*/ 194 h 221"/>
                <a:gd name="T116" fmla="*/ 4878 w 267"/>
                <a:gd name="T117" fmla="*/ 194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7"/>
                <a:gd name="T178" fmla="*/ 0 h 221"/>
                <a:gd name="T179" fmla="*/ 267 w 267"/>
                <a:gd name="T180" fmla="*/ 221 h 2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7" h="221">
                  <a:moveTo>
                    <a:pt x="267" y="53"/>
                  </a:moveTo>
                  <a:lnTo>
                    <a:pt x="261" y="82"/>
                  </a:lnTo>
                  <a:lnTo>
                    <a:pt x="247" y="109"/>
                  </a:lnTo>
                  <a:lnTo>
                    <a:pt x="244" y="115"/>
                  </a:lnTo>
                  <a:lnTo>
                    <a:pt x="241" y="115"/>
                  </a:lnTo>
                  <a:lnTo>
                    <a:pt x="234" y="119"/>
                  </a:lnTo>
                  <a:lnTo>
                    <a:pt x="228" y="125"/>
                  </a:lnTo>
                  <a:lnTo>
                    <a:pt x="228" y="142"/>
                  </a:lnTo>
                  <a:lnTo>
                    <a:pt x="234" y="158"/>
                  </a:lnTo>
                  <a:lnTo>
                    <a:pt x="231" y="162"/>
                  </a:lnTo>
                  <a:lnTo>
                    <a:pt x="231" y="165"/>
                  </a:lnTo>
                  <a:lnTo>
                    <a:pt x="224" y="171"/>
                  </a:lnTo>
                  <a:lnTo>
                    <a:pt x="218" y="175"/>
                  </a:lnTo>
                  <a:lnTo>
                    <a:pt x="211" y="168"/>
                  </a:lnTo>
                  <a:lnTo>
                    <a:pt x="208" y="165"/>
                  </a:lnTo>
                  <a:lnTo>
                    <a:pt x="198" y="175"/>
                  </a:lnTo>
                  <a:lnTo>
                    <a:pt x="195" y="185"/>
                  </a:lnTo>
                  <a:lnTo>
                    <a:pt x="178" y="204"/>
                  </a:lnTo>
                  <a:lnTo>
                    <a:pt x="165" y="221"/>
                  </a:lnTo>
                  <a:lnTo>
                    <a:pt x="155" y="204"/>
                  </a:lnTo>
                  <a:lnTo>
                    <a:pt x="145" y="195"/>
                  </a:lnTo>
                  <a:lnTo>
                    <a:pt x="76" y="218"/>
                  </a:lnTo>
                  <a:lnTo>
                    <a:pt x="72" y="204"/>
                  </a:lnTo>
                  <a:lnTo>
                    <a:pt x="69" y="181"/>
                  </a:lnTo>
                  <a:lnTo>
                    <a:pt x="79" y="158"/>
                  </a:lnTo>
                  <a:lnTo>
                    <a:pt x="79" y="148"/>
                  </a:lnTo>
                  <a:lnTo>
                    <a:pt x="79" y="138"/>
                  </a:lnTo>
                  <a:lnTo>
                    <a:pt x="76" y="132"/>
                  </a:lnTo>
                  <a:lnTo>
                    <a:pt x="72" y="125"/>
                  </a:lnTo>
                  <a:lnTo>
                    <a:pt x="59" y="125"/>
                  </a:lnTo>
                  <a:lnTo>
                    <a:pt x="46" y="125"/>
                  </a:lnTo>
                  <a:lnTo>
                    <a:pt x="39" y="125"/>
                  </a:lnTo>
                  <a:lnTo>
                    <a:pt x="33" y="125"/>
                  </a:lnTo>
                  <a:lnTo>
                    <a:pt x="26" y="119"/>
                  </a:lnTo>
                  <a:lnTo>
                    <a:pt x="23" y="112"/>
                  </a:lnTo>
                  <a:lnTo>
                    <a:pt x="20" y="96"/>
                  </a:lnTo>
                  <a:lnTo>
                    <a:pt x="13" y="72"/>
                  </a:lnTo>
                  <a:lnTo>
                    <a:pt x="6" y="53"/>
                  </a:lnTo>
                  <a:lnTo>
                    <a:pt x="0" y="39"/>
                  </a:lnTo>
                  <a:lnTo>
                    <a:pt x="26" y="26"/>
                  </a:lnTo>
                  <a:lnTo>
                    <a:pt x="33" y="16"/>
                  </a:lnTo>
                  <a:lnTo>
                    <a:pt x="53" y="10"/>
                  </a:lnTo>
                  <a:lnTo>
                    <a:pt x="69" y="6"/>
                  </a:lnTo>
                  <a:lnTo>
                    <a:pt x="89" y="10"/>
                  </a:lnTo>
                  <a:lnTo>
                    <a:pt x="109" y="13"/>
                  </a:lnTo>
                  <a:lnTo>
                    <a:pt x="122" y="10"/>
                  </a:lnTo>
                  <a:lnTo>
                    <a:pt x="135" y="13"/>
                  </a:lnTo>
                  <a:lnTo>
                    <a:pt x="148" y="10"/>
                  </a:lnTo>
                  <a:lnTo>
                    <a:pt x="158" y="0"/>
                  </a:lnTo>
                  <a:lnTo>
                    <a:pt x="171" y="3"/>
                  </a:lnTo>
                  <a:lnTo>
                    <a:pt x="185" y="6"/>
                  </a:lnTo>
                  <a:lnTo>
                    <a:pt x="191" y="6"/>
                  </a:lnTo>
                  <a:lnTo>
                    <a:pt x="201" y="6"/>
                  </a:lnTo>
                  <a:lnTo>
                    <a:pt x="214" y="16"/>
                  </a:lnTo>
                  <a:lnTo>
                    <a:pt x="228" y="33"/>
                  </a:lnTo>
                  <a:lnTo>
                    <a:pt x="234" y="39"/>
                  </a:lnTo>
                  <a:lnTo>
                    <a:pt x="244" y="46"/>
                  </a:lnTo>
                  <a:lnTo>
                    <a:pt x="257" y="53"/>
                  </a:lnTo>
                  <a:lnTo>
                    <a:pt x="267" y="53"/>
                  </a:lnTo>
                </a:path>
              </a:pathLst>
            </a:custGeom>
            <a:solidFill>
              <a:schemeClr val="accent1"/>
            </a:solidFill>
            <a:ln w="3175">
              <a:solidFill>
                <a:schemeClr val="tx1"/>
              </a:solidFill>
              <a:round/>
              <a:headEnd/>
              <a:tailEnd/>
            </a:ln>
          </p:spPr>
          <p:txBody>
            <a:bodyPr/>
            <a:lstStyle/>
            <a:p>
              <a:endParaRPr lang="en-US"/>
            </a:p>
          </p:txBody>
        </p:sp>
        <p:sp>
          <p:nvSpPr>
            <p:cNvPr id="131280" name="Freeform 175"/>
            <p:cNvSpPr>
              <a:spLocks/>
            </p:cNvSpPr>
            <p:nvPr/>
          </p:nvSpPr>
          <p:spPr bwMode="auto">
            <a:xfrm>
              <a:off x="3586" y="1899"/>
              <a:ext cx="427" cy="235"/>
            </a:xfrm>
            <a:custGeom>
              <a:avLst/>
              <a:gdLst>
                <a:gd name="T0" fmla="*/ 410 w 320"/>
                <a:gd name="T1" fmla="*/ 688 h 205"/>
                <a:gd name="T2" fmla="*/ 898 w 320"/>
                <a:gd name="T3" fmla="*/ 636 h 205"/>
                <a:gd name="T4" fmla="*/ 1535 w 320"/>
                <a:gd name="T5" fmla="*/ 636 h 205"/>
                <a:gd name="T6" fmla="*/ 2134 w 320"/>
                <a:gd name="T7" fmla="*/ 636 h 205"/>
                <a:gd name="T8" fmla="*/ 2589 w 320"/>
                <a:gd name="T9" fmla="*/ 636 h 205"/>
                <a:gd name="T10" fmla="*/ 3089 w 320"/>
                <a:gd name="T11" fmla="*/ 609 h 205"/>
                <a:gd name="T12" fmla="*/ 3431 w 320"/>
                <a:gd name="T13" fmla="*/ 618 h 205"/>
                <a:gd name="T14" fmla="*/ 3782 w 320"/>
                <a:gd name="T15" fmla="*/ 658 h 205"/>
                <a:gd name="T16" fmla="*/ 4123 w 320"/>
                <a:gd name="T17" fmla="*/ 747 h 205"/>
                <a:gd name="T18" fmla="*/ 4542 w 320"/>
                <a:gd name="T19" fmla="*/ 801 h 205"/>
                <a:gd name="T20" fmla="*/ 4961 w 320"/>
                <a:gd name="T21" fmla="*/ 766 h 205"/>
                <a:gd name="T22" fmla="*/ 5313 w 320"/>
                <a:gd name="T23" fmla="*/ 658 h 205"/>
                <a:gd name="T24" fmla="*/ 5619 w 320"/>
                <a:gd name="T25" fmla="*/ 515 h 205"/>
                <a:gd name="T26" fmla="*/ 5728 w 320"/>
                <a:gd name="T27" fmla="*/ 351 h 205"/>
                <a:gd name="T28" fmla="*/ 5671 w 320"/>
                <a:gd name="T29" fmla="*/ 260 h 205"/>
                <a:gd name="T30" fmla="*/ 5550 w 320"/>
                <a:gd name="T31" fmla="*/ 217 h 205"/>
                <a:gd name="T32" fmla="*/ 5025 w 320"/>
                <a:gd name="T33" fmla="*/ 165 h 205"/>
                <a:gd name="T34" fmla="*/ 4261 w 320"/>
                <a:gd name="T35" fmla="*/ 130 h 205"/>
                <a:gd name="T36" fmla="*/ 3963 w 320"/>
                <a:gd name="T37" fmla="*/ 63 h 205"/>
                <a:gd name="T38" fmla="*/ 3782 w 320"/>
                <a:gd name="T39" fmla="*/ 3 h 205"/>
                <a:gd name="T40" fmla="*/ 3540 w 320"/>
                <a:gd name="T41" fmla="*/ 0 h 205"/>
                <a:gd name="T42" fmla="*/ 2950 w 320"/>
                <a:gd name="T43" fmla="*/ 38 h 205"/>
                <a:gd name="T44" fmla="*/ 2482 w 320"/>
                <a:gd name="T45" fmla="*/ 141 h 205"/>
                <a:gd name="T46" fmla="*/ 2482 w 320"/>
                <a:gd name="T47" fmla="*/ 269 h 205"/>
                <a:gd name="T48" fmla="*/ 2589 w 320"/>
                <a:gd name="T49" fmla="*/ 389 h 205"/>
                <a:gd name="T50" fmla="*/ 2482 w 320"/>
                <a:gd name="T51" fmla="*/ 476 h 205"/>
                <a:gd name="T52" fmla="*/ 2134 w 320"/>
                <a:gd name="T53" fmla="*/ 509 h 205"/>
                <a:gd name="T54" fmla="*/ 1821 w 320"/>
                <a:gd name="T55" fmla="*/ 476 h 205"/>
                <a:gd name="T56" fmla="*/ 1535 w 320"/>
                <a:gd name="T57" fmla="*/ 402 h 205"/>
                <a:gd name="T58" fmla="*/ 997 w 320"/>
                <a:gd name="T59" fmla="*/ 339 h 205"/>
                <a:gd name="T60" fmla="*/ 410 w 320"/>
                <a:gd name="T61" fmla="*/ 402 h 205"/>
                <a:gd name="T62" fmla="*/ 172 w 320"/>
                <a:gd name="T63" fmla="*/ 545 h 205"/>
                <a:gd name="T64" fmla="*/ 0 w 320"/>
                <a:gd name="T65" fmla="*/ 688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205"/>
                <a:gd name="T101" fmla="*/ 320 w 320"/>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205">
                  <a:moveTo>
                    <a:pt x="0" y="188"/>
                  </a:moveTo>
                  <a:lnTo>
                    <a:pt x="23" y="175"/>
                  </a:lnTo>
                  <a:lnTo>
                    <a:pt x="30" y="168"/>
                  </a:lnTo>
                  <a:lnTo>
                    <a:pt x="50" y="162"/>
                  </a:lnTo>
                  <a:lnTo>
                    <a:pt x="69" y="158"/>
                  </a:lnTo>
                  <a:lnTo>
                    <a:pt x="86" y="162"/>
                  </a:lnTo>
                  <a:lnTo>
                    <a:pt x="106" y="165"/>
                  </a:lnTo>
                  <a:lnTo>
                    <a:pt x="119" y="162"/>
                  </a:lnTo>
                  <a:lnTo>
                    <a:pt x="135" y="165"/>
                  </a:lnTo>
                  <a:lnTo>
                    <a:pt x="145" y="162"/>
                  </a:lnTo>
                  <a:lnTo>
                    <a:pt x="155" y="152"/>
                  </a:lnTo>
                  <a:lnTo>
                    <a:pt x="172" y="155"/>
                  </a:lnTo>
                  <a:lnTo>
                    <a:pt x="182" y="162"/>
                  </a:lnTo>
                  <a:lnTo>
                    <a:pt x="192" y="158"/>
                  </a:lnTo>
                  <a:lnTo>
                    <a:pt x="198" y="158"/>
                  </a:lnTo>
                  <a:lnTo>
                    <a:pt x="211" y="168"/>
                  </a:lnTo>
                  <a:lnTo>
                    <a:pt x="225" y="185"/>
                  </a:lnTo>
                  <a:lnTo>
                    <a:pt x="231" y="191"/>
                  </a:lnTo>
                  <a:lnTo>
                    <a:pt x="244" y="198"/>
                  </a:lnTo>
                  <a:lnTo>
                    <a:pt x="254" y="205"/>
                  </a:lnTo>
                  <a:lnTo>
                    <a:pt x="264" y="205"/>
                  </a:lnTo>
                  <a:lnTo>
                    <a:pt x="277" y="195"/>
                  </a:lnTo>
                  <a:lnTo>
                    <a:pt x="287" y="185"/>
                  </a:lnTo>
                  <a:lnTo>
                    <a:pt x="297" y="168"/>
                  </a:lnTo>
                  <a:lnTo>
                    <a:pt x="307" y="155"/>
                  </a:lnTo>
                  <a:lnTo>
                    <a:pt x="314" y="132"/>
                  </a:lnTo>
                  <a:lnTo>
                    <a:pt x="320" y="109"/>
                  </a:lnTo>
                  <a:lnTo>
                    <a:pt x="320" y="89"/>
                  </a:lnTo>
                  <a:lnTo>
                    <a:pt x="320" y="73"/>
                  </a:lnTo>
                  <a:lnTo>
                    <a:pt x="317" y="66"/>
                  </a:lnTo>
                  <a:lnTo>
                    <a:pt x="314" y="59"/>
                  </a:lnTo>
                  <a:lnTo>
                    <a:pt x="310" y="56"/>
                  </a:lnTo>
                  <a:lnTo>
                    <a:pt x="300" y="49"/>
                  </a:lnTo>
                  <a:lnTo>
                    <a:pt x="281" y="43"/>
                  </a:lnTo>
                  <a:lnTo>
                    <a:pt x="251" y="40"/>
                  </a:lnTo>
                  <a:lnTo>
                    <a:pt x="238" y="33"/>
                  </a:lnTo>
                  <a:lnTo>
                    <a:pt x="228" y="23"/>
                  </a:lnTo>
                  <a:lnTo>
                    <a:pt x="221" y="16"/>
                  </a:lnTo>
                  <a:lnTo>
                    <a:pt x="215" y="10"/>
                  </a:lnTo>
                  <a:lnTo>
                    <a:pt x="211" y="3"/>
                  </a:lnTo>
                  <a:lnTo>
                    <a:pt x="205" y="0"/>
                  </a:lnTo>
                  <a:lnTo>
                    <a:pt x="198" y="0"/>
                  </a:lnTo>
                  <a:lnTo>
                    <a:pt x="185" y="3"/>
                  </a:lnTo>
                  <a:lnTo>
                    <a:pt x="165" y="10"/>
                  </a:lnTo>
                  <a:lnTo>
                    <a:pt x="142" y="20"/>
                  </a:lnTo>
                  <a:lnTo>
                    <a:pt x="139" y="36"/>
                  </a:lnTo>
                  <a:lnTo>
                    <a:pt x="135" y="53"/>
                  </a:lnTo>
                  <a:lnTo>
                    <a:pt x="139" y="69"/>
                  </a:lnTo>
                  <a:lnTo>
                    <a:pt x="142" y="86"/>
                  </a:lnTo>
                  <a:lnTo>
                    <a:pt x="145" y="99"/>
                  </a:lnTo>
                  <a:lnTo>
                    <a:pt x="145" y="112"/>
                  </a:lnTo>
                  <a:lnTo>
                    <a:pt x="139" y="122"/>
                  </a:lnTo>
                  <a:lnTo>
                    <a:pt x="132" y="129"/>
                  </a:lnTo>
                  <a:lnTo>
                    <a:pt x="119" y="129"/>
                  </a:lnTo>
                  <a:lnTo>
                    <a:pt x="112" y="125"/>
                  </a:lnTo>
                  <a:lnTo>
                    <a:pt x="102" y="122"/>
                  </a:lnTo>
                  <a:lnTo>
                    <a:pt x="96" y="115"/>
                  </a:lnTo>
                  <a:lnTo>
                    <a:pt x="86" y="102"/>
                  </a:lnTo>
                  <a:lnTo>
                    <a:pt x="76" y="86"/>
                  </a:lnTo>
                  <a:lnTo>
                    <a:pt x="56" y="86"/>
                  </a:lnTo>
                  <a:lnTo>
                    <a:pt x="36" y="79"/>
                  </a:lnTo>
                  <a:lnTo>
                    <a:pt x="23" y="102"/>
                  </a:lnTo>
                  <a:lnTo>
                    <a:pt x="17" y="119"/>
                  </a:lnTo>
                  <a:lnTo>
                    <a:pt x="10" y="139"/>
                  </a:lnTo>
                  <a:lnTo>
                    <a:pt x="3" y="162"/>
                  </a:lnTo>
                  <a:lnTo>
                    <a:pt x="0" y="175"/>
                  </a:lnTo>
                  <a:lnTo>
                    <a:pt x="0" y="188"/>
                  </a:lnTo>
                  <a:close/>
                </a:path>
              </a:pathLst>
            </a:custGeom>
            <a:solidFill>
              <a:srgbClr val="FFFF66"/>
            </a:solidFill>
            <a:ln w="3175">
              <a:solidFill>
                <a:schemeClr val="tx1"/>
              </a:solidFill>
              <a:round/>
              <a:headEnd/>
              <a:tailEnd/>
            </a:ln>
          </p:spPr>
          <p:txBody>
            <a:bodyPr/>
            <a:lstStyle/>
            <a:p>
              <a:endParaRPr lang="en-US"/>
            </a:p>
          </p:txBody>
        </p:sp>
        <p:sp>
          <p:nvSpPr>
            <p:cNvPr id="131281" name="Freeform 176"/>
            <p:cNvSpPr>
              <a:spLocks/>
            </p:cNvSpPr>
            <p:nvPr/>
          </p:nvSpPr>
          <p:spPr bwMode="auto">
            <a:xfrm>
              <a:off x="3586" y="1899"/>
              <a:ext cx="427" cy="235"/>
            </a:xfrm>
            <a:custGeom>
              <a:avLst/>
              <a:gdLst>
                <a:gd name="T0" fmla="*/ 410 w 320"/>
                <a:gd name="T1" fmla="*/ 688 h 205"/>
                <a:gd name="T2" fmla="*/ 898 w 320"/>
                <a:gd name="T3" fmla="*/ 636 h 205"/>
                <a:gd name="T4" fmla="*/ 1535 w 320"/>
                <a:gd name="T5" fmla="*/ 636 h 205"/>
                <a:gd name="T6" fmla="*/ 2134 w 320"/>
                <a:gd name="T7" fmla="*/ 636 h 205"/>
                <a:gd name="T8" fmla="*/ 2589 w 320"/>
                <a:gd name="T9" fmla="*/ 636 h 205"/>
                <a:gd name="T10" fmla="*/ 3089 w 320"/>
                <a:gd name="T11" fmla="*/ 609 h 205"/>
                <a:gd name="T12" fmla="*/ 3431 w 320"/>
                <a:gd name="T13" fmla="*/ 618 h 205"/>
                <a:gd name="T14" fmla="*/ 3782 w 320"/>
                <a:gd name="T15" fmla="*/ 658 h 205"/>
                <a:gd name="T16" fmla="*/ 4123 w 320"/>
                <a:gd name="T17" fmla="*/ 747 h 205"/>
                <a:gd name="T18" fmla="*/ 4542 w 320"/>
                <a:gd name="T19" fmla="*/ 801 h 205"/>
                <a:gd name="T20" fmla="*/ 4961 w 320"/>
                <a:gd name="T21" fmla="*/ 766 h 205"/>
                <a:gd name="T22" fmla="*/ 5313 w 320"/>
                <a:gd name="T23" fmla="*/ 658 h 205"/>
                <a:gd name="T24" fmla="*/ 5619 w 320"/>
                <a:gd name="T25" fmla="*/ 515 h 205"/>
                <a:gd name="T26" fmla="*/ 5728 w 320"/>
                <a:gd name="T27" fmla="*/ 351 h 205"/>
                <a:gd name="T28" fmla="*/ 5671 w 320"/>
                <a:gd name="T29" fmla="*/ 260 h 205"/>
                <a:gd name="T30" fmla="*/ 5550 w 320"/>
                <a:gd name="T31" fmla="*/ 217 h 205"/>
                <a:gd name="T32" fmla="*/ 5025 w 320"/>
                <a:gd name="T33" fmla="*/ 165 h 205"/>
                <a:gd name="T34" fmla="*/ 4261 w 320"/>
                <a:gd name="T35" fmla="*/ 130 h 205"/>
                <a:gd name="T36" fmla="*/ 3963 w 320"/>
                <a:gd name="T37" fmla="*/ 63 h 205"/>
                <a:gd name="T38" fmla="*/ 3782 w 320"/>
                <a:gd name="T39" fmla="*/ 3 h 205"/>
                <a:gd name="T40" fmla="*/ 3540 w 320"/>
                <a:gd name="T41" fmla="*/ 0 h 205"/>
                <a:gd name="T42" fmla="*/ 2950 w 320"/>
                <a:gd name="T43" fmla="*/ 38 h 205"/>
                <a:gd name="T44" fmla="*/ 2482 w 320"/>
                <a:gd name="T45" fmla="*/ 141 h 205"/>
                <a:gd name="T46" fmla="*/ 2482 w 320"/>
                <a:gd name="T47" fmla="*/ 269 h 205"/>
                <a:gd name="T48" fmla="*/ 2589 w 320"/>
                <a:gd name="T49" fmla="*/ 389 h 205"/>
                <a:gd name="T50" fmla="*/ 2482 w 320"/>
                <a:gd name="T51" fmla="*/ 476 h 205"/>
                <a:gd name="T52" fmla="*/ 2134 w 320"/>
                <a:gd name="T53" fmla="*/ 509 h 205"/>
                <a:gd name="T54" fmla="*/ 1821 w 320"/>
                <a:gd name="T55" fmla="*/ 476 h 205"/>
                <a:gd name="T56" fmla="*/ 1535 w 320"/>
                <a:gd name="T57" fmla="*/ 402 h 205"/>
                <a:gd name="T58" fmla="*/ 997 w 320"/>
                <a:gd name="T59" fmla="*/ 339 h 205"/>
                <a:gd name="T60" fmla="*/ 410 w 320"/>
                <a:gd name="T61" fmla="*/ 402 h 205"/>
                <a:gd name="T62" fmla="*/ 172 w 320"/>
                <a:gd name="T63" fmla="*/ 545 h 205"/>
                <a:gd name="T64" fmla="*/ 0 w 320"/>
                <a:gd name="T65" fmla="*/ 688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205"/>
                <a:gd name="T101" fmla="*/ 320 w 320"/>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205">
                  <a:moveTo>
                    <a:pt x="0" y="188"/>
                  </a:moveTo>
                  <a:lnTo>
                    <a:pt x="23" y="175"/>
                  </a:lnTo>
                  <a:lnTo>
                    <a:pt x="30" y="168"/>
                  </a:lnTo>
                  <a:lnTo>
                    <a:pt x="50" y="162"/>
                  </a:lnTo>
                  <a:lnTo>
                    <a:pt x="69" y="158"/>
                  </a:lnTo>
                  <a:lnTo>
                    <a:pt x="86" y="162"/>
                  </a:lnTo>
                  <a:lnTo>
                    <a:pt x="106" y="165"/>
                  </a:lnTo>
                  <a:lnTo>
                    <a:pt x="119" y="162"/>
                  </a:lnTo>
                  <a:lnTo>
                    <a:pt x="135" y="165"/>
                  </a:lnTo>
                  <a:lnTo>
                    <a:pt x="145" y="162"/>
                  </a:lnTo>
                  <a:lnTo>
                    <a:pt x="155" y="152"/>
                  </a:lnTo>
                  <a:lnTo>
                    <a:pt x="172" y="155"/>
                  </a:lnTo>
                  <a:lnTo>
                    <a:pt x="182" y="162"/>
                  </a:lnTo>
                  <a:lnTo>
                    <a:pt x="192" y="158"/>
                  </a:lnTo>
                  <a:lnTo>
                    <a:pt x="198" y="158"/>
                  </a:lnTo>
                  <a:lnTo>
                    <a:pt x="211" y="168"/>
                  </a:lnTo>
                  <a:lnTo>
                    <a:pt x="225" y="185"/>
                  </a:lnTo>
                  <a:lnTo>
                    <a:pt x="231" y="191"/>
                  </a:lnTo>
                  <a:lnTo>
                    <a:pt x="244" y="198"/>
                  </a:lnTo>
                  <a:lnTo>
                    <a:pt x="254" y="205"/>
                  </a:lnTo>
                  <a:lnTo>
                    <a:pt x="264" y="205"/>
                  </a:lnTo>
                  <a:lnTo>
                    <a:pt x="277" y="195"/>
                  </a:lnTo>
                  <a:lnTo>
                    <a:pt x="287" y="185"/>
                  </a:lnTo>
                  <a:lnTo>
                    <a:pt x="297" y="168"/>
                  </a:lnTo>
                  <a:lnTo>
                    <a:pt x="307" y="155"/>
                  </a:lnTo>
                  <a:lnTo>
                    <a:pt x="314" y="132"/>
                  </a:lnTo>
                  <a:lnTo>
                    <a:pt x="320" y="109"/>
                  </a:lnTo>
                  <a:lnTo>
                    <a:pt x="320" y="89"/>
                  </a:lnTo>
                  <a:lnTo>
                    <a:pt x="320" y="73"/>
                  </a:lnTo>
                  <a:lnTo>
                    <a:pt x="317" y="66"/>
                  </a:lnTo>
                  <a:lnTo>
                    <a:pt x="314" y="59"/>
                  </a:lnTo>
                  <a:lnTo>
                    <a:pt x="310" y="56"/>
                  </a:lnTo>
                  <a:lnTo>
                    <a:pt x="300" y="49"/>
                  </a:lnTo>
                  <a:lnTo>
                    <a:pt x="281" y="43"/>
                  </a:lnTo>
                  <a:lnTo>
                    <a:pt x="251" y="40"/>
                  </a:lnTo>
                  <a:lnTo>
                    <a:pt x="238" y="33"/>
                  </a:lnTo>
                  <a:lnTo>
                    <a:pt x="228" y="23"/>
                  </a:lnTo>
                  <a:lnTo>
                    <a:pt x="221" y="16"/>
                  </a:lnTo>
                  <a:lnTo>
                    <a:pt x="215" y="10"/>
                  </a:lnTo>
                  <a:lnTo>
                    <a:pt x="211" y="3"/>
                  </a:lnTo>
                  <a:lnTo>
                    <a:pt x="205" y="0"/>
                  </a:lnTo>
                  <a:lnTo>
                    <a:pt x="198" y="0"/>
                  </a:lnTo>
                  <a:lnTo>
                    <a:pt x="185" y="3"/>
                  </a:lnTo>
                  <a:lnTo>
                    <a:pt x="165" y="10"/>
                  </a:lnTo>
                  <a:lnTo>
                    <a:pt x="142" y="20"/>
                  </a:lnTo>
                  <a:lnTo>
                    <a:pt x="139" y="36"/>
                  </a:lnTo>
                  <a:lnTo>
                    <a:pt x="135" y="53"/>
                  </a:lnTo>
                  <a:lnTo>
                    <a:pt x="139" y="69"/>
                  </a:lnTo>
                  <a:lnTo>
                    <a:pt x="142" y="86"/>
                  </a:lnTo>
                  <a:lnTo>
                    <a:pt x="145" y="99"/>
                  </a:lnTo>
                  <a:lnTo>
                    <a:pt x="145" y="112"/>
                  </a:lnTo>
                  <a:lnTo>
                    <a:pt x="139" y="122"/>
                  </a:lnTo>
                  <a:lnTo>
                    <a:pt x="132" y="129"/>
                  </a:lnTo>
                  <a:lnTo>
                    <a:pt x="119" y="129"/>
                  </a:lnTo>
                  <a:lnTo>
                    <a:pt x="112" y="125"/>
                  </a:lnTo>
                  <a:lnTo>
                    <a:pt x="102" y="122"/>
                  </a:lnTo>
                  <a:lnTo>
                    <a:pt x="96" y="115"/>
                  </a:lnTo>
                  <a:lnTo>
                    <a:pt x="86" y="102"/>
                  </a:lnTo>
                  <a:lnTo>
                    <a:pt x="76" y="86"/>
                  </a:lnTo>
                  <a:lnTo>
                    <a:pt x="56" y="86"/>
                  </a:lnTo>
                  <a:lnTo>
                    <a:pt x="36" y="79"/>
                  </a:lnTo>
                  <a:lnTo>
                    <a:pt x="23" y="102"/>
                  </a:lnTo>
                  <a:lnTo>
                    <a:pt x="17" y="119"/>
                  </a:lnTo>
                  <a:lnTo>
                    <a:pt x="10" y="139"/>
                  </a:lnTo>
                  <a:lnTo>
                    <a:pt x="3" y="162"/>
                  </a:lnTo>
                  <a:lnTo>
                    <a:pt x="0" y="175"/>
                  </a:lnTo>
                  <a:lnTo>
                    <a:pt x="0" y="188"/>
                  </a:lnTo>
                </a:path>
              </a:pathLst>
            </a:custGeom>
            <a:solidFill>
              <a:schemeClr val="accent1"/>
            </a:solidFill>
            <a:ln w="3175">
              <a:solidFill>
                <a:schemeClr val="tx1"/>
              </a:solidFill>
              <a:round/>
              <a:headEnd/>
              <a:tailEnd/>
            </a:ln>
          </p:spPr>
          <p:txBody>
            <a:bodyPr/>
            <a:lstStyle/>
            <a:p>
              <a:endParaRPr lang="en-US"/>
            </a:p>
          </p:txBody>
        </p:sp>
        <p:sp>
          <p:nvSpPr>
            <p:cNvPr id="131282" name="Freeform 177"/>
            <p:cNvSpPr>
              <a:spLocks/>
            </p:cNvSpPr>
            <p:nvPr/>
          </p:nvSpPr>
          <p:spPr bwMode="auto">
            <a:xfrm>
              <a:off x="3689" y="1781"/>
              <a:ext cx="239" cy="139"/>
            </a:xfrm>
            <a:custGeom>
              <a:avLst/>
              <a:gdLst>
                <a:gd name="T0" fmla="*/ 2569 w 179"/>
                <a:gd name="T1" fmla="*/ 0 h 122"/>
                <a:gd name="T2" fmla="*/ 2796 w 179"/>
                <a:gd name="T3" fmla="*/ 3 h 122"/>
                <a:gd name="T4" fmla="*/ 2975 w 179"/>
                <a:gd name="T5" fmla="*/ 22 h 122"/>
                <a:gd name="T6" fmla="*/ 3099 w 179"/>
                <a:gd name="T7" fmla="*/ 32 h 122"/>
                <a:gd name="T8" fmla="*/ 3099 w 179"/>
                <a:gd name="T9" fmla="*/ 47 h 122"/>
                <a:gd name="T10" fmla="*/ 2975 w 179"/>
                <a:gd name="T11" fmla="*/ 96 h 122"/>
                <a:gd name="T12" fmla="*/ 2911 w 179"/>
                <a:gd name="T13" fmla="*/ 157 h 122"/>
                <a:gd name="T14" fmla="*/ 2796 w 179"/>
                <a:gd name="T15" fmla="*/ 167 h 122"/>
                <a:gd name="T16" fmla="*/ 2796 w 179"/>
                <a:gd name="T17" fmla="*/ 207 h 122"/>
                <a:gd name="T18" fmla="*/ 2796 w 179"/>
                <a:gd name="T19" fmla="*/ 231 h 122"/>
                <a:gd name="T20" fmla="*/ 2911 w 179"/>
                <a:gd name="T21" fmla="*/ 255 h 122"/>
                <a:gd name="T22" fmla="*/ 3099 w 179"/>
                <a:gd name="T23" fmla="*/ 291 h 122"/>
                <a:gd name="T24" fmla="*/ 3224 w 179"/>
                <a:gd name="T25" fmla="*/ 301 h 122"/>
                <a:gd name="T26" fmla="*/ 3224 w 179"/>
                <a:gd name="T27" fmla="*/ 316 h 122"/>
                <a:gd name="T28" fmla="*/ 3155 w 179"/>
                <a:gd name="T29" fmla="*/ 342 h 122"/>
                <a:gd name="T30" fmla="*/ 3047 w 179"/>
                <a:gd name="T31" fmla="*/ 374 h 122"/>
                <a:gd name="T32" fmla="*/ 2796 w 179"/>
                <a:gd name="T33" fmla="*/ 425 h 122"/>
                <a:gd name="T34" fmla="*/ 2685 w 179"/>
                <a:gd name="T35" fmla="*/ 449 h 122"/>
                <a:gd name="T36" fmla="*/ 2569 w 179"/>
                <a:gd name="T37" fmla="*/ 425 h 122"/>
                <a:gd name="T38" fmla="*/ 2455 w 179"/>
                <a:gd name="T39" fmla="*/ 398 h 122"/>
                <a:gd name="T40" fmla="*/ 2371 w 179"/>
                <a:gd name="T41" fmla="*/ 390 h 122"/>
                <a:gd name="T42" fmla="*/ 2264 w 179"/>
                <a:gd name="T43" fmla="*/ 374 h 122"/>
                <a:gd name="T44" fmla="*/ 2094 w 179"/>
                <a:gd name="T45" fmla="*/ 374 h 122"/>
                <a:gd name="T46" fmla="*/ 1860 w 179"/>
                <a:gd name="T47" fmla="*/ 390 h 122"/>
                <a:gd name="T48" fmla="*/ 1557 w 179"/>
                <a:gd name="T49" fmla="*/ 425 h 122"/>
                <a:gd name="T50" fmla="*/ 1131 w 179"/>
                <a:gd name="T51" fmla="*/ 449 h 122"/>
                <a:gd name="T52" fmla="*/ 1080 w 179"/>
                <a:gd name="T53" fmla="*/ 425 h 122"/>
                <a:gd name="T54" fmla="*/ 964 w 179"/>
                <a:gd name="T55" fmla="*/ 390 h 122"/>
                <a:gd name="T56" fmla="*/ 900 w 179"/>
                <a:gd name="T57" fmla="*/ 398 h 122"/>
                <a:gd name="T58" fmla="*/ 722 w 179"/>
                <a:gd name="T59" fmla="*/ 425 h 122"/>
                <a:gd name="T60" fmla="*/ 595 w 179"/>
                <a:gd name="T61" fmla="*/ 434 h 122"/>
                <a:gd name="T62" fmla="*/ 541 w 179"/>
                <a:gd name="T63" fmla="*/ 434 h 122"/>
                <a:gd name="T64" fmla="*/ 482 w 179"/>
                <a:gd name="T65" fmla="*/ 434 h 122"/>
                <a:gd name="T66" fmla="*/ 414 w 179"/>
                <a:gd name="T67" fmla="*/ 434 h 122"/>
                <a:gd name="T68" fmla="*/ 361 w 179"/>
                <a:gd name="T69" fmla="*/ 374 h 122"/>
                <a:gd name="T70" fmla="*/ 414 w 179"/>
                <a:gd name="T71" fmla="*/ 301 h 122"/>
                <a:gd name="T72" fmla="*/ 310 w 179"/>
                <a:gd name="T73" fmla="*/ 277 h 122"/>
                <a:gd name="T74" fmla="*/ 116 w 179"/>
                <a:gd name="T75" fmla="*/ 255 h 122"/>
                <a:gd name="T76" fmla="*/ 65 w 179"/>
                <a:gd name="T77" fmla="*/ 231 h 122"/>
                <a:gd name="T78" fmla="*/ 0 w 179"/>
                <a:gd name="T79" fmla="*/ 182 h 122"/>
                <a:gd name="T80" fmla="*/ 232 w 179"/>
                <a:gd name="T81" fmla="*/ 157 h 122"/>
                <a:gd name="T82" fmla="*/ 482 w 179"/>
                <a:gd name="T83" fmla="*/ 123 h 122"/>
                <a:gd name="T84" fmla="*/ 814 w 179"/>
                <a:gd name="T85" fmla="*/ 71 h 122"/>
                <a:gd name="T86" fmla="*/ 1442 w 179"/>
                <a:gd name="T87" fmla="*/ 32 h 122"/>
                <a:gd name="T88" fmla="*/ 1924 w 179"/>
                <a:gd name="T89" fmla="*/ 3 h 122"/>
                <a:gd name="T90" fmla="*/ 2569 w 179"/>
                <a:gd name="T91" fmla="*/ 0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9"/>
                <a:gd name="T139" fmla="*/ 0 h 122"/>
                <a:gd name="T140" fmla="*/ 179 w 179"/>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9" h="122">
                  <a:moveTo>
                    <a:pt x="142" y="0"/>
                  </a:moveTo>
                  <a:lnTo>
                    <a:pt x="155" y="3"/>
                  </a:lnTo>
                  <a:lnTo>
                    <a:pt x="165" y="6"/>
                  </a:lnTo>
                  <a:lnTo>
                    <a:pt x="172" y="9"/>
                  </a:lnTo>
                  <a:lnTo>
                    <a:pt x="172" y="13"/>
                  </a:lnTo>
                  <a:lnTo>
                    <a:pt x="165" y="26"/>
                  </a:lnTo>
                  <a:lnTo>
                    <a:pt x="162" y="42"/>
                  </a:lnTo>
                  <a:lnTo>
                    <a:pt x="155" y="46"/>
                  </a:lnTo>
                  <a:lnTo>
                    <a:pt x="155" y="56"/>
                  </a:lnTo>
                  <a:lnTo>
                    <a:pt x="155" y="62"/>
                  </a:lnTo>
                  <a:lnTo>
                    <a:pt x="162" y="69"/>
                  </a:lnTo>
                  <a:lnTo>
                    <a:pt x="172" y="79"/>
                  </a:lnTo>
                  <a:lnTo>
                    <a:pt x="179" y="82"/>
                  </a:lnTo>
                  <a:lnTo>
                    <a:pt x="179" y="85"/>
                  </a:lnTo>
                  <a:lnTo>
                    <a:pt x="175" y="92"/>
                  </a:lnTo>
                  <a:lnTo>
                    <a:pt x="169" y="102"/>
                  </a:lnTo>
                  <a:lnTo>
                    <a:pt x="155" y="115"/>
                  </a:lnTo>
                  <a:lnTo>
                    <a:pt x="149" y="122"/>
                  </a:lnTo>
                  <a:lnTo>
                    <a:pt x="142" y="115"/>
                  </a:lnTo>
                  <a:lnTo>
                    <a:pt x="136" y="108"/>
                  </a:lnTo>
                  <a:lnTo>
                    <a:pt x="132" y="105"/>
                  </a:lnTo>
                  <a:lnTo>
                    <a:pt x="126" y="102"/>
                  </a:lnTo>
                  <a:lnTo>
                    <a:pt x="116" y="102"/>
                  </a:lnTo>
                  <a:lnTo>
                    <a:pt x="103" y="105"/>
                  </a:lnTo>
                  <a:lnTo>
                    <a:pt x="86" y="115"/>
                  </a:lnTo>
                  <a:lnTo>
                    <a:pt x="63" y="122"/>
                  </a:lnTo>
                  <a:lnTo>
                    <a:pt x="60" y="115"/>
                  </a:lnTo>
                  <a:lnTo>
                    <a:pt x="53" y="105"/>
                  </a:lnTo>
                  <a:lnTo>
                    <a:pt x="50" y="108"/>
                  </a:lnTo>
                  <a:lnTo>
                    <a:pt x="40" y="115"/>
                  </a:lnTo>
                  <a:lnTo>
                    <a:pt x="33" y="118"/>
                  </a:lnTo>
                  <a:lnTo>
                    <a:pt x="30" y="118"/>
                  </a:lnTo>
                  <a:lnTo>
                    <a:pt x="27" y="118"/>
                  </a:lnTo>
                  <a:lnTo>
                    <a:pt x="23" y="118"/>
                  </a:lnTo>
                  <a:lnTo>
                    <a:pt x="20" y="102"/>
                  </a:lnTo>
                  <a:lnTo>
                    <a:pt x="23" y="82"/>
                  </a:lnTo>
                  <a:lnTo>
                    <a:pt x="17" y="75"/>
                  </a:lnTo>
                  <a:lnTo>
                    <a:pt x="7" y="69"/>
                  </a:lnTo>
                  <a:lnTo>
                    <a:pt x="4" y="62"/>
                  </a:lnTo>
                  <a:lnTo>
                    <a:pt x="0" y="49"/>
                  </a:lnTo>
                  <a:lnTo>
                    <a:pt x="13" y="42"/>
                  </a:lnTo>
                  <a:lnTo>
                    <a:pt x="27" y="33"/>
                  </a:lnTo>
                  <a:lnTo>
                    <a:pt x="46" y="19"/>
                  </a:lnTo>
                  <a:lnTo>
                    <a:pt x="80" y="9"/>
                  </a:lnTo>
                  <a:lnTo>
                    <a:pt x="106" y="3"/>
                  </a:lnTo>
                  <a:lnTo>
                    <a:pt x="142" y="0"/>
                  </a:lnTo>
                  <a:close/>
                </a:path>
              </a:pathLst>
            </a:custGeom>
            <a:solidFill>
              <a:srgbClr val="FFFF66"/>
            </a:solidFill>
            <a:ln w="3175">
              <a:solidFill>
                <a:schemeClr val="tx1"/>
              </a:solidFill>
              <a:round/>
              <a:headEnd/>
              <a:tailEnd/>
            </a:ln>
          </p:spPr>
          <p:txBody>
            <a:bodyPr/>
            <a:lstStyle/>
            <a:p>
              <a:endParaRPr lang="en-US"/>
            </a:p>
          </p:txBody>
        </p:sp>
        <p:sp>
          <p:nvSpPr>
            <p:cNvPr id="131283" name="Freeform 178"/>
            <p:cNvSpPr>
              <a:spLocks/>
            </p:cNvSpPr>
            <p:nvPr/>
          </p:nvSpPr>
          <p:spPr bwMode="auto">
            <a:xfrm>
              <a:off x="3689" y="1781"/>
              <a:ext cx="239" cy="139"/>
            </a:xfrm>
            <a:custGeom>
              <a:avLst/>
              <a:gdLst>
                <a:gd name="T0" fmla="*/ 2569 w 179"/>
                <a:gd name="T1" fmla="*/ 0 h 122"/>
                <a:gd name="T2" fmla="*/ 2796 w 179"/>
                <a:gd name="T3" fmla="*/ 3 h 122"/>
                <a:gd name="T4" fmla="*/ 2975 w 179"/>
                <a:gd name="T5" fmla="*/ 22 h 122"/>
                <a:gd name="T6" fmla="*/ 3099 w 179"/>
                <a:gd name="T7" fmla="*/ 32 h 122"/>
                <a:gd name="T8" fmla="*/ 3099 w 179"/>
                <a:gd name="T9" fmla="*/ 47 h 122"/>
                <a:gd name="T10" fmla="*/ 2975 w 179"/>
                <a:gd name="T11" fmla="*/ 96 h 122"/>
                <a:gd name="T12" fmla="*/ 2911 w 179"/>
                <a:gd name="T13" fmla="*/ 157 h 122"/>
                <a:gd name="T14" fmla="*/ 2796 w 179"/>
                <a:gd name="T15" fmla="*/ 167 h 122"/>
                <a:gd name="T16" fmla="*/ 2796 w 179"/>
                <a:gd name="T17" fmla="*/ 207 h 122"/>
                <a:gd name="T18" fmla="*/ 2796 w 179"/>
                <a:gd name="T19" fmla="*/ 231 h 122"/>
                <a:gd name="T20" fmla="*/ 2911 w 179"/>
                <a:gd name="T21" fmla="*/ 255 h 122"/>
                <a:gd name="T22" fmla="*/ 3099 w 179"/>
                <a:gd name="T23" fmla="*/ 291 h 122"/>
                <a:gd name="T24" fmla="*/ 3224 w 179"/>
                <a:gd name="T25" fmla="*/ 301 h 122"/>
                <a:gd name="T26" fmla="*/ 3224 w 179"/>
                <a:gd name="T27" fmla="*/ 316 h 122"/>
                <a:gd name="T28" fmla="*/ 3155 w 179"/>
                <a:gd name="T29" fmla="*/ 342 h 122"/>
                <a:gd name="T30" fmla="*/ 3047 w 179"/>
                <a:gd name="T31" fmla="*/ 374 h 122"/>
                <a:gd name="T32" fmla="*/ 2796 w 179"/>
                <a:gd name="T33" fmla="*/ 425 h 122"/>
                <a:gd name="T34" fmla="*/ 2685 w 179"/>
                <a:gd name="T35" fmla="*/ 449 h 122"/>
                <a:gd name="T36" fmla="*/ 2569 w 179"/>
                <a:gd name="T37" fmla="*/ 425 h 122"/>
                <a:gd name="T38" fmla="*/ 2455 w 179"/>
                <a:gd name="T39" fmla="*/ 398 h 122"/>
                <a:gd name="T40" fmla="*/ 2371 w 179"/>
                <a:gd name="T41" fmla="*/ 390 h 122"/>
                <a:gd name="T42" fmla="*/ 2264 w 179"/>
                <a:gd name="T43" fmla="*/ 374 h 122"/>
                <a:gd name="T44" fmla="*/ 2094 w 179"/>
                <a:gd name="T45" fmla="*/ 374 h 122"/>
                <a:gd name="T46" fmla="*/ 1860 w 179"/>
                <a:gd name="T47" fmla="*/ 390 h 122"/>
                <a:gd name="T48" fmla="*/ 1557 w 179"/>
                <a:gd name="T49" fmla="*/ 425 h 122"/>
                <a:gd name="T50" fmla="*/ 1131 w 179"/>
                <a:gd name="T51" fmla="*/ 449 h 122"/>
                <a:gd name="T52" fmla="*/ 1080 w 179"/>
                <a:gd name="T53" fmla="*/ 425 h 122"/>
                <a:gd name="T54" fmla="*/ 964 w 179"/>
                <a:gd name="T55" fmla="*/ 390 h 122"/>
                <a:gd name="T56" fmla="*/ 900 w 179"/>
                <a:gd name="T57" fmla="*/ 398 h 122"/>
                <a:gd name="T58" fmla="*/ 722 w 179"/>
                <a:gd name="T59" fmla="*/ 425 h 122"/>
                <a:gd name="T60" fmla="*/ 595 w 179"/>
                <a:gd name="T61" fmla="*/ 434 h 122"/>
                <a:gd name="T62" fmla="*/ 541 w 179"/>
                <a:gd name="T63" fmla="*/ 434 h 122"/>
                <a:gd name="T64" fmla="*/ 482 w 179"/>
                <a:gd name="T65" fmla="*/ 434 h 122"/>
                <a:gd name="T66" fmla="*/ 414 w 179"/>
                <a:gd name="T67" fmla="*/ 434 h 122"/>
                <a:gd name="T68" fmla="*/ 361 w 179"/>
                <a:gd name="T69" fmla="*/ 374 h 122"/>
                <a:gd name="T70" fmla="*/ 414 w 179"/>
                <a:gd name="T71" fmla="*/ 301 h 122"/>
                <a:gd name="T72" fmla="*/ 310 w 179"/>
                <a:gd name="T73" fmla="*/ 277 h 122"/>
                <a:gd name="T74" fmla="*/ 116 w 179"/>
                <a:gd name="T75" fmla="*/ 255 h 122"/>
                <a:gd name="T76" fmla="*/ 65 w 179"/>
                <a:gd name="T77" fmla="*/ 231 h 122"/>
                <a:gd name="T78" fmla="*/ 0 w 179"/>
                <a:gd name="T79" fmla="*/ 182 h 122"/>
                <a:gd name="T80" fmla="*/ 232 w 179"/>
                <a:gd name="T81" fmla="*/ 157 h 122"/>
                <a:gd name="T82" fmla="*/ 482 w 179"/>
                <a:gd name="T83" fmla="*/ 123 h 122"/>
                <a:gd name="T84" fmla="*/ 814 w 179"/>
                <a:gd name="T85" fmla="*/ 71 h 122"/>
                <a:gd name="T86" fmla="*/ 1442 w 179"/>
                <a:gd name="T87" fmla="*/ 32 h 122"/>
                <a:gd name="T88" fmla="*/ 1924 w 179"/>
                <a:gd name="T89" fmla="*/ 3 h 122"/>
                <a:gd name="T90" fmla="*/ 2569 w 179"/>
                <a:gd name="T91" fmla="*/ 0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9"/>
                <a:gd name="T139" fmla="*/ 0 h 122"/>
                <a:gd name="T140" fmla="*/ 179 w 179"/>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9" h="122">
                  <a:moveTo>
                    <a:pt x="142" y="0"/>
                  </a:moveTo>
                  <a:lnTo>
                    <a:pt x="155" y="3"/>
                  </a:lnTo>
                  <a:lnTo>
                    <a:pt x="165" y="6"/>
                  </a:lnTo>
                  <a:lnTo>
                    <a:pt x="172" y="9"/>
                  </a:lnTo>
                  <a:lnTo>
                    <a:pt x="172" y="13"/>
                  </a:lnTo>
                  <a:lnTo>
                    <a:pt x="165" y="26"/>
                  </a:lnTo>
                  <a:lnTo>
                    <a:pt x="162" y="42"/>
                  </a:lnTo>
                  <a:lnTo>
                    <a:pt x="155" y="46"/>
                  </a:lnTo>
                  <a:lnTo>
                    <a:pt x="155" y="56"/>
                  </a:lnTo>
                  <a:lnTo>
                    <a:pt x="155" y="62"/>
                  </a:lnTo>
                  <a:lnTo>
                    <a:pt x="162" y="69"/>
                  </a:lnTo>
                  <a:lnTo>
                    <a:pt x="172" y="79"/>
                  </a:lnTo>
                  <a:lnTo>
                    <a:pt x="179" y="82"/>
                  </a:lnTo>
                  <a:lnTo>
                    <a:pt x="179" y="85"/>
                  </a:lnTo>
                  <a:lnTo>
                    <a:pt x="175" y="92"/>
                  </a:lnTo>
                  <a:lnTo>
                    <a:pt x="169" y="102"/>
                  </a:lnTo>
                  <a:lnTo>
                    <a:pt x="155" y="115"/>
                  </a:lnTo>
                  <a:lnTo>
                    <a:pt x="149" y="122"/>
                  </a:lnTo>
                  <a:lnTo>
                    <a:pt x="142" y="115"/>
                  </a:lnTo>
                  <a:lnTo>
                    <a:pt x="136" y="108"/>
                  </a:lnTo>
                  <a:lnTo>
                    <a:pt x="132" y="105"/>
                  </a:lnTo>
                  <a:lnTo>
                    <a:pt x="126" y="102"/>
                  </a:lnTo>
                  <a:lnTo>
                    <a:pt x="116" y="102"/>
                  </a:lnTo>
                  <a:lnTo>
                    <a:pt x="103" y="105"/>
                  </a:lnTo>
                  <a:lnTo>
                    <a:pt x="86" y="115"/>
                  </a:lnTo>
                  <a:lnTo>
                    <a:pt x="63" y="122"/>
                  </a:lnTo>
                  <a:lnTo>
                    <a:pt x="60" y="115"/>
                  </a:lnTo>
                  <a:lnTo>
                    <a:pt x="53" y="105"/>
                  </a:lnTo>
                  <a:lnTo>
                    <a:pt x="50" y="108"/>
                  </a:lnTo>
                  <a:lnTo>
                    <a:pt x="40" y="115"/>
                  </a:lnTo>
                  <a:lnTo>
                    <a:pt x="33" y="118"/>
                  </a:lnTo>
                  <a:lnTo>
                    <a:pt x="30" y="118"/>
                  </a:lnTo>
                  <a:lnTo>
                    <a:pt x="27" y="118"/>
                  </a:lnTo>
                  <a:lnTo>
                    <a:pt x="23" y="118"/>
                  </a:lnTo>
                  <a:lnTo>
                    <a:pt x="20" y="102"/>
                  </a:lnTo>
                  <a:lnTo>
                    <a:pt x="23" y="82"/>
                  </a:lnTo>
                  <a:lnTo>
                    <a:pt x="17" y="75"/>
                  </a:lnTo>
                  <a:lnTo>
                    <a:pt x="7" y="69"/>
                  </a:lnTo>
                  <a:lnTo>
                    <a:pt x="4" y="62"/>
                  </a:lnTo>
                  <a:lnTo>
                    <a:pt x="0" y="49"/>
                  </a:lnTo>
                  <a:lnTo>
                    <a:pt x="13" y="42"/>
                  </a:lnTo>
                  <a:lnTo>
                    <a:pt x="27" y="33"/>
                  </a:lnTo>
                  <a:lnTo>
                    <a:pt x="46" y="19"/>
                  </a:lnTo>
                  <a:lnTo>
                    <a:pt x="80" y="9"/>
                  </a:lnTo>
                  <a:lnTo>
                    <a:pt x="106" y="3"/>
                  </a:lnTo>
                  <a:lnTo>
                    <a:pt x="142" y="0"/>
                  </a:lnTo>
                </a:path>
              </a:pathLst>
            </a:custGeom>
            <a:solidFill>
              <a:schemeClr val="accent1"/>
            </a:solidFill>
            <a:ln w="3175">
              <a:solidFill>
                <a:schemeClr val="tx1"/>
              </a:solidFill>
              <a:round/>
              <a:headEnd/>
              <a:tailEnd/>
            </a:ln>
          </p:spPr>
          <p:txBody>
            <a:bodyPr/>
            <a:lstStyle/>
            <a:p>
              <a:endParaRPr lang="en-US"/>
            </a:p>
          </p:txBody>
        </p:sp>
        <p:sp>
          <p:nvSpPr>
            <p:cNvPr id="131284" name="Freeform 179"/>
            <p:cNvSpPr>
              <a:spLocks/>
            </p:cNvSpPr>
            <p:nvPr/>
          </p:nvSpPr>
          <p:spPr bwMode="auto">
            <a:xfrm>
              <a:off x="3390" y="3359"/>
              <a:ext cx="71" cy="31"/>
            </a:xfrm>
            <a:custGeom>
              <a:avLst/>
              <a:gdLst>
                <a:gd name="T0" fmla="*/ 983 w 53"/>
                <a:gd name="T1" fmla="*/ 55 h 27"/>
                <a:gd name="T2" fmla="*/ 914 w 53"/>
                <a:gd name="T3" fmla="*/ 79 h 27"/>
                <a:gd name="T4" fmla="*/ 863 w 53"/>
                <a:gd name="T5" fmla="*/ 91 h 27"/>
                <a:gd name="T6" fmla="*/ 664 w 53"/>
                <a:gd name="T7" fmla="*/ 108 h 27"/>
                <a:gd name="T8" fmla="*/ 486 w 53"/>
                <a:gd name="T9" fmla="*/ 108 h 27"/>
                <a:gd name="T10" fmla="*/ 292 w 53"/>
                <a:gd name="T11" fmla="*/ 108 h 27"/>
                <a:gd name="T12" fmla="*/ 180 w 53"/>
                <a:gd name="T13" fmla="*/ 91 h 27"/>
                <a:gd name="T14" fmla="*/ 51 w 53"/>
                <a:gd name="T15" fmla="*/ 79 h 27"/>
                <a:gd name="T16" fmla="*/ 0 w 53"/>
                <a:gd name="T17" fmla="*/ 55 h 27"/>
                <a:gd name="T18" fmla="*/ 51 w 53"/>
                <a:gd name="T19" fmla="*/ 26 h 27"/>
                <a:gd name="T20" fmla="*/ 180 w 53"/>
                <a:gd name="T21" fmla="*/ 17 h 27"/>
                <a:gd name="T22" fmla="*/ 292 w 53"/>
                <a:gd name="T23" fmla="*/ 0 h 27"/>
                <a:gd name="T24" fmla="*/ 486 w 53"/>
                <a:gd name="T25" fmla="*/ 0 h 27"/>
                <a:gd name="T26" fmla="*/ 664 w 53"/>
                <a:gd name="T27" fmla="*/ 0 h 27"/>
                <a:gd name="T28" fmla="*/ 863 w 53"/>
                <a:gd name="T29" fmla="*/ 17 h 27"/>
                <a:gd name="T30" fmla="*/ 914 w 53"/>
                <a:gd name="T31" fmla="*/ 26 h 27"/>
                <a:gd name="T32" fmla="*/ 983 w 53"/>
                <a:gd name="T33" fmla="*/ 5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7"/>
                <a:gd name="T53" fmla="*/ 53 w 5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7">
                  <a:moveTo>
                    <a:pt x="53" y="14"/>
                  </a:moveTo>
                  <a:lnTo>
                    <a:pt x="49" y="20"/>
                  </a:lnTo>
                  <a:lnTo>
                    <a:pt x="46" y="23"/>
                  </a:lnTo>
                  <a:lnTo>
                    <a:pt x="36" y="27"/>
                  </a:lnTo>
                  <a:lnTo>
                    <a:pt x="26" y="27"/>
                  </a:lnTo>
                  <a:lnTo>
                    <a:pt x="16" y="27"/>
                  </a:lnTo>
                  <a:lnTo>
                    <a:pt x="10" y="23"/>
                  </a:lnTo>
                  <a:lnTo>
                    <a:pt x="3" y="20"/>
                  </a:lnTo>
                  <a:lnTo>
                    <a:pt x="0" y="14"/>
                  </a:lnTo>
                  <a:lnTo>
                    <a:pt x="3" y="7"/>
                  </a:lnTo>
                  <a:lnTo>
                    <a:pt x="10" y="4"/>
                  </a:lnTo>
                  <a:lnTo>
                    <a:pt x="16" y="0"/>
                  </a:lnTo>
                  <a:lnTo>
                    <a:pt x="26" y="0"/>
                  </a:lnTo>
                  <a:lnTo>
                    <a:pt x="36" y="0"/>
                  </a:lnTo>
                  <a:lnTo>
                    <a:pt x="46" y="4"/>
                  </a:lnTo>
                  <a:lnTo>
                    <a:pt x="49" y="7"/>
                  </a:lnTo>
                  <a:lnTo>
                    <a:pt x="53" y="14"/>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85" name="Freeform 180"/>
            <p:cNvSpPr>
              <a:spLocks/>
            </p:cNvSpPr>
            <p:nvPr/>
          </p:nvSpPr>
          <p:spPr bwMode="auto">
            <a:xfrm>
              <a:off x="3390" y="3375"/>
              <a:ext cx="74" cy="21"/>
            </a:xfrm>
            <a:custGeom>
              <a:avLst/>
              <a:gdLst>
                <a:gd name="T0" fmla="*/ 0 w 56"/>
                <a:gd name="T1" fmla="*/ 0 h 16"/>
                <a:gd name="T2" fmla="*/ 0 w 56"/>
                <a:gd name="T3" fmla="*/ 0 h 16"/>
                <a:gd name="T4" fmla="*/ 49 w 56"/>
                <a:gd name="T5" fmla="*/ 95 h 16"/>
                <a:gd name="T6" fmla="*/ 152 w 56"/>
                <a:gd name="T7" fmla="*/ 197 h 16"/>
                <a:gd name="T8" fmla="*/ 264 w 56"/>
                <a:gd name="T9" fmla="*/ 248 h 16"/>
                <a:gd name="T10" fmla="*/ 416 w 56"/>
                <a:gd name="T11" fmla="*/ 248 h 16"/>
                <a:gd name="T12" fmla="*/ 587 w 56"/>
                <a:gd name="T13" fmla="*/ 248 h 16"/>
                <a:gd name="T14" fmla="*/ 749 w 56"/>
                <a:gd name="T15" fmla="*/ 197 h 16"/>
                <a:gd name="T16" fmla="*/ 866 w 56"/>
                <a:gd name="T17" fmla="*/ 95 h 16"/>
                <a:gd name="T18" fmla="*/ 913 w 56"/>
                <a:gd name="T19" fmla="*/ 0 h 16"/>
                <a:gd name="T20" fmla="*/ 805 w 56"/>
                <a:gd name="T21" fmla="*/ 0 h 16"/>
                <a:gd name="T22" fmla="*/ 805 w 56"/>
                <a:gd name="T23" fmla="*/ 95 h 16"/>
                <a:gd name="T24" fmla="*/ 699 w 56"/>
                <a:gd name="T25" fmla="*/ 144 h 16"/>
                <a:gd name="T26" fmla="*/ 587 w 56"/>
                <a:gd name="T27" fmla="*/ 197 h 16"/>
                <a:gd name="T28" fmla="*/ 416 w 56"/>
                <a:gd name="T29" fmla="*/ 197 h 16"/>
                <a:gd name="T30" fmla="*/ 264 w 56"/>
                <a:gd name="T31" fmla="*/ 197 h 16"/>
                <a:gd name="T32" fmla="*/ 152 w 56"/>
                <a:gd name="T33" fmla="*/ 144 h 16"/>
                <a:gd name="T34" fmla="*/ 49 w 56"/>
                <a:gd name="T35" fmla="*/ 95 h 16"/>
                <a:gd name="T36" fmla="*/ 49 w 56"/>
                <a:gd name="T37" fmla="*/ 0 h 16"/>
                <a:gd name="T38" fmla="*/ 49 w 56"/>
                <a:gd name="T39" fmla="*/ 0 h 16"/>
                <a:gd name="T40" fmla="*/ 0 w 56"/>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6"/>
                <a:gd name="T65" fmla="*/ 56 w 5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6">
                  <a:moveTo>
                    <a:pt x="0" y="0"/>
                  </a:moveTo>
                  <a:lnTo>
                    <a:pt x="0" y="0"/>
                  </a:lnTo>
                  <a:lnTo>
                    <a:pt x="3" y="6"/>
                  </a:lnTo>
                  <a:lnTo>
                    <a:pt x="10" y="13"/>
                  </a:lnTo>
                  <a:lnTo>
                    <a:pt x="16" y="16"/>
                  </a:lnTo>
                  <a:lnTo>
                    <a:pt x="26" y="16"/>
                  </a:lnTo>
                  <a:lnTo>
                    <a:pt x="36" y="16"/>
                  </a:lnTo>
                  <a:lnTo>
                    <a:pt x="46" y="13"/>
                  </a:lnTo>
                  <a:lnTo>
                    <a:pt x="53" y="6"/>
                  </a:lnTo>
                  <a:lnTo>
                    <a:pt x="56" y="0"/>
                  </a:lnTo>
                  <a:lnTo>
                    <a:pt x="49" y="0"/>
                  </a:lnTo>
                  <a:lnTo>
                    <a:pt x="49" y="6"/>
                  </a:lnTo>
                  <a:lnTo>
                    <a:pt x="43" y="9"/>
                  </a:lnTo>
                  <a:lnTo>
                    <a:pt x="36" y="13"/>
                  </a:lnTo>
                  <a:lnTo>
                    <a:pt x="26" y="13"/>
                  </a:lnTo>
                  <a:lnTo>
                    <a:pt x="16" y="13"/>
                  </a:lnTo>
                  <a:lnTo>
                    <a:pt x="10" y="9"/>
                  </a:lnTo>
                  <a:lnTo>
                    <a:pt x="3" y="6"/>
                  </a:lnTo>
                  <a:lnTo>
                    <a:pt x="3"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86" name="Freeform 181"/>
            <p:cNvSpPr>
              <a:spLocks/>
            </p:cNvSpPr>
            <p:nvPr/>
          </p:nvSpPr>
          <p:spPr bwMode="auto">
            <a:xfrm>
              <a:off x="3390" y="3356"/>
              <a:ext cx="74" cy="19"/>
            </a:xfrm>
            <a:custGeom>
              <a:avLst/>
              <a:gdLst>
                <a:gd name="T0" fmla="*/ 913 w 56"/>
                <a:gd name="T1" fmla="*/ 50 h 17"/>
                <a:gd name="T2" fmla="*/ 913 w 56"/>
                <a:gd name="T3" fmla="*/ 50 h 17"/>
                <a:gd name="T4" fmla="*/ 866 w 56"/>
                <a:gd name="T5" fmla="*/ 29 h 17"/>
                <a:gd name="T6" fmla="*/ 749 w 56"/>
                <a:gd name="T7" fmla="*/ 21 h 17"/>
                <a:gd name="T8" fmla="*/ 587 w 56"/>
                <a:gd name="T9" fmla="*/ 3 h 17"/>
                <a:gd name="T10" fmla="*/ 416 w 56"/>
                <a:gd name="T11" fmla="*/ 0 h 17"/>
                <a:gd name="T12" fmla="*/ 264 w 56"/>
                <a:gd name="T13" fmla="*/ 3 h 17"/>
                <a:gd name="T14" fmla="*/ 152 w 56"/>
                <a:gd name="T15" fmla="*/ 21 h 17"/>
                <a:gd name="T16" fmla="*/ 49 w 56"/>
                <a:gd name="T17" fmla="*/ 29 h 17"/>
                <a:gd name="T18" fmla="*/ 0 w 56"/>
                <a:gd name="T19" fmla="*/ 50 h 17"/>
                <a:gd name="T20" fmla="*/ 49 w 56"/>
                <a:gd name="T21" fmla="*/ 50 h 17"/>
                <a:gd name="T22" fmla="*/ 49 w 56"/>
                <a:gd name="T23" fmla="*/ 40 h 17"/>
                <a:gd name="T24" fmla="*/ 152 w 56"/>
                <a:gd name="T25" fmla="*/ 29 h 17"/>
                <a:gd name="T26" fmla="*/ 264 w 56"/>
                <a:gd name="T27" fmla="*/ 21 h 17"/>
                <a:gd name="T28" fmla="*/ 416 w 56"/>
                <a:gd name="T29" fmla="*/ 21 h 17"/>
                <a:gd name="T30" fmla="*/ 587 w 56"/>
                <a:gd name="T31" fmla="*/ 21 h 17"/>
                <a:gd name="T32" fmla="*/ 699 w 56"/>
                <a:gd name="T33" fmla="*/ 29 h 17"/>
                <a:gd name="T34" fmla="*/ 805 w 56"/>
                <a:gd name="T35" fmla="*/ 40 h 17"/>
                <a:gd name="T36" fmla="*/ 805 w 56"/>
                <a:gd name="T37" fmla="*/ 50 h 17"/>
                <a:gd name="T38" fmla="*/ 805 w 56"/>
                <a:gd name="T39" fmla="*/ 50 h 17"/>
                <a:gd name="T40" fmla="*/ 913 w 56"/>
                <a:gd name="T41" fmla="*/ 5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7">
                  <a:moveTo>
                    <a:pt x="56" y="17"/>
                  </a:moveTo>
                  <a:lnTo>
                    <a:pt x="56" y="17"/>
                  </a:lnTo>
                  <a:lnTo>
                    <a:pt x="53" y="10"/>
                  </a:lnTo>
                  <a:lnTo>
                    <a:pt x="46" y="7"/>
                  </a:lnTo>
                  <a:lnTo>
                    <a:pt x="36" y="3"/>
                  </a:lnTo>
                  <a:lnTo>
                    <a:pt x="26" y="0"/>
                  </a:lnTo>
                  <a:lnTo>
                    <a:pt x="16" y="3"/>
                  </a:lnTo>
                  <a:lnTo>
                    <a:pt x="10" y="7"/>
                  </a:lnTo>
                  <a:lnTo>
                    <a:pt x="3" y="10"/>
                  </a:lnTo>
                  <a:lnTo>
                    <a:pt x="0" y="17"/>
                  </a:lnTo>
                  <a:lnTo>
                    <a:pt x="3" y="17"/>
                  </a:lnTo>
                  <a:lnTo>
                    <a:pt x="3" y="13"/>
                  </a:lnTo>
                  <a:lnTo>
                    <a:pt x="10" y="10"/>
                  </a:lnTo>
                  <a:lnTo>
                    <a:pt x="16" y="7"/>
                  </a:lnTo>
                  <a:lnTo>
                    <a:pt x="26" y="7"/>
                  </a:lnTo>
                  <a:lnTo>
                    <a:pt x="36" y="7"/>
                  </a:lnTo>
                  <a:lnTo>
                    <a:pt x="43" y="10"/>
                  </a:lnTo>
                  <a:lnTo>
                    <a:pt x="49" y="13"/>
                  </a:lnTo>
                  <a:lnTo>
                    <a:pt x="49" y="17"/>
                  </a:lnTo>
                  <a:lnTo>
                    <a:pt x="56" y="17"/>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87" name="Freeform 182"/>
            <p:cNvSpPr>
              <a:spLocks/>
            </p:cNvSpPr>
            <p:nvPr/>
          </p:nvSpPr>
          <p:spPr bwMode="auto">
            <a:xfrm>
              <a:off x="3253" y="3216"/>
              <a:ext cx="32" cy="36"/>
            </a:xfrm>
            <a:custGeom>
              <a:avLst/>
              <a:gdLst>
                <a:gd name="T0" fmla="*/ 172 w 24"/>
                <a:gd name="T1" fmla="*/ 0 h 30"/>
                <a:gd name="T2" fmla="*/ 305 w 24"/>
                <a:gd name="T3" fmla="*/ 0 h 30"/>
                <a:gd name="T4" fmla="*/ 357 w 24"/>
                <a:gd name="T5" fmla="*/ 20 h 30"/>
                <a:gd name="T6" fmla="*/ 427 w 24"/>
                <a:gd name="T7" fmla="*/ 60 h 30"/>
                <a:gd name="T8" fmla="*/ 427 w 24"/>
                <a:gd name="T9" fmla="*/ 102 h 30"/>
                <a:gd name="T10" fmla="*/ 427 w 24"/>
                <a:gd name="T11" fmla="*/ 124 h 30"/>
                <a:gd name="T12" fmla="*/ 357 w 24"/>
                <a:gd name="T13" fmla="*/ 158 h 30"/>
                <a:gd name="T14" fmla="*/ 305 w 24"/>
                <a:gd name="T15" fmla="*/ 185 h 30"/>
                <a:gd name="T16" fmla="*/ 172 w 24"/>
                <a:gd name="T17" fmla="*/ 185 h 30"/>
                <a:gd name="T18" fmla="*/ 116 w 24"/>
                <a:gd name="T19" fmla="*/ 185 h 30"/>
                <a:gd name="T20" fmla="*/ 65 w 24"/>
                <a:gd name="T21" fmla="*/ 158 h 30"/>
                <a:gd name="T22" fmla="*/ 0 w 24"/>
                <a:gd name="T23" fmla="*/ 124 h 30"/>
                <a:gd name="T24" fmla="*/ 0 w 24"/>
                <a:gd name="T25" fmla="*/ 102 h 30"/>
                <a:gd name="T26" fmla="*/ 0 w 24"/>
                <a:gd name="T27" fmla="*/ 60 h 30"/>
                <a:gd name="T28" fmla="*/ 65 w 24"/>
                <a:gd name="T29" fmla="*/ 20 h 30"/>
                <a:gd name="T30" fmla="*/ 116 w 24"/>
                <a:gd name="T31" fmla="*/ 0 h 30"/>
                <a:gd name="T32" fmla="*/ 172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10" y="0"/>
                  </a:moveTo>
                  <a:lnTo>
                    <a:pt x="17" y="0"/>
                  </a:lnTo>
                  <a:lnTo>
                    <a:pt x="20" y="3"/>
                  </a:lnTo>
                  <a:lnTo>
                    <a:pt x="24" y="10"/>
                  </a:lnTo>
                  <a:lnTo>
                    <a:pt x="24" y="16"/>
                  </a:lnTo>
                  <a:lnTo>
                    <a:pt x="24" y="20"/>
                  </a:lnTo>
                  <a:lnTo>
                    <a:pt x="20" y="26"/>
                  </a:lnTo>
                  <a:lnTo>
                    <a:pt x="17" y="30"/>
                  </a:lnTo>
                  <a:lnTo>
                    <a:pt x="10" y="30"/>
                  </a:lnTo>
                  <a:lnTo>
                    <a:pt x="7" y="30"/>
                  </a:lnTo>
                  <a:lnTo>
                    <a:pt x="4" y="26"/>
                  </a:lnTo>
                  <a:lnTo>
                    <a:pt x="0" y="20"/>
                  </a:lnTo>
                  <a:lnTo>
                    <a:pt x="0" y="16"/>
                  </a:lnTo>
                  <a:lnTo>
                    <a:pt x="0" y="10"/>
                  </a:lnTo>
                  <a:lnTo>
                    <a:pt x="4" y="3"/>
                  </a:lnTo>
                  <a:lnTo>
                    <a:pt x="7" y="0"/>
                  </a:lnTo>
                  <a:lnTo>
                    <a:pt x="1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88" name="Freeform 183"/>
            <p:cNvSpPr>
              <a:spLocks/>
            </p:cNvSpPr>
            <p:nvPr/>
          </p:nvSpPr>
          <p:spPr bwMode="auto">
            <a:xfrm>
              <a:off x="3266" y="3212"/>
              <a:ext cx="19" cy="44"/>
            </a:xfrm>
            <a:custGeom>
              <a:avLst/>
              <a:gdLst>
                <a:gd name="T0" fmla="*/ 0 w 14"/>
                <a:gd name="T1" fmla="*/ 270 h 36"/>
                <a:gd name="T2" fmla="*/ 0 w 14"/>
                <a:gd name="T3" fmla="*/ 270 h 36"/>
                <a:gd name="T4" fmla="*/ 162 w 14"/>
                <a:gd name="T5" fmla="*/ 243 h 36"/>
                <a:gd name="T6" fmla="*/ 220 w 14"/>
                <a:gd name="T7" fmla="*/ 216 h 36"/>
                <a:gd name="T8" fmla="*/ 299 w 14"/>
                <a:gd name="T9" fmla="*/ 197 h 36"/>
                <a:gd name="T10" fmla="*/ 299 w 14"/>
                <a:gd name="T11" fmla="*/ 139 h 36"/>
                <a:gd name="T12" fmla="*/ 299 w 14"/>
                <a:gd name="T13" fmla="*/ 97 h 36"/>
                <a:gd name="T14" fmla="*/ 220 w 14"/>
                <a:gd name="T15" fmla="*/ 43 h 36"/>
                <a:gd name="T16" fmla="*/ 162 w 14"/>
                <a:gd name="T17" fmla="*/ 24 h 36"/>
                <a:gd name="T18" fmla="*/ 0 w 14"/>
                <a:gd name="T19" fmla="*/ 0 h 36"/>
                <a:gd name="T20" fmla="*/ 0 w 14"/>
                <a:gd name="T21" fmla="*/ 43 h 36"/>
                <a:gd name="T22" fmla="*/ 162 w 14"/>
                <a:gd name="T23" fmla="*/ 43 h 36"/>
                <a:gd name="T24" fmla="*/ 162 w 14"/>
                <a:gd name="T25" fmla="*/ 73 h 36"/>
                <a:gd name="T26" fmla="*/ 220 w 14"/>
                <a:gd name="T27" fmla="*/ 97 h 36"/>
                <a:gd name="T28" fmla="*/ 220 w 14"/>
                <a:gd name="T29" fmla="*/ 139 h 36"/>
                <a:gd name="T30" fmla="*/ 220 w 14"/>
                <a:gd name="T31" fmla="*/ 170 h 36"/>
                <a:gd name="T32" fmla="*/ 162 w 14"/>
                <a:gd name="T33" fmla="*/ 216 h 36"/>
                <a:gd name="T34" fmla="*/ 162 w 14"/>
                <a:gd name="T35" fmla="*/ 216 h 36"/>
                <a:gd name="T36" fmla="*/ 0 w 14"/>
                <a:gd name="T37" fmla="*/ 243 h 36"/>
                <a:gd name="T38" fmla="*/ 0 w 14"/>
                <a:gd name="T39" fmla="*/ 243 h 36"/>
                <a:gd name="T40" fmla="*/ 0 w 14"/>
                <a:gd name="T41" fmla="*/ 27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6"/>
                <a:gd name="T65" fmla="*/ 14 w 14"/>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6">
                  <a:moveTo>
                    <a:pt x="0" y="36"/>
                  </a:moveTo>
                  <a:lnTo>
                    <a:pt x="0" y="36"/>
                  </a:lnTo>
                  <a:lnTo>
                    <a:pt x="7" y="33"/>
                  </a:lnTo>
                  <a:lnTo>
                    <a:pt x="10" y="29"/>
                  </a:lnTo>
                  <a:lnTo>
                    <a:pt x="14" y="26"/>
                  </a:lnTo>
                  <a:lnTo>
                    <a:pt x="14" y="19"/>
                  </a:lnTo>
                  <a:lnTo>
                    <a:pt x="14" y="13"/>
                  </a:lnTo>
                  <a:lnTo>
                    <a:pt x="10" y="6"/>
                  </a:lnTo>
                  <a:lnTo>
                    <a:pt x="7" y="3"/>
                  </a:lnTo>
                  <a:lnTo>
                    <a:pt x="0" y="0"/>
                  </a:lnTo>
                  <a:lnTo>
                    <a:pt x="0" y="6"/>
                  </a:lnTo>
                  <a:lnTo>
                    <a:pt x="7" y="6"/>
                  </a:lnTo>
                  <a:lnTo>
                    <a:pt x="7" y="10"/>
                  </a:lnTo>
                  <a:lnTo>
                    <a:pt x="10" y="13"/>
                  </a:lnTo>
                  <a:lnTo>
                    <a:pt x="10" y="19"/>
                  </a:lnTo>
                  <a:lnTo>
                    <a:pt x="10" y="23"/>
                  </a:lnTo>
                  <a:lnTo>
                    <a:pt x="7" y="29"/>
                  </a:lnTo>
                  <a:lnTo>
                    <a:pt x="0" y="33"/>
                  </a:lnTo>
                  <a:lnTo>
                    <a:pt x="0" y="36"/>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89" name="Freeform 184"/>
            <p:cNvSpPr>
              <a:spLocks/>
            </p:cNvSpPr>
            <p:nvPr/>
          </p:nvSpPr>
          <p:spPr bwMode="auto">
            <a:xfrm>
              <a:off x="3248" y="3212"/>
              <a:ext cx="18" cy="44"/>
            </a:xfrm>
            <a:custGeom>
              <a:avLst/>
              <a:gdLst>
                <a:gd name="T0" fmla="*/ 334 w 13"/>
                <a:gd name="T1" fmla="*/ 0 h 36"/>
                <a:gd name="T2" fmla="*/ 334 w 13"/>
                <a:gd name="T3" fmla="*/ 0 h 36"/>
                <a:gd name="T4" fmla="*/ 255 w 13"/>
                <a:gd name="T5" fmla="*/ 24 h 36"/>
                <a:gd name="T6" fmla="*/ 76 w 13"/>
                <a:gd name="T7" fmla="*/ 43 h 36"/>
                <a:gd name="T8" fmla="*/ 0 w 13"/>
                <a:gd name="T9" fmla="*/ 97 h 36"/>
                <a:gd name="T10" fmla="*/ 0 w 13"/>
                <a:gd name="T11" fmla="*/ 139 h 36"/>
                <a:gd name="T12" fmla="*/ 0 w 13"/>
                <a:gd name="T13" fmla="*/ 197 h 36"/>
                <a:gd name="T14" fmla="*/ 76 w 13"/>
                <a:gd name="T15" fmla="*/ 216 h 36"/>
                <a:gd name="T16" fmla="*/ 255 w 13"/>
                <a:gd name="T17" fmla="*/ 243 h 36"/>
                <a:gd name="T18" fmla="*/ 334 w 13"/>
                <a:gd name="T19" fmla="*/ 270 h 36"/>
                <a:gd name="T20" fmla="*/ 334 w 13"/>
                <a:gd name="T21" fmla="*/ 243 h 36"/>
                <a:gd name="T22" fmla="*/ 255 w 13"/>
                <a:gd name="T23" fmla="*/ 216 h 36"/>
                <a:gd name="T24" fmla="*/ 184 w 13"/>
                <a:gd name="T25" fmla="*/ 216 h 36"/>
                <a:gd name="T26" fmla="*/ 184 w 13"/>
                <a:gd name="T27" fmla="*/ 170 h 36"/>
                <a:gd name="T28" fmla="*/ 76 w 13"/>
                <a:gd name="T29" fmla="*/ 139 h 36"/>
                <a:gd name="T30" fmla="*/ 184 w 13"/>
                <a:gd name="T31" fmla="*/ 97 h 36"/>
                <a:gd name="T32" fmla="*/ 184 w 13"/>
                <a:gd name="T33" fmla="*/ 73 h 36"/>
                <a:gd name="T34" fmla="*/ 255 w 13"/>
                <a:gd name="T35" fmla="*/ 43 h 36"/>
                <a:gd name="T36" fmla="*/ 334 w 13"/>
                <a:gd name="T37" fmla="*/ 43 h 36"/>
                <a:gd name="T38" fmla="*/ 334 w 13"/>
                <a:gd name="T39" fmla="*/ 43 h 36"/>
                <a:gd name="T40" fmla="*/ 334 w 13"/>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6"/>
                <a:gd name="T65" fmla="*/ 13 w 13"/>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6">
                  <a:moveTo>
                    <a:pt x="13" y="0"/>
                  </a:moveTo>
                  <a:lnTo>
                    <a:pt x="13" y="0"/>
                  </a:lnTo>
                  <a:lnTo>
                    <a:pt x="10" y="3"/>
                  </a:lnTo>
                  <a:lnTo>
                    <a:pt x="3" y="6"/>
                  </a:lnTo>
                  <a:lnTo>
                    <a:pt x="0" y="13"/>
                  </a:lnTo>
                  <a:lnTo>
                    <a:pt x="0" y="19"/>
                  </a:lnTo>
                  <a:lnTo>
                    <a:pt x="0" y="26"/>
                  </a:lnTo>
                  <a:lnTo>
                    <a:pt x="3" y="29"/>
                  </a:lnTo>
                  <a:lnTo>
                    <a:pt x="10" y="33"/>
                  </a:lnTo>
                  <a:lnTo>
                    <a:pt x="13" y="36"/>
                  </a:lnTo>
                  <a:lnTo>
                    <a:pt x="13" y="33"/>
                  </a:lnTo>
                  <a:lnTo>
                    <a:pt x="10" y="29"/>
                  </a:lnTo>
                  <a:lnTo>
                    <a:pt x="7" y="29"/>
                  </a:lnTo>
                  <a:lnTo>
                    <a:pt x="7" y="23"/>
                  </a:lnTo>
                  <a:lnTo>
                    <a:pt x="3" y="19"/>
                  </a:lnTo>
                  <a:lnTo>
                    <a:pt x="7" y="13"/>
                  </a:lnTo>
                  <a:lnTo>
                    <a:pt x="7" y="10"/>
                  </a:lnTo>
                  <a:lnTo>
                    <a:pt x="10" y="6"/>
                  </a:lnTo>
                  <a:lnTo>
                    <a:pt x="13" y="6"/>
                  </a:lnTo>
                  <a:lnTo>
                    <a:pt x="13"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90" name="Freeform 185"/>
            <p:cNvSpPr>
              <a:spLocks/>
            </p:cNvSpPr>
            <p:nvPr/>
          </p:nvSpPr>
          <p:spPr bwMode="auto">
            <a:xfrm>
              <a:off x="3774" y="3415"/>
              <a:ext cx="149" cy="66"/>
            </a:xfrm>
            <a:custGeom>
              <a:avLst/>
              <a:gdLst>
                <a:gd name="T0" fmla="*/ 0 w 112"/>
                <a:gd name="T1" fmla="*/ 181 h 59"/>
                <a:gd name="T2" fmla="*/ 49 w 112"/>
                <a:gd name="T3" fmla="*/ 181 h 59"/>
                <a:gd name="T4" fmla="*/ 1944 w 112"/>
                <a:gd name="T5" fmla="*/ 3 h 59"/>
                <a:gd name="T6" fmla="*/ 1896 w 112"/>
                <a:gd name="T7" fmla="*/ 0 h 59"/>
                <a:gd name="T8" fmla="*/ 0 w 112"/>
                <a:gd name="T9" fmla="*/ 170 h 59"/>
                <a:gd name="T10" fmla="*/ 0 w 112"/>
                <a:gd name="T11" fmla="*/ 181 h 59"/>
                <a:gd name="T12" fmla="*/ 0 w 112"/>
                <a:gd name="T13" fmla="*/ 170 h 59"/>
                <a:gd name="T14" fmla="*/ 0 w 112"/>
                <a:gd name="T15" fmla="*/ 181 h 59"/>
                <a:gd name="T16" fmla="*/ 0 w 112"/>
                <a:gd name="T17" fmla="*/ 181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59"/>
                <a:gd name="T29" fmla="*/ 112 w 11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59">
                  <a:moveTo>
                    <a:pt x="0" y="59"/>
                  </a:moveTo>
                  <a:lnTo>
                    <a:pt x="3" y="59"/>
                  </a:lnTo>
                  <a:lnTo>
                    <a:pt x="112" y="3"/>
                  </a:lnTo>
                  <a:lnTo>
                    <a:pt x="109" y="0"/>
                  </a:lnTo>
                  <a:lnTo>
                    <a:pt x="0" y="56"/>
                  </a:lnTo>
                  <a:lnTo>
                    <a:pt x="0" y="59"/>
                  </a:lnTo>
                  <a:lnTo>
                    <a:pt x="0" y="56"/>
                  </a:lnTo>
                  <a:lnTo>
                    <a:pt x="0" y="59"/>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91" name="Freeform 186"/>
            <p:cNvSpPr>
              <a:spLocks/>
            </p:cNvSpPr>
            <p:nvPr/>
          </p:nvSpPr>
          <p:spPr bwMode="auto">
            <a:xfrm>
              <a:off x="3774" y="3481"/>
              <a:ext cx="35" cy="68"/>
            </a:xfrm>
            <a:custGeom>
              <a:avLst/>
              <a:gdLst>
                <a:gd name="T0" fmla="*/ 502 w 26"/>
                <a:gd name="T1" fmla="*/ 232 h 59"/>
                <a:gd name="T2" fmla="*/ 502 w 26"/>
                <a:gd name="T3" fmla="*/ 232 h 59"/>
                <a:gd name="T4" fmla="*/ 341 w 26"/>
                <a:gd name="T5" fmla="*/ 182 h 59"/>
                <a:gd name="T6" fmla="*/ 190 w 26"/>
                <a:gd name="T7" fmla="*/ 107 h 59"/>
                <a:gd name="T8" fmla="*/ 54 w 26"/>
                <a:gd name="T9" fmla="*/ 54 h 59"/>
                <a:gd name="T10" fmla="*/ 54 w 26"/>
                <a:gd name="T11" fmla="*/ 0 h 59"/>
                <a:gd name="T12" fmla="*/ 0 w 26"/>
                <a:gd name="T13" fmla="*/ 0 h 59"/>
                <a:gd name="T14" fmla="*/ 0 w 26"/>
                <a:gd name="T15" fmla="*/ 54 h 59"/>
                <a:gd name="T16" fmla="*/ 132 w 26"/>
                <a:gd name="T17" fmla="*/ 107 h 59"/>
                <a:gd name="T18" fmla="*/ 256 w 26"/>
                <a:gd name="T19" fmla="*/ 182 h 59"/>
                <a:gd name="T20" fmla="*/ 459 w 26"/>
                <a:gd name="T21" fmla="*/ 243 h 59"/>
                <a:gd name="T22" fmla="*/ 502 w 26"/>
                <a:gd name="T23" fmla="*/ 243 h 59"/>
                <a:gd name="T24" fmla="*/ 459 w 26"/>
                <a:gd name="T25" fmla="*/ 243 h 59"/>
                <a:gd name="T26" fmla="*/ 502 w 26"/>
                <a:gd name="T27" fmla="*/ 243 h 59"/>
                <a:gd name="T28" fmla="*/ 502 w 26"/>
                <a:gd name="T29" fmla="*/ 243 h 59"/>
                <a:gd name="T30" fmla="*/ 502 w 26"/>
                <a:gd name="T31" fmla="*/ 23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59"/>
                <a:gd name="T50" fmla="*/ 26 w 26"/>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59">
                  <a:moveTo>
                    <a:pt x="26" y="56"/>
                  </a:moveTo>
                  <a:lnTo>
                    <a:pt x="26" y="56"/>
                  </a:lnTo>
                  <a:lnTo>
                    <a:pt x="17" y="43"/>
                  </a:lnTo>
                  <a:lnTo>
                    <a:pt x="10" y="26"/>
                  </a:lnTo>
                  <a:lnTo>
                    <a:pt x="3" y="13"/>
                  </a:lnTo>
                  <a:lnTo>
                    <a:pt x="3" y="0"/>
                  </a:lnTo>
                  <a:lnTo>
                    <a:pt x="0" y="0"/>
                  </a:lnTo>
                  <a:lnTo>
                    <a:pt x="0" y="13"/>
                  </a:lnTo>
                  <a:lnTo>
                    <a:pt x="7" y="26"/>
                  </a:lnTo>
                  <a:lnTo>
                    <a:pt x="13" y="43"/>
                  </a:lnTo>
                  <a:lnTo>
                    <a:pt x="23" y="59"/>
                  </a:lnTo>
                  <a:lnTo>
                    <a:pt x="26" y="59"/>
                  </a:lnTo>
                  <a:lnTo>
                    <a:pt x="23" y="59"/>
                  </a:lnTo>
                  <a:lnTo>
                    <a:pt x="26" y="59"/>
                  </a:lnTo>
                  <a:lnTo>
                    <a:pt x="26" y="56"/>
                  </a:lnTo>
                  <a:close/>
                </a:path>
              </a:pathLst>
            </a:custGeom>
            <a:solidFill>
              <a:schemeClr val="accent2"/>
            </a:solidFill>
            <a:ln w="3175">
              <a:solidFill>
                <a:schemeClr val="tx1"/>
              </a:solidFill>
              <a:round/>
              <a:headEnd/>
              <a:tailEnd/>
            </a:ln>
          </p:spPr>
          <p:txBody>
            <a:bodyPr/>
            <a:lstStyle/>
            <a:p>
              <a:endParaRPr lang="en-US"/>
            </a:p>
          </p:txBody>
        </p:sp>
        <p:sp>
          <p:nvSpPr>
            <p:cNvPr id="131292" name="Freeform 187"/>
            <p:cNvSpPr>
              <a:spLocks/>
            </p:cNvSpPr>
            <p:nvPr/>
          </p:nvSpPr>
          <p:spPr bwMode="auto">
            <a:xfrm>
              <a:off x="3809" y="3509"/>
              <a:ext cx="106" cy="40"/>
            </a:xfrm>
            <a:custGeom>
              <a:avLst/>
              <a:gdLst>
                <a:gd name="T0" fmla="*/ 1330 w 80"/>
                <a:gd name="T1" fmla="*/ 0 h 36"/>
                <a:gd name="T2" fmla="*/ 1280 w 80"/>
                <a:gd name="T3" fmla="*/ 0 h 36"/>
                <a:gd name="T4" fmla="*/ 966 w 80"/>
                <a:gd name="T5" fmla="*/ 49 h 36"/>
                <a:gd name="T6" fmla="*/ 729 w 80"/>
                <a:gd name="T7" fmla="*/ 78 h 36"/>
                <a:gd name="T8" fmla="*/ 464 w 80"/>
                <a:gd name="T9" fmla="*/ 97 h 36"/>
                <a:gd name="T10" fmla="*/ 0 w 80"/>
                <a:gd name="T11" fmla="*/ 97 h 36"/>
                <a:gd name="T12" fmla="*/ 0 w 80"/>
                <a:gd name="T13" fmla="*/ 101 h 36"/>
                <a:gd name="T14" fmla="*/ 464 w 80"/>
                <a:gd name="T15" fmla="*/ 101 h 36"/>
                <a:gd name="T16" fmla="*/ 729 w 80"/>
                <a:gd name="T17" fmla="*/ 87 h 36"/>
                <a:gd name="T18" fmla="*/ 1004 w 80"/>
                <a:gd name="T19" fmla="*/ 57 h 36"/>
                <a:gd name="T20" fmla="*/ 1330 w 80"/>
                <a:gd name="T21" fmla="*/ 3 h 36"/>
                <a:gd name="T22" fmla="*/ 1330 w 80"/>
                <a:gd name="T23" fmla="*/ 3 h 36"/>
                <a:gd name="T24" fmla="*/ 1330 w 80"/>
                <a:gd name="T25" fmla="*/ 0 h 36"/>
                <a:gd name="T26" fmla="*/ 1280 w 80"/>
                <a:gd name="T27" fmla="*/ 0 h 36"/>
                <a:gd name="T28" fmla="*/ 1280 w 80"/>
                <a:gd name="T29" fmla="*/ 0 h 36"/>
                <a:gd name="T30" fmla="*/ 1330 w 80"/>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36"/>
                <a:gd name="T50" fmla="*/ 80 w 80"/>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36">
                  <a:moveTo>
                    <a:pt x="80" y="0"/>
                  </a:moveTo>
                  <a:lnTo>
                    <a:pt x="76" y="0"/>
                  </a:lnTo>
                  <a:lnTo>
                    <a:pt x="57" y="17"/>
                  </a:lnTo>
                  <a:lnTo>
                    <a:pt x="43" y="27"/>
                  </a:lnTo>
                  <a:lnTo>
                    <a:pt x="27" y="33"/>
                  </a:lnTo>
                  <a:lnTo>
                    <a:pt x="0" y="33"/>
                  </a:lnTo>
                  <a:lnTo>
                    <a:pt x="0" y="36"/>
                  </a:lnTo>
                  <a:lnTo>
                    <a:pt x="27" y="36"/>
                  </a:lnTo>
                  <a:lnTo>
                    <a:pt x="43" y="30"/>
                  </a:lnTo>
                  <a:lnTo>
                    <a:pt x="60" y="20"/>
                  </a:lnTo>
                  <a:lnTo>
                    <a:pt x="80" y="3"/>
                  </a:lnTo>
                  <a:lnTo>
                    <a:pt x="80" y="0"/>
                  </a:lnTo>
                  <a:lnTo>
                    <a:pt x="76" y="0"/>
                  </a:lnTo>
                  <a:lnTo>
                    <a:pt x="80" y="0"/>
                  </a:lnTo>
                  <a:close/>
                </a:path>
              </a:pathLst>
            </a:custGeom>
            <a:solidFill>
              <a:schemeClr val="accent2"/>
            </a:solidFill>
            <a:ln w="3175">
              <a:solidFill>
                <a:schemeClr val="tx1"/>
              </a:solidFill>
              <a:round/>
              <a:headEnd/>
              <a:tailEnd/>
            </a:ln>
          </p:spPr>
          <p:txBody>
            <a:bodyPr/>
            <a:lstStyle/>
            <a:p>
              <a:endParaRPr lang="en-US"/>
            </a:p>
          </p:txBody>
        </p:sp>
        <p:sp>
          <p:nvSpPr>
            <p:cNvPr id="131293" name="Freeform 188"/>
            <p:cNvSpPr>
              <a:spLocks/>
            </p:cNvSpPr>
            <p:nvPr/>
          </p:nvSpPr>
          <p:spPr bwMode="auto">
            <a:xfrm>
              <a:off x="3915" y="3505"/>
              <a:ext cx="26" cy="7"/>
            </a:xfrm>
            <a:custGeom>
              <a:avLst/>
              <a:gdLst>
                <a:gd name="T0" fmla="*/ 441 w 19"/>
                <a:gd name="T1" fmla="*/ 18 h 6"/>
                <a:gd name="T2" fmla="*/ 441 w 19"/>
                <a:gd name="T3" fmla="*/ 0 h 6"/>
                <a:gd name="T4" fmla="*/ 0 w 19"/>
                <a:gd name="T5" fmla="*/ 18 h 6"/>
                <a:gd name="T6" fmla="*/ 0 w 19"/>
                <a:gd name="T7" fmla="*/ 29 h 6"/>
                <a:gd name="T8" fmla="*/ 441 w 19"/>
                <a:gd name="T9" fmla="*/ 18 h 6"/>
                <a:gd name="T10" fmla="*/ 441 w 19"/>
                <a:gd name="T11" fmla="*/ 18 h 6"/>
                <a:gd name="T12" fmla="*/ 441 w 19"/>
                <a:gd name="T13" fmla="*/ 18 h 6"/>
                <a:gd name="T14" fmla="*/ 441 w 19"/>
                <a:gd name="T15" fmla="*/ 18 h 6"/>
                <a:gd name="T16" fmla="*/ 441 w 19"/>
                <a:gd name="T17" fmla="*/ 18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
                <a:gd name="T29" fmla="*/ 19 w 1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
                  <a:moveTo>
                    <a:pt x="19" y="3"/>
                  </a:moveTo>
                  <a:lnTo>
                    <a:pt x="19" y="0"/>
                  </a:lnTo>
                  <a:lnTo>
                    <a:pt x="0" y="3"/>
                  </a:lnTo>
                  <a:lnTo>
                    <a:pt x="0" y="6"/>
                  </a:lnTo>
                  <a:lnTo>
                    <a:pt x="19" y="3"/>
                  </a:lnTo>
                  <a:close/>
                </a:path>
              </a:pathLst>
            </a:custGeom>
            <a:solidFill>
              <a:schemeClr val="accent2"/>
            </a:solidFill>
            <a:ln w="3175">
              <a:solidFill>
                <a:schemeClr val="tx1"/>
              </a:solidFill>
              <a:round/>
              <a:headEnd/>
              <a:tailEnd/>
            </a:ln>
          </p:spPr>
          <p:txBody>
            <a:bodyPr/>
            <a:lstStyle/>
            <a:p>
              <a:endParaRPr lang="en-US"/>
            </a:p>
          </p:txBody>
        </p:sp>
        <p:sp>
          <p:nvSpPr>
            <p:cNvPr id="131294" name="Freeform 189"/>
            <p:cNvSpPr>
              <a:spLocks/>
            </p:cNvSpPr>
            <p:nvPr/>
          </p:nvSpPr>
          <p:spPr bwMode="auto">
            <a:xfrm>
              <a:off x="3937" y="3491"/>
              <a:ext cx="37" cy="18"/>
            </a:xfrm>
            <a:custGeom>
              <a:avLst/>
              <a:gdLst>
                <a:gd name="T0" fmla="*/ 639 w 27"/>
                <a:gd name="T1" fmla="*/ 3 h 16"/>
                <a:gd name="T2" fmla="*/ 541 w 27"/>
                <a:gd name="T3" fmla="*/ 0 h 16"/>
                <a:gd name="T4" fmla="*/ 0 w 27"/>
                <a:gd name="T5" fmla="*/ 43 h 16"/>
                <a:gd name="T6" fmla="*/ 67 w 27"/>
                <a:gd name="T7" fmla="*/ 53 h 16"/>
                <a:gd name="T8" fmla="*/ 639 w 27"/>
                <a:gd name="T9" fmla="*/ 3 h 16"/>
                <a:gd name="T10" fmla="*/ 639 w 27"/>
                <a:gd name="T11" fmla="*/ 3 h 16"/>
                <a:gd name="T12" fmla="*/ 639 w 27"/>
                <a:gd name="T13" fmla="*/ 3 h 16"/>
                <a:gd name="T14" fmla="*/ 639 w 27"/>
                <a:gd name="T15" fmla="*/ 3 h 16"/>
                <a:gd name="T16" fmla="*/ 639 w 2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7" y="3"/>
                  </a:moveTo>
                  <a:lnTo>
                    <a:pt x="23" y="0"/>
                  </a:lnTo>
                  <a:lnTo>
                    <a:pt x="0" y="13"/>
                  </a:lnTo>
                  <a:lnTo>
                    <a:pt x="3" y="16"/>
                  </a:lnTo>
                  <a:lnTo>
                    <a:pt x="27" y="3"/>
                  </a:lnTo>
                  <a:close/>
                </a:path>
              </a:pathLst>
            </a:custGeom>
            <a:solidFill>
              <a:schemeClr val="accent2"/>
            </a:solidFill>
            <a:ln w="3175">
              <a:solidFill>
                <a:schemeClr val="tx1"/>
              </a:solidFill>
              <a:round/>
              <a:headEnd/>
              <a:tailEnd/>
            </a:ln>
          </p:spPr>
          <p:txBody>
            <a:bodyPr/>
            <a:lstStyle/>
            <a:p>
              <a:endParaRPr lang="en-US"/>
            </a:p>
          </p:txBody>
        </p:sp>
        <p:sp>
          <p:nvSpPr>
            <p:cNvPr id="131295" name="Freeform 190"/>
            <p:cNvSpPr>
              <a:spLocks/>
            </p:cNvSpPr>
            <p:nvPr/>
          </p:nvSpPr>
          <p:spPr bwMode="auto">
            <a:xfrm>
              <a:off x="3960" y="3466"/>
              <a:ext cx="14" cy="29"/>
            </a:xfrm>
            <a:custGeom>
              <a:avLst/>
              <a:gdLst>
                <a:gd name="T0" fmla="*/ 0 w 10"/>
                <a:gd name="T1" fmla="*/ 0 h 23"/>
                <a:gd name="T2" fmla="*/ 0 w 10"/>
                <a:gd name="T3" fmla="*/ 0 h 23"/>
                <a:gd name="T4" fmla="*/ 157 w 10"/>
                <a:gd name="T5" fmla="*/ 236 h 23"/>
                <a:gd name="T6" fmla="*/ 295 w 10"/>
                <a:gd name="T7" fmla="*/ 236 h 23"/>
                <a:gd name="T8" fmla="*/ 80 w 10"/>
                <a:gd name="T9" fmla="*/ 0 h 23"/>
                <a:gd name="T10" fmla="*/ 0 w 10"/>
                <a:gd name="T11" fmla="*/ 0 h 23"/>
                <a:gd name="T12" fmla="*/ 0 w 10"/>
                <a:gd name="T13" fmla="*/ 0 h 23"/>
                <a:gd name="T14" fmla="*/ 0 w 10"/>
                <a:gd name="T15" fmla="*/ 0 h 23"/>
                <a:gd name="T16" fmla="*/ 0 w 1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3"/>
                <a:gd name="T29" fmla="*/ 10 w 1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3">
                  <a:moveTo>
                    <a:pt x="0" y="0"/>
                  </a:moveTo>
                  <a:lnTo>
                    <a:pt x="0" y="0"/>
                  </a:lnTo>
                  <a:lnTo>
                    <a:pt x="6" y="23"/>
                  </a:lnTo>
                  <a:lnTo>
                    <a:pt x="10" y="23"/>
                  </a:lnTo>
                  <a:lnTo>
                    <a:pt x="3" y="0"/>
                  </a:lnTo>
                  <a:lnTo>
                    <a:pt x="0" y="0"/>
                  </a:lnTo>
                  <a:close/>
                </a:path>
              </a:pathLst>
            </a:custGeom>
            <a:solidFill>
              <a:schemeClr val="accent2"/>
            </a:solidFill>
            <a:ln w="3175">
              <a:solidFill>
                <a:schemeClr val="tx1"/>
              </a:solidFill>
              <a:round/>
              <a:headEnd/>
              <a:tailEnd/>
            </a:ln>
          </p:spPr>
          <p:txBody>
            <a:bodyPr/>
            <a:lstStyle/>
            <a:p>
              <a:endParaRPr lang="en-US"/>
            </a:p>
          </p:txBody>
        </p:sp>
        <p:sp>
          <p:nvSpPr>
            <p:cNvPr id="131296" name="Freeform 191"/>
            <p:cNvSpPr>
              <a:spLocks/>
            </p:cNvSpPr>
            <p:nvPr/>
          </p:nvSpPr>
          <p:spPr bwMode="auto">
            <a:xfrm>
              <a:off x="3960" y="3448"/>
              <a:ext cx="14" cy="18"/>
            </a:xfrm>
            <a:custGeom>
              <a:avLst/>
              <a:gdLst>
                <a:gd name="T0" fmla="*/ 295 w 10"/>
                <a:gd name="T1" fmla="*/ 0 h 17"/>
                <a:gd name="T2" fmla="*/ 157 w 10"/>
                <a:gd name="T3" fmla="*/ 0 h 17"/>
                <a:gd name="T4" fmla="*/ 0 w 10"/>
                <a:gd name="T5" fmla="*/ 28 h 17"/>
                <a:gd name="T6" fmla="*/ 80 w 10"/>
                <a:gd name="T7" fmla="*/ 28 h 17"/>
                <a:gd name="T8" fmla="*/ 295 w 10"/>
                <a:gd name="T9" fmla="*/ 0 h 17"/>
                <a:gd name="T10" fmla="*/ 295 w 10"/>
                <a:gd name="T11" fmla="*/ 0 h 17"/>
                <a:gd name="T12" fmla="*/ 295 w 10"/>
                <a:gd name="T13" fmla="*/ 0 h 17"/>
                <a:gd name="T14" fmla="*/ 295 w 10"/>
                <a:gd name="T15" fmla="*/ 0 h 17"/>
                <a:gd name="T16" fmla="*/ 295 w 1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7"/>
                <a:gd name="T29" fmla="*/ 10 w 1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7">
                  <a:moveTo>
                    <a:pt x="10" y="0"/>
                  </a:moveTo>
                  <a:lnTo>
                    <a:pt x="6" y="0"/>
                  </a:lnTo>
                  <a:lnTo>
                    <a:pt x="0" y="17"/>
                  </a:lnTo>
                  <a:lnTo>
                    <a:pt x="3" y="17"/>
                  </a:lnTo>
                  <a:lnTo>
                    <a:pt x="1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97" name="Freeform 192"/>
            <p:cNvSpPr>
              <a:spLocks/>
            </p:cNvSpPr>
            <p:nvPr/>
          </p:nvSpPr>
          <p:spPr bwMode="auto">
            <a:xfrm>
              <a:off x="3952" y="3420"/>
              <a:ext cx="22" cy="28"/>
            </a:xfrm>
            <a:custGeom>
              <a:avLst/>
              <a:gdLst>
                <a:gd name="T0" fmla="*/ 36 w 17"/>
                <a:gd name="T1" fmla="*/ 0 h 23"/>
                <a:gd name="T2" fmla="*/ 0 w 17"/>
                <a:gd name="T3" fmla="*/ 23 h 23"/>
                <a:gd name="T4" fmla="*/ 171 w 17"/>
                <a:gd name="T5" fmla="*/ 163 h 23"/>
                <a:gd name="T6" fmla="*/ 221 w 17"/>
                <a:gd name="T7" fmla="*/ 163 h 23"/>
                <a:gd name="T8" fmla="*/ 36 w 17"/>
                <a:gd name="T9" fmla="*/ 0 h 23"/>
                <a:gd name="T10" fmla="*/ 36 w 17"/>
                <a:gd name="T11" fmla="*/ 0 h 23"/>
                <a:gd name="T12" fmla="*/ 36 w 17"/>
                <a:gd name="T13" fmla="*/ 0 h 23"/>
                <a:gd name="T14" fmla="*/ 36 w 17"/>
                <a:gd name="T15" fmla="*/ 0 h 23"/>
                <a:gd name="T16" fmla="*/ 36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3" y="0"/>
                  </a:moveTo>
                  <a:lnTo>
                    <a:pt x="0" y="3"/>
                  </a:lnTo>
                  <a:lnTo>
                    <a:pt x="13" y="23"/>
                  </a:lnTo>
                  <a:lnTo>
                    <a:pt x="17" y="23"/>
                  </a:lnTo>
                  <a:lnTo>
                    <a:pt x="3"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98" name="Freeform 193"/>
            <p:cNvSpPr>
              <a:spLocks/>
            </p:cNvSpPr>
            <p:nvPr/>
          </p:nvSpPr>
          <p:spPr bwMode="auto">
            <a:xfrm>
              <a:off x="3920" y="3415"/>
              <a:ext cx="33" cy="11"/>
            </a:xfrm>
            <a:custGeom>
              <a:avLst/>
              <a:gdLst>
                <a:gd name="T0" fmla="*/ 0 w 26"/>
                <a:gd name="T1" fmla="*/ 0 h 9"/>
                <a:gd name="T2" fmla="*/ 0 w 26"/>
                <a:gd name="T3" fmla="*/ 24 h 9"/>
                <a:gd name="T4" fmla="*/ 281 w 26"/>
                <a:gd name="T5" fmla="*/ 65 h 9"/>
                <a:gd name="T6" fmla="*/ 281 w 26"/>
                <a:gd name="T7" fmla="*/ 43 h 9"/>
                <a:gd name="T8" fmla="*/ 36 w 26"/>
                <a:gd name="T9" fmla="*/ 0 h 9"/>
                <a:gd name="T10" fmla="*/ 0 w 26"/>
                <a:gd name="T11" fmla="*/ 0 h 9"/>
                <a:gd name="T12" fmla="*/ 36 w 26"/>
                <a:gd name="T13" fmla="*/ 0 h 9"/>
                <a:gd name="T14" fmla="*/ 0 w 26"/>
                <a:gd name="T15" fmla="*/ 0 h 9"/>
                <a:gd name="T16" fmla="*/ 0 w 2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9"/>
                <a:gd name="T29" fmla="*/ 26 w 2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9">
                  <a:moveTo>
                    <a:pt x="0" y="0"/>
                  </a:moveTo>
                  <a:lnTo>
                    <a:pt x="0" y="3"/>
                  </a:lnTo>
                  <a:lnTo>
                    <a:pt x="26" y="9"/>
                  </a:lnTo>
                  <a:lnTo>
                    <a:pt x="26" y="6"/>
                  </a:lnTo>
                  <a:lnTo>
                    <a:pt x="3" y="0"/>
                  </a:lnTo>
                  <a:lnTo>
                    <a:pt x="0" y="0"/>
                  </a:lnTo>
                  <a:lnTo>
                    <a:pt x="3"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299" name="Freeform 194"/>
            <p:cNvSpPr>
              <a:spLocks/>
            </p:cNvSpPr>
            <p:nvPr/>
          </p:nvSpPr>
          <p:spPr bwMode="auto">
            <a:xfrm>
              <a:off x="3902" y="3353"/>
              <a:ext cx="4" cy="62"/>
            </a:xfrm>
            <a:custGeom>
              <a:avLst/>
              <a:gdLst>
                <a:gd name="T0" fmla="*/ 0 w 3"/>
                <a:gd name="T1" fmla="*/ 0 h 53"/>
                <a:gd name="T2" fmla="*/ 0 w 3"/>
                <a:gd name="T3" fmla="*/ 0 h 53"/>
                <a:gd name="T4" fmla="*/ 0 w 3"/>
                <a:gd name="T5" fmla="*/ 255 h 53"/>
                <a:gd name="T6" fmla="*/ 49 w 3"/>
                <a:gd name="T7" fmla="*/ 255 h 53"/>
                <a:gd name="T8" fmla="*/ 49 w 3"/>
                <a:gd name="T9" fmla="*/ 0 h 53"/>
                <a:gd name="T10" fmla="*/ 0 w 3"/>
                <a:gd name="T11" fmla="*/ 0 h 53"/>
                <a:gd name="T12" fmla="*/ 0 w 3"/>
                <a:gd name="T13" fmla="*/ 0 h 53"/>
                <a:gd name="T14" fmla="*/ 0 w 3"/>
                <a:gd name="T15" fmla="*/ 0 h 53"/>
                <a:gd name="T16" fmla="*/ 0 w 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3"/>
                <a:gd name="T29" fmla="*/ 3 w 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3">
                  <a:moveTo>
                    <a:pt x="0" y="0"/>
                  </a:moveTo>
                  <a:lnTo>
                    <a:pt x="0" y="0"/>
                  </a:lnTo>
                  <a:lnTo>
                    <a:pt x="0" y="53"/>
                  </a:lnTo>
                  <a:lnTo>
                    <a:pt x="3" y="53"/>
                  </a:lnTo>
                  <a:lnTo>
                    <a:pt x="3"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0" name="Freeform 195"/>
            <p:cNvSpPr>
              <a:spLocks/>
            </p:cNvSpPr>
            <p:nvPr/>
          </p:nvSpPr>
          <p:spPr bwMode="auto">
            <a:xfrm>
              <a:off x="3902" y="3326"/>
              <a:ext cx="35" cy="30"/>
            </a:xfrm>
            <a:custGeom>
              <a:avLst/>
              <a:gdLst>
                <a:gd name="T0" fmla="*/ 502 w 26"/>
                <a:gd name="T1" fmla="*/ 0 h 26"/>
                <a:gd name="T2" fmla="*/ 459 w 26"/>
                <a:gd name="T3" fmla="*/ 0 h 26"/>
                <a:gd name="T4" fmla="*/ 0 w 26"/>
                <a:gd name="T5" fmla="*/ 97 h 26"/>
                <a:gd name="T6" fmla="*/ 54 w 26"/>
                <a:gd name="T7" fmla="*/ 107 h 26"/>
                <a:gd name="T8" fmla="*/ 502 w 26"/>
                <a:gd name="T9" fmla="*/ 3 h 26"/>
                <a:gd name="T10" fmla="*/ 502 w 26"/>
                <a:gd name="T11" fmla="*/ 0 h 26"/>
                <a:gd name="T12" fmla="*/ 502 w 26"/>
                <a:gd name="T13" fmla="*/ 3 h 26"/>
                <a:gd name="T14" fmla="*/ 502 w 26"/>
                <a:gd name="T15" fmla="*/ 3 h 26"/>
                <a:gd name="T16" fmla="*/ 502 w 26"/>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6"/>
                <a:gd name="T29" fmla="*/ 26 w 26"/>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6">
                  <a:moveTo>
                    <a:pt x="26" y="0"/>
                  </a:moveTo>
                  <a:lnTo>
                    <a:pt x="23" y="0"/>
                  </a:lnTo>
                  <a:lnTo>
                    <a:pt x="0" y="23"/>
                  </a:lnTo>
                  <a:lnTo>
                    <a:pt x="3" y="26"/>
                  </a:lnTo>
                  <a:lnTo>
                    <a:pt x="26" y="3"/>
                  </a:lnTo>
                  <a:lnTo>
                    <a:pt x="26" y="0"/>
                  </a:lnTo>
                  <a:lnTo>
                    <a:pt x="26" y="3"/>
                  </a:lnTo>
                  <a:lnTo>
                    <a:pt x="26"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1" name="Freeform 196"/>
            <p:cNvSpPr>
              <a:spLocks/>
            </p:cNvSpPr>
            <p:nvPr/>
          </p:nvSpPr>
          <p:spPr bwMode="auto">
            <a:xfrm>
              <a:off x="3880" y="3268"/>
              <a:ext cx="57" cy="63"/>
            </a:xfrm>
            <a:custGeom>
              <a:avLst/>
              <a:gdLst>
                <a:gd name="T0" fmla="*/ 0 w 43"/>
                <a:gd name="T1" fmla="*/ 0 h 56"/>
                <a:gd name="T2" fmla="*/ 0 w 43"/>
                <a:gd name="T3" fmla="*/ 3 h 56"/>
                <a:gd name="T4" fmla="*/ 665 w 43"/>
                <a:gd name="T5" fmla="*/ 182 h 56"/>
                <a:gd name="T6" fmla="*/ 729 w 43"/>
                <a:gd name="T7" fmla="*/ 178 h 56"/>
                <a:gd name="T8" fmla="*/ 65 w 43"/>
                <a:gd name="T9" fmla="*/ 0 h 56"/>
                <a:gd name="T10" fmla="*/ 0 w 43"/>
                <a:gd name="T11" fmla="*/ 0 h 56"/>
                <a:gd name="T12" fmla="*/ 0 w 43"/>
                <a:gd name="T13" fmla="*/ 0 h 56"/>
                <a:gd name="T14" fmla="*/ 0 w 43"/>
                <a:gd name="T15" fmla="*/ 0 h 56"/>
                <a:gd name="T16" fmla="*/ 0 w 43"/>
                <a:gd name="T17" fmla="*/ 3 h 56"/>
                <a:gd name="T18" fmla="*/ 0 w 43"/>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6"/>
                <a:gd name="T32" fmla="*/ 43 w 4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6">
                  <a:moveTo>
                    <a:pt x="0" y="0"/>
                  </a:moveTo>
                  <a:lnTo>
                    <a:pt x="0" y="3"/>
                  </a:lnTo>
                  <a:lnTo>
                    <a:pt x="40" y="56"/>
                  </a:lnTo>
                  <a:lnTo>
                    <a:pt x="43" y="53"/>
                  </a:lnTo>
                  <a:lnTo>
                    <a:pt x="4" y="0"/>
                  </a:lnTo>
                  <a:lnTo>
                    <a:pt x="0" y="0"/>
                  </a:lnTo>
                  <a:lnTo>
                    <a:pt x="0" y="3"/>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2" name="Freeform 197"/>
            <p:cNvSpPr>
              <a:spLocks/>
            </p:cNvSpPr>
            <p:nvPr/>
          </p:nvSpPr>
          <p:spPr bwMode="auto">
            <a:xfrm>
              <a:off x="3880" y="3228"/>
              <a:ext cx="31" cy="43"/>
            </a:xfrm>
            <a:custGeom>
              <a:avLst/>
              <a:gdLst>
                <a:gd name="T0" fmla="*/ 464 w 23"/>
                <a:gd name="T1" fmla="*/ 0 h 36"/>
                <a:gd name="T2" fmla="*/ 396 w 23"/>
                <a:gd name="T3" fmla="*/ 0 h 36"/>
                <a:gd name="T4" fmla="*/ 0 w 23"/>
                <a:gd name="T5" fmla="*/ 196 h 36"/>
                <a:gd name="T6" fmla="*/ 73 w 23"/>
                <a:gd name="T7" fmla="*/ 211 h 36"/>
                <a:gd name="T8" fmla="*/ 464 w 23"/>
                <a:gd name="T9" fmla="*/ 0 h 36"/>
                <a:gd name="T10" fmla="*/ 464 w 23"/>
                <a:gd name="T11" fmla="*/ 0 h 36"/>
                <a:gd name="T12" fmla="*/ 464 w 23"/>
                <a:gd name="T13" fmla="*/ 0 h 36"/>
                <a:gd name="T14" fmla="*/ 464 w 23"/>
                <a:gd name="T15" fmla="*/ 0 h 36"/>
                <a:gd name="T16" fmla="*/ 464 w 23"/>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6"/>
                <a:gd name="T29" fmla="*/ 23 w 2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6">
                  <a:moveTo>
                    <a:pt x="23" y="0"/>
                  </a:moveTo>
                  <a:lnTo>
                    <a:pt x="20" y="0"/>
                  </a:lnTo>
                  <a:lnTo>
                    <a:pt x="0" y="33"/>
                  </a:lnTo>
                  <a:lnTo>
                    <a:pt x="4" y="36"/>
                  </a:lnTo>
                  <a:lnTo>
                    <a:pt x="23"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3" name="Freeform 198"/>
            <p:cNvSpPr>
              <a:spLocks/>
            </p:cNvSpPr>
            <p:nvPr/>
          </p:nvSpPr>
          <p:spPr bwMode="auto">
            <a:xfrm>
              <a:off x="3880" y="3182"/>
              <a:ext cx="31" cy="46"/>
            </a:xfrm>
            <a:custGeom>
              <a:avLst/>
              <a:gdLst>
                <a:gd name="T0" fmla="*/ 0 w 23"/>
                <a:gd name="T1" fmla="*/ 3 h 40"/>
                <a:gd name="T2" fmla="*/ 0 w 23"/>
                <a:gd name="T3" fmla="*/ 3 h 40"/>
                <a:gd name="T4" fmla="*/ 396 w 23"/>
                <a:gd name="T5" fmla="*/ 162 h 40"/>
                <a:gd name="T6" fmla="*/ 464 w 23"/>
                <a:gd name="T7" fmla="*/ 162 h 40"/>
                <a:gd name="T8" fmla="*/ 73 w 23"/>
                <a:gd name="T9" fmla="*/ 3 h 40"/>
                <a:gd name="T10" fmla="*/ 0 w 23"/>
                <a:gd name="T11" fmla="*/ 3 h 40"/>
                <a:gd name="T12" fmla="*/ 73 w 23"/>
                <a:gd name="T13" fmla="*/ 3 h 40"/>
                <a:gd name="T14" fmla="*/ 73 w 23"/>
                <a:gd name="T15" fmla="*/ 0 h 40"/>
                <a:gd name="T16" fmla="*/ 0 w 23"/>
                <a:gd name="T17" fmla="*/ 3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0"/>
                <a:gd name="T29" fmla="*/ 23 w 2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0">
                  <a:moveTo>
                    <a:pt x="0" y="3"/>
                  </a:moveTo>
                  <a:lnTo>
                    <a:pt x="0" y="3"/>
                  </a:lnTo>
                  <a:lnTo>
                    <a:pt x="20" y="40"/>
                  </a:lnTo>
                  <a:lnTo>
                    <a:pt x="23" y="40"/>
                  </a:lnTo>
                  <a:lnTo>
                    <a:pt x="4" y="3"/>
                  </a:lnTo>
                  <a:lnTo>
                    <a:pt x="0" y="3"/>
                  </a:lnTo>
                  <a:lnTo>
                    <a:pt x="4" y="3"/>
                  </a:lnTo>
                  <a:lnTo>
                    <a:pt x="4" y="0"/>
                  </a:lnTo>
                  <a:lnTo>
                    <a:pt x="0" y="3"/>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4" name="Freeform 199"/>
            <p:cNvSpPr>
              <a:spLocks/>
            </p:cNvSpPr>
            <p:nvPr/>
          </p:nvSpPr>
          <p:spPr bwMode="auto">
            <a:xfrm>
              <a:off x="3849" y="3184"/>
              <a:ext cx="37" cy="28"/>
            </a:xfrm>
            <a:custGeom>
              <a:avLst/>
              <a:gdLst>
                <a:gd name="T0" fmla="*/ 67 w 27"/>
                <a:gd name="T1" fmla="*/ 117 h 24"/>
                <a:gd name="T2" fmla="*/ 67 w 27"/>
                <a:gd name="T3" fmla="*/ 117 h 24"/>
                <a:gd name="T4" fmla="*/ 639 w 27"/>
                <a:gd name="T5" fmla="*/ 21 h 24"/>
                <a:gd name="T6" fmla="*/ 541 w 27"/>
                <a:gd name="T7" fmla="*/ 0 h 24"/>
                <a:gd name="T8" fmla="*/ 0 w 27"/>
                <a:gd name="T9" fmla="*/ 92 h 24"/>
                <a:gd name="T10" fmla="*/ 67 w 27"/>
                <a:gd name="T11" fmla="*/ 117 h 24"/>
                <a:gd name="T12" fmla="*/ 67 w 27"/>
                <a:gd name="T13" fmla="*/ 117 h 24"/>
                <a:gd name="T14" fmla="*/ 67 w 27"/>
                <a:gd name="T15" fmla="*/ 117 h 24"/>
                <a:gd name="T16" fmla="*/ 67 w 27"/>
                <a:gd name="T17" fmla="*/ 11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4"/>
                <a:gd name="T29" fmla="*/ 27 w 2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4">
                  <a:moveTo>
                    <a:pt x="3" y="24"/>
                  </a:moveTo>
                  <a:lnTo>
                    <a:pt x="3" y="24"/>
                  </a:lnTo>
                  <a:lnTo>
                    <a:pt x="27" y="4"/>
                  </a:lnTo>
                  <a:lnTo>
                    <a:pt x="23" y="0"/>
                  </a:lnTo>
                  <a:lnTo>
                    <a:pt x="0" y="20"/>
                  </a:lnTo>
                  <a:lnTo>
                    <a:pt x="3" y="24"/>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5" name="Freeform 200"/>
            <p:cNvSpPr>
              <a:spLocks/>
            </p:cNvSpPr>
            <p:nvPr/>
          </p:nvSpPr>
          <p:spPr bwMode="auto">
            <a:xfrm>
              <a:off x="3778" y="3178"/>
              <a:ext cx="74" cy="34"/>
            </a:xfrm>
            <a:custGeom>
              <a:avLst/>
              <a:gdLst>
                <a:gd name="T0" fmla="*/ 0 w 56"/>
                <a:gd name="T1" fmla="*/ 3 h 30"/>
                <a:gd name="T2" fmla="*/ 0 w 56"/>
                <a:gd name="T3" fmla="*/ 20 h 30"/>
                <a:gd name="T4" fmla="*/ 913 w 56"/>
                <a:gd name="T5" fmla="*/ 108 h 30"/>
                <a:gd name="T6" fmla="*/ 913 w 56"/>
                <a:gd name="T7" fmla="*/ 88 h 30"/>
                <a:gd name="T8" fmla="*/ 65 w 56"/>
                <a:gd name="T9" fmla="*/ 0 h 30"/>
                <a:gd name="T10" fmla="*/ 0 w 56"/>
                <a:gd name="T11" fmla="*/ 3 h 30"/>
                <a:gd name="T12" fmla="*/ 0 w 56"/>
                <a:gd name="T13" fmla="*/ 3 h 30"/>
                <a:gd name="T14" fmla="*/ 0 w 56"/>
                <a:gd name="T15" fmla="*/ 3 h 30"/>
                <a:gd name="T16" fmla="*/ 0 w 56"/>
                <a:gd name="T17" fmla="*/ 20 h 30"/>
                <a:gd name="T18" fmla="*/ 0 w 56"/>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0"/>
                <a:gd name="T32" fmla="*/ 56 w 5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0">
                  <a:moveTo>
                    <a:pt x="0" y="3"/>
                  </a:moveTo>
                  <a:lnTo>
                    <a:pt x="0" y="6"/>
                  </a:lnTo>
                  <a:lnTo>
                    <a:pt x="56" y="30"/>
                  </a:lnTo>
                  <a:lnTo>
                    <a:pt x="56" y="26"/>
                  </a:lnTo>
                  <a:lnTo>
                    <a:pt x="4" y="0"/>
                  </a:lnTo>
                  <a:lnTo>
                    <a:pt x="0" y="3"/>
                  </a:lnTo>
                  <a:lnTo>
                    <a:pt x="0" y="6"/>
                  </a:lnTo>
                  <a:lnTo>
                    <a:pt x="0" y="3"/>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6" name="Freeform 201"/>
            <p:cNvSpPr>
              <a:spLocks/>
            </p:cNvSpPr>
            <p:nvPr/>
          </p:nvSpPr>
          <p:spPr bwMode="auto">
            <a:xfrm>
              <a:off x="3734" y="3131"/>
              <a:ext cx="55" cy="51"/>
            </a:xfrm>
            <a:custGeom>
              <a:avLst/>
              <a:gdLst>
                <a:gd name="T0" fmla="*/ 0 w 40"/>
                <a:gd name="T1" fmla="*/ 0 h 43"/>
                <a:gd name="T2" fmla="*/ 0 w 40"/>
                <a:gd name="T3" fmla="*/ 21 h 43"/>
                <a:gd name="T4" fmla="*/ 417 w 40"/>
                <a:gd name="T5" fmla="*/ 55 h 43"/>
                <a:gd name="T6" fmla="*/ 719 w 40"/>
                <a:gd name="T7" fmla="*/ 91 h 43"/>
                <a:gd name="T8" fmla="*/ 791 w 40"/>
                <a:gd name="T9" fmla="*/ 108 h 43"/>
                <a:gd name="T10" fmla="*/ 894 w 40"/>
                <a:gd name="T11" fmla="*/ 149 h 43"/>
                <a:gd name="T12" fmla="*/ 894 w 40"/>
                <a:gd name="T13" fmla="*/ 180 h 43"/>
                <a:gd name="T14" fmla="*/ 791 w 40"/>
                <a:gd name="T15" fmla="*/ 235 h 43"/>
                <a:gd name="T16" fmla="*/ 894 w 40"/>
                <a:gd name="T17" fmla="*/ 235 h 43"/>
                <a:gd name="T18" fmla="*/ 972 w 40"/>
                <a:gd name="T19" fmla="*/ 180 h 43"/>
                <a:gd name="T20" fmla="*/ 972 w 40"/>
                <a:gd name="T21" fmla="*/ 149 h 43"/>
                <a:gd name="T22" fmla="*/ 894 w 40"/>
                <a:gd name="T23" fmla="*/ 108 h 43"/>
                <a:gd name="T24" fmla="*/ 719 w 40"/>
                <a:gd name="T25" fmla="*/ 71 h 43"/>
                <a:gd name="T26" fmla="*/ 501 w 40"/>
                <a:gd name="T27" fmla="*/ 36 h 43"/>
                <a:gd name="T28" fmla="*/ 105 w 40"/>
                <a:gd name="T29" fmla="*/ 0 h 43"/>
                <a:gd name="T30" fmla="*/ 105 w 40"/>
                <a:gd name="T31" fmla="*/ 0 h 43"/>
                <a:gd name="T32" fmla="*/ 0 w 40"/>
                <a:gd name="T33" fmla="*/ 0 h 43"/>
                <a:gd name="T34" fmla="*/ 0 w 40"/>
                <a:gd name="T35" fmla="*/ 21 h 43"/>
                <a:gd name="T36" fmla="*/ 0 w 40"/>
                <a:gd name="T37" fmla="*/ 21 h 43"/>
                <a:gd name="T38" fmla="*/ 0 w 40"/>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3"/>
                <a:gd name="T62" fmla="*/ 40 w 4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3">
                  <a:moveTo>
                    <a:pt x="0" y="0"/>
                  </a:moveTo>
                  <a:lnTo>
                    <a:pt x="0" y="4"/>
                  </a:lnTo>
                  <a:lnTo>
                    <a:pt x="17" y="10"/>
                  </a:lnTo>
                  <a:lnTo>
                    <a:pt x="30" y="17"/>
                  </a:lnTo>
                  <a:lnTo>
                    <a:pt x="33" y="20"/>
                  </a:lnTo>
                  <a:lnTo>
                    <a:pt x="37" y="27"/>
                  </a:lnTo>
                  <a:lnTo>
                    <a:pt x="37" y="33"/>
                  </a:lnTo>
                  <a:lnTo>
                    <a:pt x="33" y="43"/>
                  </a:lnTo>
                  <a:lnTo>
                    <a:pt x="37" y="43"/>
                  </a:lnTo>
                  <a:lnTo>
                    <a:pt x="40" y="33"/>
                  </a:lnTo>
                  <a:lnTo>
                    <a:pt x="40" y="27"/>
                  </a:lnTo>
                  <a:lnTo>
                    <a:pt x="37" y="20"/>
                  </a:lnTo>
                  <a:lnTo>
                    <a:pt x="30" y="13"/>
                  </a:lnTo>
                  <a:lnTo>
                    <a:pt x="20" y="7"/>
                  </a:lnTo>
                  <a:lnTo>
                    <a:pt x="4" y="0"/>
                  </a:lnTo>
                  <a:lnTo>
                    <a:pt x="0" y="0"/>
                  </a:lnTo>
                  <a:lnTo>
                    <a:pt x="0" y="4"/>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7" name="Freeform 202"/>
            <p:cNvSpPr>
              <a:spLocks/>
            </p:cNvSpPr>
            <p:nvPr/>
          </p:nvSpPr>
          <p:spPr bwMode="auto">
            <a:xfrm>
              <a:off x="3707" y="3081"/>
              <a:ext cx="34" cy="50"/>
            </a:xfrm>
            <a:custGeom>
              <a:avLst/>
              <a:gdLst>
                <a:gd name="T0" fmla="*/ 149 w 24"/>
                <a:gd name="T1" fmla="*/ 0 h 46"/>
                <a:gd name="T2" fmla="*/ 0 w 24"/>
                <a:gd name="T3" fmla="*/ 3 h 46"/>
                <a:gd name="T4" fmla="*/ 656 w 24"/>
                <a:gd name="T5" fmla="*/ 107 h 46"/>
                <a:gd name="T6" fmla="*/ 776 w 24"/>
                <a:gd name="T7" fmla="*/ 107 h 46"/>
                <a:gd name="T8" fmla="*/ 231 w 24"/>
                <a:gd name="T9" fmla="*/ 0 h 46"/>
                <a:gd name="T10" fmla="*/ 149 w 24"/>
                <a:gd name="T11" fmla="*/ 0 h 46"/>
                <a:gd name="T12" fmla="*/ 231 w 24"/>
                <a:gd name="T13" fmla="*/ 0 h 46"/>
                <a:gd name="T14" fmla="*/ 149 w 24"/>
                <a:gd name="T15" fmla="*/ 0 h 46"/>
                <a:gd name="T16" fmla="*/ 149 w 2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6"/>
                <a:gd name="T29" fmla="*/ 24 w 2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6">
                  <a:moveTo>
                    <a:pt x="4" y="0"/>
                  </a:moveTo>
                  <a:lnTo>
                    <a:pt x="0" y="3"/>
                  </a:lnTo>
                  <a:lnTo>
                    <a:pt x="20" y="46"/>
                  </a:lnTo>
                  <a:lnTo>
                    <a:pt x="24" y="46"/>
                  </a:lnTo>
                  <a:lnTo>
                    <a:pt x="7" y="0"/>
                  </a:lnTo>
                  <a:lnTo>
                    <a:pt x="4" y="0"/>
                  </a:lnTo>
                  <a:lnTo>
                    <a:pt x="7" y="0"/>
                  </a:lnTo>
                  <a:lnTo>
                    <a:pt x="4"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8" name="Freeform 203"/>
            <p:cNvSpPr>
              <a:spLocks/>
            </p:cNvSpPr>
            <p:nvPr/>
          </p:nvSpPr>
          <p:spPr bwMode="auto">
            <a:xfrm>
              <a:off x="3586" y="3081"/>
              <a:ext cx="126" cy="16"/>
            </a:xfrm>
            <a:custGeom>
              <a:avLst/>
              <a:gdLst>
                <a:gd name="T0" fmla="*/ 0 w 96"/>
                <a:gd name="T1" fmla="*/ 59 h 13"/>
                <a:gd name="T2" fmla="*/ 49 w 96"/>
                <a:gd name="T3" fmla="*/ 107 h 13"/>
                <a:gd name="T4" fmla="*/ 1456 w 96"/>
                <a:gd name="T5" fmla="*/ 26 h 13"/>
                <a:gd name="T6" fmla="*/ 1456 w 96"/>
                <a:gd name="T7" fmla="*/ 0 h 13"/>
                <a:gd name="T8" fmla="*/ 0 w 96"/>
                <a:gd name="T9" fmla="*/ 59 h 13"/>
                <a:gd name="T10" fmla="*/ 0 w 96"/>
                <a:gd name="T11" fmla="*/ 59 h 13"/>
                <a:gd name="T12" fmla="*/ 0 w 96"/>
                <a:gd name="T13" fmla="*/ 59 h 13"/>
                <a:gd name="T14" fmla="*/ 0 w 96"/>
                <a:gd name="T15" fmla="*/ 59 h 13"/>
                <a:gd name="T16" fmla="*/ 0 w 96"/>
                <a:gd name="T17" fmla="*/ 5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3"/>
                <a:gd name="T29" fmla="*/ 96 w 9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3">
                  <a:moveTo>
                    <a:pt x="0" y="7"/>
                  </a:moveTo>
                  <a:lnTo>
                    <a:pt x="3" y="13"/>
                  </a:lnTo>
                  <a:lnTo>
                    <a:pt x="96" y="3"/>
                  </a:lnTo>
                  <a:lnTo>
                    <a:pt x="96" y="0"/>
                  </a:lnTo>
                  <a:lnTo>
                    <a:pt x="0" y="7"/>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09" name="Freeform 204"/>
            <p:cNvSpPr>
              <a:spLocks/>
            </p:cNvSpPr>
            <p:nvPr/>
          </p:nvSpPr>
          <p:spPr bwMode="auto">
            <a:xfrm>
              <a:off x="3473" y="3089"/>
              <a:ext cx="117" cy="42"/>
            </a:xfrm>
            <a:custGeom>
              <a:avLst/>
              <a:gdLst>
                <a:gd name="T0" fmla="*/ 0 w 86"/>
                <a:gd name="T1" fmla="*/ 75 h 39"/>
                <a:gd name="T2" fmla="*/ 88 w 86"/>
                <a:gd name="T3" fmla="*/ 75 h 39"/>
                <a:gd name="T4" fmla="*/ 1864 w 86"/>
                <a:gd name="T5" fmla="*/ 6 h 39"/>
                <a:gd name="T6" fmla="*/ 1814 w 86"/>
                <a:gd name="T7" fmla="*/ 0 h 39"/>
                <a:gd name="T8" fmla="*/ 88 w 86"/>
                <a:gd name="T9" fmla="*/ 70 h 39"/>
                <a:gd name="T10" fmla="*/ 0 w 86"/>
                <a:gd name="T11" fmla="*/ 75 h 39"/>
                <a:gd name="T12" fmla="*/ 0 w 86"/>
                <a:gd name="T13" fmla="*/ 75 h 39"/>
                <a:gd name="T14" fmla="*/ 88 w 86"/>
                <a:gd name="T15" fmla="*/ 81 h 39"/>
                <a:gd name="T16" fmla="*/ 88 w 86"/>
                <a:gd name="T17" fmla="*/ 75 h 39"/>
                <a:gd name="T18" fmla="*/ 0 w 86"/>
                <a:gd name="T19" fmla="*/ 7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9"/>
                <a:gd name="T32" fmla="*/ 86 w 86"/>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9">
                  <a:moveTo>
                    <a:pt x="0" y="36"/>
                  </a:moveTo>
                  <a:lnTo>
                    <a:pt x="4" y="36"/>
                  </a:lnTo>
                  <a:lnTo>
                    <a:pt x="86" y="6"/>
                  </a:lnTo>
                  <a:lnTo>
                    <a:pt x="83" y="0"/>
                  </a:lnTo>
                  <a:lnTo>
                    <a:pt x="4" y="33"/>
                  </a:lnTo>
                  <a:lnTo>
                    <a:pt x="0" y="36"/>
                  </a:lnTo>
                  <a:lnTo>
                    <a:pt x="4" y="39"/>
                  </a:lnTo>
                  <a:lnTo>
                    <a:pt x="4" y="36"/>
                  </a:lnTo>
                  <a:lnTo>
                    <a:pt x="0" y="36"/>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0" name="Freeform 205"/>
            <p:cNvSpPr>
              <a:spLocks/>
            </p:cNvSpPr>
            <p:nvPr/>
          </p:nvSpPr>
          <p:spPr bwMode="auto">
            <a:xfrm>
              <a:off x="3386" y="3034"/>
              <a:ext cx="92" cy="95"/>
            </a:xfrm>
            <a:custGeom>
              <a:avLst/>
              <a:gdLst>
                <a:gd name="T0" fmla="*/ 0 w 70"/>
                <a:gd name="T1" fmla="*/ 0 h 83"/>
                <a:gd name="T2" fmla="*/ 0 w 70"/>
                <a:gd name="T3" fmla="*/ 17 h 83"/>
                <a:gd name="T4" fmla="*/ 1013 w 70"/>
                <a:gd name="T5" fmla="*/ 323 h 83"/>
                <a:gd name="T6" fmla="*/ 1076 w 70"/>
                <a:gd name="T7" fmla="*/ 323 h 83"/>
                <a:gd name="T8" fmla="*/ 64 w 70"/>
                <a:gd name="T9" fmla="*/ 0 h 83"/>
                <a:gd name="T10" fmla="*/ 0 w 70"/>
                <a:gd name="T11" fmla="*/ 0 h 83"/>
                <a:gd name="T12" fmla="*/ 64 w 70"/>
                <a:gd name="T13" fmla="*/ 0 h 83"/>
                <a:gd name="T14" fmla="*/ 0 w 70"/>
                <a:gd name="T15" fmla="*/ 0 h 83"/>
                <a:gd name="T16" fmla="*/ 0 w 70"/>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83"/>
                <a:gd name="T29" fmla="*/ 70 w 70"/>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83">
                  <a:moveTo>
                    <a:pt x="0" y="0"/>
                  </a:moveTo>
                  <a:lnTo>
                    <a:pt x="0" y="4"/>
                  </a:lnTo>
                  <a:lnTo>
                    <a:pt x="66" y="83"/>
                  </a:lnTo>
                  <a:lnTo>
                    <a:pt x="70" y="83"/>
                  </a:lnTo>
                  <a:lnTo>
                    <a:pt x="4" y="0"/>
                  </a:lnTo>
                  <a:lnTo>
                    <a:pt x="0" y="0"/>
                  </a:lnTo>
                  <a:lnTo>
                    <a:pt x="4" y="0"/>
                  </a:lnTo>
                  <a:lnTo>
                    <a:pt x="0" y="0"/>
                  </a:lnTo>
                  <a:close/>
                </a:path>
              </a:pathLst>
            </a:custGeom>
            <a:solidFill>
              <a:srgbClr val="FFFF66"/>
            </a:solidFill>
            <a:ln w="3175">
              <a:solidFill>
                <a:schemeClr val="tx1"/>
              </a:solidFill>
              <a:round/>
              <a:headEnd/>
              <a:tailEnd/>
            </a:ln>
          </p:spPr>
          <p:txBody>
            <a:bodyPr/>
            <a:lstStyle/>
            <a:p>
              <a:endParaRPr lang="en-US"/>
            </a:p>
          </p:txBody>
        </p:sp>
        <p:sp>
          <p:nvSpPr>
            <p:cNvPr id="131311" name="Freeform 206"/>
            <p:cNvSpPr>
              <a:spLocks/>
            </p:cNvSpPr>
            <p:nvPr/>
          </p:nvSpPr>
          <p:spPr bwMode="auto">
            <a:xfrm>
              <a:off x="3274" y="3034"/>
              <a:ext cx="112" cy="48"/>
            </a:xfrm>
            <a:custGeom>
              <a:avLst/>
              <a:gdLst>
                <a:gd name="T0" fmla="*/ 0 w 82"/>
                <a:gd name="T1" fmla="*/ 131 h 43"/>
                <a:gd name="T2" fmla="*/ 67 w 82"/>
                <a:gd name="T3" fmla="*/ 121 h 43"/>
                <a:gd name="T4" fmla="*/ 235 w 82"/>
                <a:gd name="T5" fmla="*/ 98 h 43"/>
                <a:gd name="T6" fmla="*/ 362 w 82"/>
                <a:gd name="T7" fmla="*/ 79 h 43"/>
                <a:gd name="T8" fmla="*/ 598 w 82"/>
                <a:gd name="T9" fmla="*/ 71 h 43"/>
                <a:gd name="T10" fmla="*/ 817 w 82"/>
                <a:gd name="T11" fmla="*/ 61 h 43"/>
                <a:gd name="T12" fmla="*/ 1419 w 82"/>
                <a:gd name="T13" fmla="*/ 44 h 43"/>
                <a:gd name="T14" fmla="*/ 1847 w 82"/>
                <a:gd name="T15" fmla="*/ 4 h 43"/>
                <a:gd name="T16" fmla="*/ 1847 w 82"/>
                <a:gd name="T17" fmla="*/ 0 h 43"/>
                <a:gd name="T18" fmla="*/ 1351 w 82"/>
                <a:gd name="T19" fmla="*/ 29 h 43"/>
                <a:gd name="T20" fmla="*/ 817 w 82"/>
                <a:gd name="T21" fmla="*/ 44 h 43"/>
                <a:gd name="T22" fmla="*/ 598 w 82"/>
                <a:gd name="T23" fmla="*/ 50 h 43"/>
                <a:gd name="T24" fmla="*/ 362 w 82"/>
                <a:gd name="T25" fmla="*/ 71 h 43"/>
                <a:gd name="T26" fmla="*/ 172 w 82"/>
                <a:gd name="T27" fmla="*/ 88 h 43"/>
                <a:gd name="T28" fmla="*/ 0 w 82"/>
                <a:gd name="T29" fmla="*/ 121 h 43"/>
                <a:gd name="T30" fmla="*/ 0 w 82"/>
                <a:gd name="T31" fmla="*/ 109 h 43"/>
                <a:gd name="T32" fmla="*/ 0 w 82"/>
                <a:gd name="T33" fmla="*/ 131 h 43"/>
                <a:gd name="T34" fmla="*/ 67 w 82"/>
                <a:gd name="T35" fmla="*/ 131 h 43"/>
                <a:gd name="T36" fmla="*/ 67 w 82"/>
                <a:gd name="T37" fmla="*/ 121 h 43"/>
                <a:gd name="T38" fmla="*/ 0 w 82"/>
                <a:gd name="T39" fmla="*/ 131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43"/>
                <a:gd name="T62" fmla="*/ 82 w 82"/>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43">
                  <a:moveTo>
                    <a:pt x="0" y="43"/>
                  </a:moveTo>
                  <a:lnTo>
                    <a:pt x="3" y="40"/>
                  </a:lnTo>
                  <a:lnTo>
                    <a:pt x="10" y="33"/>
                  </a:lnTo>
                  <a:lnTo>
                    <a:pt x="16" y="27"/>
                  </a:lnTo>
                  <a:lnTo>
                    <a:pt x="26" y="24"/>
                  </a:lnTo>
                  <a:lnTo>
                    <a:pt x="36" y="20"/>
                  </a:lnTo>
                  <a:lnTo>
                    <a:pt x="63" y="14"/>
                  </a:lnTo>
                  <a:lnTo>
                    <a:pt x="82" y="4"/>
                  </a:lnTo>
                  <a:lnTo>
                    <a:pt x="82" y="0"/>
                  </a:lnTo>
                  <a:lnTo>
                    <a:pt x="59" y="10"/>
                  </a:lnTo>
                  <a:lnTo>
                    <a:pt x="36" y="14"/>
                  </a:lnTo>
                  <a:lnTo>
                    <a:pt x="26" y="17"/>
                  </a:lnTo>
                  <a:lnTo>
                    <a:pt x="16" y="24"/>
                  </a:lnTo>
                  <a:lnTo>
                    <a:pt x="7" y="30"/>
                  </a:lnTo>
                  <a:lnTo>
                    <a:pt x="0" y="40"/>
                  </a:lnTo>
                  <a:lnTo>
                    <a:pt x="0" y="37"/>
                  </a:lnTo>
                  <a:lnTo>
                    <a:pt x="0" y="43"/>
                  </a:lnTo>
                  <a:lnTo>
                    <a:pt x="3" y="43"/>
                  </a:lnTo>
                  <a:lnTo>
                    <a:pt x="3" y="40"/>
                  </a:lnTo>
                  <a:lnTo>
                    <a:pt x="0" y="43"/>
                  </a:lnTo>
                  <a:close/>
                </a:path>
              </a:pathLst>
            </a:custGeom>
            <a:solidFill>
              <a:srgbClr val="FFFF66"/>
            </a:solidFill>
            <a:ln w="3175">
              <a:solidFill>
                <a:schemeClr val="tx1"/>
              </a:solidFill>
              <a:round/>
              <a:headEnd/>
              <a:tailEnd/>
            </a:ln>
          </p:spPr>
          <p:txBody>
            <a:bodyPr/>
            <a:lstStyle/>
            <a:p>
              <a:endParaRPr lang="en-US"/>
            </a:p>
          </p:txBody>
        </p:sp>
        <p:sp>
          <p:nvSpPr>
            <p:cNvPr id="131312" name="Freeform 207"/>
            <p:cNvSpPr>
              <a:spLocks/>
            </p:cNvSpPr>
            <p:nvPr/>
          </p:nvSpPr>
          <p:spPr bwMode="auto">
            <a:xfrm>
              <a:off x="3183" y="3078"/>
              <a:ext cx="91" cy="4"/>
            </a:xfrm>
            <a:custGeom>
              <a:avLst/>
              <a:gdLst>
                <a:gd name="T0" fmla="*/ 0 w 69"/>
                <a:gd name="T1" fmla="*/ 1 h 6"/>
                <a:gd name="T2" fmla="*/ 49 w 69"/>
                <a:gd name="T3" fmla="*/ 1 h 6"/>
                <a:gd name="T4" fmla="*/ 1092 w 69"/>
                <a:gd name="T5" fmla="*/ 1 h 6"/>
                <a:gd name="T6" fmla="*/ 1092 w 69"/>
                <a:gd name="T7" fmla="*/ 0 h 6"/>
                <a:gd name="T8" fmla="*/ 49 w 69"/>
                <a:gd name="T9" fmla="*/ 1 h 6"/>
                <a:gd name="T10" fmla="*/ 0 w 69"/>
                <a:gd name="T11" fmla="*/ 1 h 6"/>
                <a:gd name="T12" fmla="*/ 49 w 69"/>
                <a:gd name="T13" fmla="*/ 1 h 6"/>
                <a:gd name="T14" fmla="*/ 0 w 69"/>
                <a:gd name="T15" fmla="*/ 1 h 6"/>
                <a:gd name="T16" fmla="*/ 0 w 69"/>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
                <a:gd name="T29" fmla="*/ 69 w 6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
                  <a:moveTo>
                    <a:pt x="0" y="6"/>
                  </a:moveTo>
                  <a:lnTo>
                    <a:pt x="3" y="6"/>
                  </a:lnTo>
                  <a:lnTo>
                    <a:pt x="69" y="6"/>
                  </a:lnTo>
                  <a:lnTo>
                    <a:pt x="69" y="0"/>
                  </a:lnTo>
                  <a:lnTo>
                    <a:pt x="3" y="3"/>
                  </a:lnTo>
                  <a:lnTo>
                    <a:pt x="0" y="6"/>
                  </a:lnTo>
                  <a:lnTo>
                    <a:pt x="3" y="3"/>
                  </a:lnTo>
                  <a:lnTo>
                    <a:pt x="0" y="3"/>
                  </a:lnTo>
                  <a:lnTo>
                    <a:pt x="0" y="6"/>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3" name="Freeform 208"/>
            <p:cNvSpPr>
              <a:spLocks/>
            </p:cNvSpPr>
            <p:nvPr/>
          </p:nvSpPr>
          <p:spPr bwMode="auto">
            <a:xfrm>
              <a:off x="3183" y="3082"/>
              <a:ext cx="35" cy="65"/>
            </a:xfrm>
            <a:custGeom>
              <a:avLst/>
              <a:gdLst>
                <a:gd name="T0" fmla="*/ 502 w 26"/>
                <a:gd name="T1" fmla="*/ 246 h 56"/>
                <a:gd name="T2" fmla="*/ 502 w 26"/>
                <a:gd name="T3" fmla="*/ 240 h 56"/>
                <a:gd name="T4" fmla="*/ 54 w 26"/>
                <a:gd name="T5" fmla="*/ 0 h 56"/>
                <a:gd name="T6" fmla="*/ 0 w 26"/>
                <a:gd name="T7" fmla="*/ 0 h 56"/>
                <a:gd name="T8" fmla="*/ 459 w 26"/>
                <a:gd name="T9" fmla="*/ 246 h 56"/>
                <a:gd name="T10" fmla="*/ 502 w 26"/>
                <a:gd name="T11" fmla="*/ 246 h 56"/>
                <a:gd name="T12" fmla="*/ 502 w 26"/>
                <a:gd name="T13" fmla="*/ 246 h 56"/>
                <a:gd name="T14" fmla="*/ 502 w 26"/>
                <a:gd name="T15" fmla="*/ 246 h 56"/>
                <a:gd name="T16" fmla="*/ 502 w 26"/>
                <a:gd name="T17" fmla="*/ 240 h 56"/>
                <a:gd name="T18" fmla="*/ 502 w 26"/>
                <a:gd name="T19" fmla="*/ 24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6"/>
                <a:gd name="T32" fmla="*/ 26 w 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6">
                  <a:moveTo>
                    <a:pt x="26" y="56"/>
                  </a:moveTo>
                  <a:lnTo>
                    <a:pt x="26" y="53"/>
                  </a:lnTo>
                  <a:lnTo>
                    <a:pt x="3" y="0"/>
                  </a:lnTo>
                  <a:lnTo>
                    <a:pt x="0" y="0"/>
                  </a:lnTo>
                  <a:lnTo>
                    <a:pt x="23" y="56"/>
                  </a:lnTo>
                  <a:lnTo>
                    <a:pt x="26" y="56"/>
                  </a:lnTo>
                  <a:lnTo>
                    <a:pt x="26" y="53"/>
                  </a:lnTo>
                  <a:lnTo>
                    <a:pt x="26" y="56"/>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4" name="Freeform 209"/>
            <p:cNvSpPr>
              <a:spLocks/>
            </p:cNvSpPr>
            <p:nvPr/>
          </p:nvSpPr>
          <p:spPr bwMode="auto">
            <a:xfrm>
              <a:off x="3192" y="3146"/>
              <a:ext cx="26" cy="36"/>
            </a:xfrm>
            <a:custGeom>
              <a:avLst/>
              <a:gdLst>
                <a:gd name="T0" fmla="*/ 46 w 20"/>
                <a:gd name="T1" fmla="*/ 73 h 33"/>
                <a:gd name="T2" fmla="*/ 46 w 20"/>
                <a:gd name="T3" fmla="*/ 80 h 33"/>
                <a:gd name="T4" fmla="*/ 182 w 20"/>
                <a:gd name="T5" fmla="*/ 41 h 33"/>
                <a:gd name="T6" fmla="*/ 276 w 20"/>
                <a:gd name="T7" fmla="*/ 3 h 33"/>
                <a:gd name="T8" fmla="*/ 237 w 20"/>
                <a:gd name="T9" fmla="*/ 0 h 33"/>
                <a:gd name="T10" fmla="*/ 140 w 20"/>
                <a:gd name="T11" fmla="*/ 41 h 33"/>
                <a:gd name="T12" fmla="*/ 46 w 20"/>
                <a:gd name="T13" fmla="*/ 73 h 33"/>
                <a:gd name="T14" fmla="*/ 46 w 20"/>
                <a:gd name="T15" fmla="*/ 80 h 33"/>
                <a:gd name="T16" fmla="*/ 46 w 20"/>
                <a:gd name="T17" fmla="*/ 73 h 33"/>
                <a:gd name="T18" fmla="*/ 0 w 20"/>
                <a:gd name="T19" fmla="*/ 73 h 33"/>
                <a:gd name="T20" fmla="*/ 46 w 20"/>
                <a:gd name="T21" fmla="*/ 80 h 33"/>
                <a:gd name="T22" fmla="*/ 46 w 20"/>
                <a:gd name="T23" fmla="*/ 73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3"/>
                <a:gd name="T38" fmla="*/ 20 w 20"/>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3">
                  <a:moveTo>
                    <a:pt x="3" y="30"/>
                  </a:moveTo>
                  <a:lnTo>
                    <a:pt x="3" y="33"/>
                  </a:lnTo>
                  <a:lnTo>
                    <a:pt x="13" y="17"/>
                  </a:lnTo>
                  <a:lnTo>
                    <a:pt x="20" y="3"/>
                  </a:lnTo>
                  <a:lnTo>
                    <a:pt x="17" y="0"/>
                  </a:lnTo>
                  <a:lnTo>
                    <a:pt x="10" y="17"/>
                  </a:lnTo>
                  <a:lnTo>
                    <a:pt x="3" y="30"/>
                  </a:lnTo>
                  <a:lnTo>
                    <a:pt x="3" y="33"/>
                  </a:lnTo>
                  <a:lnTo>
                    <a:pt x="3" y="30"/>
                  </a:lnTo>
                  <a:lnTo>
                    <a:pt x="0" y="30"/>
                  </a:lnTo>
                  <a:lnTo>
                    <a:pt x="3" y="33"/>
                  </a:lnTo>
                  <a:lnTo>
                    <a:pt x="3" y="3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5" name="Freeform 210"/>
            <p:cNvSpPr>
              <a:spLocks/>
            </p:cNvSpPr>
            <p:nvPr/>
          </p:nvSpPr>
          <p:spPr bwMode="auto">
            <a:xfrm>
              <a:off x="3196" y="3178"/>
              <a:ext cx="28" cy="50"/>
            </a:xfrm>
            <a:custGeom>
              <a:avLst/>
              <a:gdLst>
                <a:gd name="T0" fmla="*/ 508 w 20"/>
                <a:gd name="T1" fmla="*/ 165 h 43"/>
                <a:gd name="T2" fmla="*/ 578 w 20"/>
                <a:gd name="T3" fmla="*/ 183 h 43"/>
                <a:gd name="T4" fmla="*/ 413 w 20"/>
                <a:gd name="T5" fmla="*/ 76 h 43"/>
                <a:gd name="T6" fmla="*/ 0 w 20"/>
                <a:gd name="T7" fmla="*/ 0 h 43"/>
                <a:gd name="T8" fmla="*/ 0 w 20"/>
                <a:gd name="T9" fmla="*/ 3 h 43"/>
                <a:gd name="T10" fmla="*/ 295 w 20"/>
                <a:gd name="T11" fmla="*/ 90 h 43"/>
                <a:gd name="T12" fmla="*/ 413 w 20"/>
                <a:gd name="T13" fmla="*/ 183 h 43"/>
                <a:gd name="T14" fmla="*/ 508 w 20"/>
                <a:gd name="T15" fmla="*/ 183 h 43"/>
                <a:gd name="T16" fmla="*/ 413 w 20"/>
                <a:gd name="T17" fmla="*/ 183 h 43"/>
                <a:gd name="T18" fmla="*/ 413 w 20"/>
                <a:gd name="T19" fmla="*/ 193 h 43"/>
                <a:gd name="T20" fmla="*/ 508 w 20"/>
                <a:gd name="T21" fmla="*/ 183 h 43"/>
                <a:gd name="T22" fmla="*/ 508 w 20"/>
                <a:gd name="T23" fmla="*/ 165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43"/>
                <a:gd name="T38" fmla="*/ 20 w 2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43">
                  <a:moveTo>
                    <a:pt x="17" y="36"/>
                  </a:moveTo>
                  <a:lnTo>
                    <a:pt x="20" y="40"/>
                  </a:lnTo>
                  <a:lnTo>
                    <a:pt x="14" y="16"/>
                  </a:lnTo>
                  <a:lnTo>
                    <a:pt x="0" y="0"/>
                  </a:lnTo>
                  <a:lnTo>
                    <a:pt x="0" y="3"/>
                  </a:lnTo>
                  <a:lnTo>
                    <a:pt x="10" y="20"/>
                  </a:lnTo>
                  <a:lnTo>
                    <a:pt x="14" y="40"/>
                  </a:lnTo>
                  <a:lnTo>
                    <a:pt x="17" y="40"/>
                  </a:lnTo>
                  <a:lnTo>
                    <a:pt x="14" y="40"/>
                  </a:lnTo>
                  <a:lnTo>
                    <a:pt x="14" y="43"/>
                  </a:lnTo>
                  <a:lnTo>
                    <a:pt x="17" y="40"/>
                  </a:lnTo>
                  <a:lnTo>
                    <a:pt x="17" y="36"/>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6" name="Freeform 211"/>
            <p:cNvSpPr>
              <a:spLocks/>
            </p:cNvSpPr>
            <p:nvPr/>
          </p:nvSpPr>
          <p:spPr bwMode="auto">
            <a:xfrm>
              <a:off x="3218" y="3171"/>
              <a:ext cx="35" cy="53"/>
            </a:xfrm>
            <a:custGeom>
              <a:avLst/>
              <a:gdLst>
                <a:gd name="T0" fmla="*/ 502 w 26"/>
                <a:gd name="T1" fmla="*/ 0 h 47"/>
                <a:gd name="T2" fmla="*/ 502 w 26"/>
                <a:gd name="T3" fmla="*/ 0 h 47"/>
                <a:gd name="T4" fmla="*/ 190 w 26"/>
                <a:gd name="T5" fmla="*/ 68 h 47"/>
                <a:gd name="T6" fmla="*/ 0 w 26"/>
                <a:gd name="T7" fmla="*/ 142 h 47"/>
                <a:gd name="T8" fmla="*/ 0 w 26"/>
                <a:gd name="T9" fmla="*/ 159 h 47"/>
                <a:gd name="T10" fmla="*/ 256 w 26"/>
                <a:gd name="T11" fmla="*/ 77 h 47"/>
                <a:gd name="T12" fmla="*/ 502 w 26"/>
                <a:gd name="T13" fmla="*/ 16 h 47"/>
                <a:gd name="T14" fmla="*/ 502 w 26"/>
                <a:gd name="T15" fmla="*/ 16 h 47"/>
                <a:gd name="T16" fmla="*/ 502 w 26"/>
                <a:gd name="T17" fmla="*/ 0 h 47"/>
                <a:gd name="T18" fmla="*/ 502 w 26"/>
                <a:gd name="T19" fmla="*/ 0 h 47"/>
                <a:gd name="T20" fmla="*/ 502 w 26"/>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7"/>
                <a:gd name="T35" fmla="*/ 26 w 2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7">
                  <a:moveTo>
                    <a:pt x="26" y="0"/>
                  </a:moveTo>
                  <a:lnTo>
                    <a:pt x="26" y="0"/>
                  </a:lnTo>
                  <a:lnTo>
                    <a:pt x="10" y="20"/>
                  </a:lnTo>
                  <a:lnTo>
                    <a:pt x="0" y="43"/>
                  </a:lnTo>
                  <a:lnTo>
                    <a:pt x="0" y="47"/>
                  </a:lnTo>
                  <a:lnTo>
                    <a:pt x="13" y="23"/>
                  </a:lnTo>
                  <a:lnTo>
                    <a:pt x="26" y="4"/>
                  </a:lnTo>
                  <a:lnTo>
                    <a:pt x="26"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7" name="Freeform 212"/>
            <p:cNvSpPr>
              <a:spLocks/>
            </p:cNvSpPr>
            <p:nvPr/>
          </p:nvSpPr>
          <p:spPr bwMode="auto">
            <a:xfrm>
              <a:off x="3253" y="3171"/>
              <a:ext cx="40" cy="38"/>
            </a:xfrm>
            <a:custGeom>
              <a:avLst/>
              <a:gdLst>
                <a:gd name="T0" fmla="*/ 533 w 30"/>
                <a:gd name="T1" fmla="*/ 123 h 33"/>
                <a:gd name="T2" fmla="*/ 533 w 30"/>
                <a:gd name="T3" fmla="*/ 123 h 33"/>
                <a:gd name="T4" fmla="*/ 305 w 30"/>
                <a:gd name="T5" fmla="*/ 70 h 33"/>
                <a:gd name="T6" fmla="*/ 0 w 30"/>
                <a:gd name="T7" fmla="*/ 0 h 33"/>
                <a:gd name="T8" fmla="*/ 0 w 30"/>
                <a:gd name="T9" fmla="*/ 18 h 33"/>
                <a:gd name="T10" fmla="*/ 249 w 30"/>
                <a:gd name="T11" fmla="*/ 81 h 33"/>
                <a:gd name="T12" fmla="*/ 533 w 30"/>
                <a:gd name="T13" fmla="*/ 138 h 33"/>
                <a:gd name="T14" fmla="*/ 533 w 30"/>
                <a:gd name="T15" fmla="*/ 138 h 33"/>
                <a:gd name="T16" fmla="*/ 533 w 30"/>
                <a:gd name="T17" fmla="*/ 12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3"/>
                <a:gd name="T29" fmla="*/ 30 w 3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3">
                  <a:moveTo>
                    <a:pt x="30" y="30"/>
                  </a:moveTo>
                  <a:lnTo>
                    <a:pt x="30" y="30"/>
                  </a:lnTo>
                  <a:lnTo>
                    <a:pt x="17" y="17"/>
                  </a:lnTo>
                  <a:lnTo>
                    <a:pt x="0" y="0"/>
                  </a:lnTo>
                  <a:lnTo>
                    <a:pt x="0" y="4"/>
                  </a:lnTo>
                  <a:lnTo>
                    <a:pt x="14" y="20"/>
                  </a:lnTo>
                  <a:lnTo>
                    <a:pt x="30" y="33"/>
                  </a:lnTo>
                  <a:lnTo>
                    <a:pt x="30" y="3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8" name="Freeform 213"/>
            <p:cNvSpPr>
              <a:spLocks/>
            </p:cNvSpPr>
            <p:nvPr/>
          </p:nvSpPr>
          <p:spPr bwMode="auto">
            <a:xfrm>
              <a:off x="3293" y="3206"/>
              <a:ext cx="18" cy="53"/>
            </a:xfrm>
            <a:custGeom>
              <a:avLst/>
              <a:gdLst>
                <a:gd name="T0" fmla="*/ 334 w 13"/>
                <a:gd name="T1" fmla="*/ 189 h 46"/>
                <a:gd name="T2" fmla="*/ 334 w 13"/>
                <a:gd name="T3" fmla="*/ 189 h 46"/>
                <a:gd name="T4" fmla="*/ 334 w 13"/>
                <a:gd name="T5" fmla="*/ 138 h 46"/>
                <a:gd name="T6" fmla="*/ 334 w 13"/>
                <a:gd name="T7" fmla="*/ 82 h 46"/>
                <a:gd name="T8" fmla="*/ 255 w 13"/>
                <a:gd name="T9" fmla="*/ 43 h 46"/>
                <a:gd name="T10" fmla="*/ 0 w 13"/>
                <a:gd name="T11" fmla="*/ 0 h 46"/>
                <a:gd name="T12" fmla="*/ 0 w 13"/>
                <a:gd name="T13" fmla="*/ 3 h 46"/>
                <a:gd name="T14" fmla="*/ 184 w 13"/>
                <a:gd name="T15" fmla="*/ 43 h 46"/>
                <a:gd name="T16" fmla="*/ 184 w 13"/>
                <a:gd name="T17" fmla="*/ 94 h 46"/>
                <a:gd name="T18" fmla="*/ 255 w 13"/>
                <a:gd name="T19" fmla="*/ 138 h 46"/>
                <a:gd name="T20" fmla="*/ 255 w 13"/>
                <a:gd name="T21" fmla="*/ 182 h 46"/>
                <a:gd name="T22" fmla="*/ 255 w 13"/>
                <a:gd name="T23" fmla="*/ 182 h 46"/>
                <a:gd name="T24" fmla="*/ 334 w 13"/>
                <a:gd name="T25" fmla="*/ 189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6"/>
                <a:gd name="T41" fmla="*/ 13 w 13"/>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6">
                  <a:moveTo>
                    <a:pt x="13" y="46"/>
                  </a:moveTo>
                  <a:lnTo>
                    <a:pt x="13" y="46"/>
                  </a:lnTo>
                  <a:lnTo>
                    <a:pt x="13" y="33"/>
                  </a:lnTo>
                  <a:lnTo>
                    <a:pt x="13" y="20"/>
                  </a:lnTo>
                  <a:lnTo>
                    <a:pt x="10" y="10"/>
                  </a:lnTo>
                  <a:lnTo>
                    <a:pt x="0" y="0"/>
                  </a:lnTo>
                  <a:lnTo>
                    <a:pt x="0" y="3"/>
                  </a:lnTo>
                  <a:lnTo>
                    <a:pt x="7" y="10"/>
                  </a:lnTo>
                  <a:lnTo>
                    <a:pt x="7" y="23"/>
                  </a:lnTo>
                  <a:lnTo>
                    <a:pt x="10" y="33"/>
                  </a:lnTo>
                  <a:lnTo>
                    <a:pt x="10" y="43"/>
                  </a:lnTo>
                  <a:lnTo>
                    <a:pt x="13" y="46"/>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19" name="Freeform 214"/>
            <p:cNvSpPr>
              <a:spLocks/>
            </p:cNvSpPr>
            <p:nvPr/>
          </p:nvSpPr>
          <p:spPr bwMode="auto">
            <a:xfrm>
              <a:off x="3307" y="3256"/>
              <a:ext cx="40" cy="37"/>
            </a:xfrm>
            <a:custGeom>
              <a:avLst/>
              <a:gdLst>
                <a:gd name="T0" fmla="*/ 533 w 30"/>
                <a:gd name="T1" fmla="*/ 103 h 33"/>
                <a:gd name="T2" fmla="*/ 533 w 30"/>
                <a:gd name="T3" fmla="*/ 103 h 33"/>
                <a:gd name="T4" fmla="*/ 229 w 30"/>
                <a:gd name="T5" fmla="*/ 49 h 33"/>
                <a:gd name="T6" fmla="*/ 49 w 30"/>
                <a:gd name="T7" fmla="*/ 3 h 33"/>
                <a:gd name="T8" fmla="*/ 0 w 30"/>
                <a:gd name="T9" fmla="*/ 0 h 33"/>
                <a:gd name="T10" fmla="*/ 172 w 30"/>
                <a:gd name="T11" fmla="*/ 62 h 33"/>
                <a:gd name="T12" fmla="*/ 407 w 30"/>
                <a:gd name="T13" fmla="*/ 103 h 33"/>
                <a:gd name="T14" fmla="*/ 407 w 30"/>
                <a:gd name="T15" fmla="*/ 103 h 33"/>
                <a:gd name="T16" fmla="*/ 533 w 30"/>
                <a:gd name="T17" fmla="*/ 10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3"/>
                <a:gd name="T29" fmla="*/ 30 w 3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3">
                  <a:moveTo>
                    <a:pt x="30" y="33"/>
                  </a:moveTo>
                  <a:lnTo>
                    <a:pt x="30" y="33"/>
                  </a:lnTo>
                  <a:lnTo>
                    <a:pt x="13" y="16"/>
                  </a:lnTo>
                  <a:lnTo>
                    <a:pt x="3" y="3"/>
                  </a:lnTo>
                  <a:lnTo>
                    <a:pt x="0" y="0"/>
                  </a:lnTo>
                  <a:lnTo>
                    <a:pt x="10" y="20"/>
                  </a:lnTo>
                  <a:lnTo>
                    <a:pt x="23" y="33"/>
                  </a:lnTo>
                  <a:lnTo>
                    <a:pt x="30" y="33"/>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0" name="Freeform 215"/>
            <p:cNvSpPr>
              <a:spLocks/>
            </p:cNvSpPr>
            <p:nvPr/>
          </p:nvSpPr>
          <p:spPr bwMode="auto">
            <a:xfrm>
              <a:off x="3338" y="3293"/>
              <a:ext cx="48" cy="33"/>
            </a:xfrm>
            <a:custGeom>
              <a:avLst/>
              <a:gdLst>
                <a:gd name="T0" fmla="*/ 635 w 36"/>
                <a:gd name="T1" fmla="*/ 61 h 30"/>
                <a:gd name="T2" fmla="*/ 635 w 36"/>
                <a:gd name="T3" fmla="*/ 61 h 30"/>
                <a:gd name="T4" fmla="*/ 476 w 36"/>
                <a:gd name="T5" fmla="*/ 52 h 30"/>
                <a:gd name="T6" fmla="*/ 305 w 36"/>
                <a:gd name="T7" fmla="*/ 34 h 30"/>
                <a:gd name="T8" fmla="*/ 172 w 36"/>
                <a:gd name="T9" fmla="*/ 19 h 30"/>
                <a:gd name="T10" fmla="*/ 116 w 36"/>
                <a:gd name="T11" fmla="*/ 0 h 30"/>
                <a:gd name="T12" fmla="*/ 0 w 36"/>
                <a:gd name="T13" fmla="*/ 0 h 30"/>
                <a:gd name="T14" fmla="*/ 116 w 36"/>
                <a:gd name="T15" fmla="*/ 25 h 30"/>
                <a:gd name="T16" fmla="*/ 229 w 36"/>
                <a:gd name="T17" fmla="*/ 43 h 30"/>
                <a:gd name="T18" fmla="*/ 476 w 36"/>
                <a:gd name="T19" fmla="*/ 61 h 30"/>
                <a:gd name="T20" fmla="*/ 635 w 36"/>
                <a:gd name="T21" fmla="*/ 69 h 30"/>
                <a:gd name="T22" fmla="*/ 635 w 36"/>
                <a:gd name="T23" fmla="*/ 77 h 30"/>
                <a:gd name="T24" fmla="*/ 635 w 36"/>
                <a:gd name="T25" fmla="*/ 6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36" y="23"/>
                  </a:moveTo>
                  <a:lnTo>
                    <a:pt x="36" y="23"/>
                  </a:lnTo>
                  <a:lnTo>
                    <a:pt x="27" y="20"/>
                  </a:lnTo>
                  <a:lnTo>
                    <a:pt x="17" y="13"/>
                  </a:lnTo>
                  <a:lnTo>
                    <a:pt x="10" y="7"/>
                  </a:lnTo>
                  <a:lnTo>
                    <a:pt x="7" y="0"/>
                  </a:lnTo>
                  <a:lnTo>
                    <a:pt x="0" y="0"/>
                  </a:lnTo>
                  <a:lnTo>
                    <a:pt x="7" y="10"/>
                  </a:lnTo>
                  <a:lnTo>
                    <a:pt x="13" y="16"/>
                  </a:lnTo>
                  <a:lnTo>
                    <a:pt x="27" y="23"/>
                  </a:lnTo>
                  <a:lnTo>
                    <a:pt x="36" y="26"/>
                  </a:lnTo>
                  <a:lnTo>
                    <a:pt x="36" y="30"/>
                  </a:lnTo>
                  <a:lnTo>
                    <a:pt x="36" y="23"/>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1" name="Freeform 216"/>
            <p:cNvSpPr>
              <a:spLocks/>
            </p:cNvSpPr>
            <p:nvPr/>
          </p:nvSpPr>
          <p:spPr bwMode="auto">
            <a:xfrm>
              <a:off x="3386" y="3321"/>
              <a:ext cx="18" cy="25"/>
            </a:xfrm>
            <a:custGeom>
              <a:avLst/>
              <a:gdLst>
                <a:gd name="T0" fmla="*/ 126 w 14"/>
                <a:gd name="T1" fmla="*/ 46 h 23"/>
                <a:gd name="T2" fmla="*/ 174 w 14"/>
                <a:gd name="T3" fmla="*/ 46 h 23"/>
                <a:gd name="T4" fmla="*/ 126 w 14"/>
                <a:gd name="T5" fmla="*/ 22 h 23"/>
                <a:gd name="T6" fmla="*/ 0 w 14"/>
                <a:gd name="T7" fmla="*/ 0 h 23"/>
                <a:gd name="T8" fmla="*/ 0 w 14"/>
                <a:gd name="T9" fmla="*/ 17 h 23"/>
                <a:gd name="T10" fmla="*/ 85 w 14"/>
                <a:gd name="T11" fmla="*/ 22 h 23"/>
                <a:gd name="T12" fmla="*/ 126 w 14"/>
                <a:gd name="T13" fmla="*/ 46 h 23"/>
                <a:gd name="T14" fmla="*/ 174 w 14"/>
                <a:gd name="T15" fmla="*/ 53 h 23"/>
                <a:gd name="T16" fmla="*/ 126 w 14"/>
                <a:gd name="T17" fmla="*/ 46 h 23"/>
                <a:gd name="T18" fmla="*/ 126 w 14"/>
                <a:gd name="T19" fmla="*/ 53 h 23"/>
                <a:gd name="T20" fmla="*/ 174 w 14"/>
                <a:gd name="T21" fmla="*/ 53 h 23"/>
                <a:gd name="T22" fmla="*/ 126 w 14"/>
                <a:gd name="T23" fmla="*/ 46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3"/>
                <a:gd name="T38" fmla="*/ 14 w 1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3">
                  <a:moveTo>
                    <a:pt x="10" y="20"/>
                  </a:moveTo>
                  <a:lnTo>
                    <a:pt x="14" y="20"/>
                  </a:lnTo>
                  <a:lnTo>
                    <a:pt x="10" y="10"/>
                  </a:lnTo>
                  <a:lnTo>
                    <a:pt x="0" y="0"/>
                  </a:lnTo>
                  <a:lnTo>
                    <a:pt x="0" y="7"/>
                  </a:lnTo>
                  <a:lnTo>
                    <a:pt x="7" y="10"/>
                  </a:lnTo>
                  <a:lnTo>
                    <a:pt x="10" y="20"/>
                  </a:lnTo>
                  <a:lnTo>
                    <a:pt x="14" y="23"/>
                  </a:lnTo>
                  <a:lnTo>
                    <a:pt x="10" y="20"/>
                  </a:lnTo>
                  <a:lnTo>
                    <a:pt x="10" y="23"/>
                  </a:lnTo>
                  <a:lnTo>
                    <a:pt x="14" y="23"/>
                  </a:lnTo>
                  <a:lnTo>
                    <a:pt x="10" y="2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2" name="Freeform 217"/>
            <p:cNvSpPr>
              <a:spLocks/>
            </p:cNvSpPr>
            <p:nvPr/>
          </p:nvSpPr>
          <p:spPr bwMode="auto">
            <a:xfrm>
              <a:off x="3399" y="3337"/>
              <a:ext cx="129" cy="62"/>
            </a:xfrm>
            <a:custGeom>
              <a:avLst/>
              <a:gdLst>
                <a:gd name="T0" fmla="*/ 1793 w 96"/>
                <a:gd name="T1" fmla="*/ 283 h 52"/>
                <a:gd name="T2" fmla="*/ 1837 w 96"/>
                <a:gd name="T3" fmla="*/ 283 h 52"/>
                <a:gd name="T4" fmla="*/ 1454 w 96"/>
                <a:gd name="T5" fmla="*/ 175 h 52"/>
                <a:gd name="T6" fmla="*/ 1012 w 96"/>
                <a:gd name="T7" fmla="*/ 76 h 52"/>
                <a:gd name="T8" fmla="*/ 777 w 96"/>
                <a:gd name="T9" fmla="*/ 35 h 52"/>
                <a:gd name="T10" fmla="*/ 578 w 96"/>
                <a:gd name="T11" fmla="*/ 20 h 52"/>
                <a:gd name="T12" fmla="*/ 331 w 96"/>
                <a:gd name="T13" fmla="*/ 0 h 52"/>
                <a:gd name="T14" fmla="*/ 0 w 96"/>
                <a:gd name="T15" fmla="*/ 20 h 52"/>
                <a:gd name="T16" fmla="*/ 73 w 96"/>
                <a:gd name="T17" fmla="*/ 35 h 52"/>
                <a:gd name="T18" fmla="*/ 331 w 96"/>
                <a:gd name="T19" fmla="*/ 35 h 52"/>
                <a:gd name="T20" fmla="*/ 513 w 96"/>
                <a:gd name="T21" fmla="*/ 35 h 52"/>
                <a:gd name="T22" fmla="*/ 777 w 96"/>
                <a:gd name="T23" fmla="*/ 54 h 52"/>
                <a:gd name="T24" fmla="*/ 959 w 96"/>
                <a:gd name="T25" fmla="*/ 91 h 52"/>
                <a:gd name="T26" fmla="*/ 1403 w 96"/>
                <a:gd name="T27" fmla="*/ 192 h 52"/>
                <a:gd name="T28" fmla="*/ 1793 w 96"/>
                <a:gd name="T29" fmla="*/ 302 h 52"/>
                <a:gd name="T30" fmla="*/ 1837 w 96"/>
                <a:gd name="T31" fmla="*/ 302 h 52"/>
                <a:gd name="T32" fmla="*/ 1793 w 96"/>
                <a:gd name="T33" fmla="*/ 302 h 52"/>
                <a:gd name="T34" fmla="*/ 1793 w 96"/>
                <a:gd name="T35" fmla="*/ 302 h 52"/>
                <a:gd name="T36" fmla="*/ 1837 w 96"/>
                <a:gd name="T37" fmla="*/ 302 h 52"/>
                <a:gd name="T38" fmla="*/ 1793 w 96"/>
                <a:gd name="T39" fmla="*/ 283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2"/>
                <a:gd name="T62" fmla="*/ 96 w 96"/>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2">
                  <a:moveTo>
                    <a:pt x="93" y="49"/>
                  </a:moveTo>
                  <a:lnTo>
                    <a:pt x="96" y="49"/>
                  </a:lnTo>
                  <a:lnTo>
                    <a:pt x="76" y="29"/>
                  </a:lnTo>
                  <a:lnTo>
                    <a:pt x="53" y="13"/>
                  </a:lnTo>
                  <a:lnTo>
                    <a:pt x="40" y="6"/>
                  </a:lnTo>
                  <a:lnTo>
                    <a:pt x="30" y="3"/>
                  </a:lnTo>
                  <a:lnTo>
                    <a:pt x="17" y="0"/>
                  </a:lnTo>
                  <a:lnTo>
                    <a:pt x="0" y="3"/>
                  </a:lnTo>
                  <a:lnTo>
                    <a:pt x="4" y="6"/>
                  </a:lnTo>
                  <a:lnTo>
                    <a:pt x="17" y="6"/>
                  </a:lnTo>
                  <a:lnTo>
                    <a:pt x="27" y="6"/>
                  </a:lnTo>
                  <a:lnTo>
                    <a:pt x="40" y="9"/>
                  </a:lnTo>
                  <a:lnTo>
                    <a:pt x="50" y="16"/>
                  </a:lnTo>
                  <a:lnTo>
                    <a:pt x="73" y="33"/>
                  </a:lnTo>
                  <a:lnTo>
                    <a:pt x="93" y="52"/>
                  </a:lnTo>
                  <a:lnTo>
                    <a:pt x="96" y="52"/>
                  </a:lnTo>
                  <a:lnTo>
                    <a:pt x="93" y="52"/>
                  </a:lnTo>
                  <a:lnTo>
                    <a:pt x="96" y="52"/>
                  </a:lnTo>
                  <a:lnTo>
                    <a:pt x="93" y="49"/>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3" name="Freeform 218"/>
            <p:cNvSpPr>
              <a:spLocks/>
            </p:cNvSpPr>
            <p:nvPr/>
          </p:nvSpPr>
          <p:spPr bwMode="auto">
            <a:xfrm>
              <a:off x="3523" y="3396"/>
              <a:ext cx="107" cy="56"/>
            </a:xfrm>
            <a:custGeom>
              <a:avLst/>
              <a:gdLst>
                <a:gd name="T0" fmla="*/ 1585 w 79"/>
                <a:gd name="T1" fmla="*/ 132 h 50"/>
                <a:gd name="T2" fmla="*/ 1635 w 79"/>
                <a:gd name="T3" fmla="*/ 144 h 50"/>
                <a:gd name="T4" fmla="*/ 1373 w 79"/>
                <a:gd name="T5" fmla="*/ 103 h 50"/>
                <a:gd name="T6" fmla="*/ 891 w 79"/>
                <a:gd name="T7" fmla="*/ 54 h 50"/>
                <a:gd name="T8" fmla="*/ 420 w 79"/>
                <a:gd name="T9" fmla="*/ 3 h 50"/>
                <a:gd name="T10" fmla="*/ 0 w 79"/>
                <a:gd name="T11" fmla="*/ 0 h 50"/>
                <a:gd name="T12" fmla="*/ 56 w 79"/>
                <a:gd name="T13" fmla="*/ 3 h 50"/>
                <a:gd name="T14" fmla="*/ 348 w 79"/>
                <a:gd name="T15" fmla="*/ 21 h 50"/>
                <a:gd name="T16" fmla="*/ 819 w 79"/>
                <a:gd name="T17" fmla="*/ 62 h 50"/>
                <a:gd name="T18" fmla="*/ 1303 w 79"/>
                <a:gd name="T19" fmla="*/ 113 h 50"/>
                <a:gd name="T20" fmla="*/ 1585 w 79"/>
                <a:gd name="T21" fmla="*/ 144 h 50"/>
                <a:gd name="T22" fmla="*/ 1585 w 79"/>
                <a:gd name="T23" fmla="*/ 159 h 50"/>
                <a:gd name="T24" fmla="*/ 1585 w 79"/>
                <a:gd name="T25" fmla="*/ 144 h 50"/>
                <a:gd name="T26" fmla="*/ 1585 w 79"/>
                <a:gd name="T27" fmla="*/ 159 h 50"/>
                <a:gd name="T28" fmla="*/ 1585 w 79"/>
                <a:gd name="T29" fmla="*/ 159 h 50"/>
                <a:gd name="T30" fmla="*/ 1585 w 79"/>
                <a:gd name="T31" fmla="*/ 132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50"/>
                <a:gd name="T50" fmla="*/ 79 w 79"/>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50">
                  <a:moveTo>
                    <a:pt x="76" y="43"/>
                  </a:moveTo>
                  <a:lnTo>
                    <a:pt x="79" y="46"/>
                  </a:lnTo>
                  <a:lnTo>
                    <a:pt x="66" y="33"/>
                  </a:lnTo>
                  <a:lnTo>
                    <a:pt x="43" y="17"/>
                  </a:lnTo>
                  <a:lnTo>
                    <a:pt x="20" y="3"/>
                  </a:lnTo>
                  <a:lnTo>
                    <a:pt x="0" y="0"/>
                  </a:lnTo>
                  <a:lnTo>
                    <a:pt x="3" y="3"/>
                  </a:lnTo>
                  <a:lnTo>
                    <a:pt x="16" y="7"/>
                  </a:lnTo>
                  <a:lnTo>
                    <a:pt x="39" y="20"/>
                  </a:lnTo>
                  <a:lnTo>
                    <a:pt x="63" y="36"/>
                  </a:lnTo>
                  <a:lnTo>
                    <a:pt x="76" y="46"/>
                  </a:lnTo>
                  <a:lnTo>
                    <a:pt x="76" y="50"/>
                  </a:lnTo>
                  <a:lnTo>
                    <a:pt x="76" y="46"/>
                  </a:lnTo>
                  <a:lnTo>
                    <a:pt x="76" y="50"/>
                  </a:lnTo>
                  <a:lnTo>
                    <a:pt x="76" y="43"/>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4" name="Freeform 219"/>
            <p:cNvSpPr>
              <a:spLocks/>
            </p:cNvSpPr>
            <p:nvPr/>
          </p:nvSpPr>
          <p:spPr bwMode="auto">
            <a:xfrm>
              <a:off x="3623" y="3440"/>
              <a:ext cx="37" cy="12"/>
            </a:xfrm>
            <a:custGeom>
              <a:avLst/>
              <a:gdLst>
                <a:gd name="T0" fmla="*/ 672 w 26"/>
                <a:gd name="T1" fmla="*/ 0 h 10"/>
                <a:gd name="T2" fmla="*/ 788 w 26"/>
                <a:gd name="T3" fmla="*/ 0 h 10"/>
                <a:gd name="T4" fmla="*/ 451 w 26"/>
                <a:gd name="T5" fmla="*/ 0 h 10"/>
                <a:gd name="T6" fmla="*/ 0 w 26"/>
                <a:gd name="T7" fmla="*/ 20 h 10"/>
                <a:gd name="T8" fmla="*/ 0 w 26"/>
                <a:gd name="T9" fmla="*/ 60 h 10"/>
                <a:gd name="T10" fmla="*/ 451 w 26"/>
                <a:gd name="T11" fmla="*/ 35 h 10"/>
                <a:gd name="T12" fmla="*/ 788 w 26"/>
                <a:gd name="T13" fmla="*/ 20 h 10"/>
                <a:gd name="T14" fmla="*/ 885 w 26"/>
                <a:gd name="T15" fmla="*/ 0 h 10"/>
                <a:gd name="T16" fmla="*/ 788 w 26"/>
                <a:gd name="T17" fmla="*/ 20 h 10"/>
                <a:gd name="T18" fmla="*/ 885 w 26"/>
                <a:gd name="T19" fmla="*/ 20 h 10"/>
                <a:gd name="T20" fmla="*/ 885 w 26"/>
                <a:gd name="T21" fmla="*/ 0 h 10"/>
                <a:gd name="T22" fmla="*/ 672 w 26"/>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0"/>
                <a:gd name="T38" fmla="*/ 26 w 2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0">
                  <a:moveTo>
                    <a:pt x="20" y="0"/>
                  </a:moveTo>
                  <a:lnTo>
                    <a:pt x="23" y="0"/>
                  </a:lnTo>
                  <a:lnTo>
                    <a:pt x="13" y="0"/>
                  </a:lnTo>
                  <a:lnTo>
                    <a:pt x="0" y="3"/>
                  </a:lnTo>
                  <a:lnTo>
                    <a:pt x="0" y="10"/>
                  </a:lnTo>
                  <a:lnTo>
                    <a:pt x="13" y="6"/>
                  </a:lnTo>
                  <a:lnTo>
                    <a:pt x="23" y="3"/>
                  </a:lnTo>
                  <a:lnTo>
                    <a:pt x="26" y="0"/>
                  </a:lnTo>
                  <a:lnTo>
                    <a:pt x="23" y="3"/>
                  </a:lnTo>
                  <a:lnTo>
                    <a:pt x="26" y="3"/>
                  </a:lnTo>
                  <a:lnTo>
                    <a:pt x="26" y="0"/>
                  </a:lnTo>
                  <a:lnTo>
                    <a:pt x="2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5" name="Freeform 220"/>
            <p:cNvSpPr>
              <a:spLocks/>
            </p:cNvSpPr>
            <p:nvPr/>
          </p:nvSpPr>
          <p:spPr bwMode="auto">
            <a:xfrm>
              <a:off x="3651" y="3399"/>
              <a:ext cx="56" cy="41"/>
            </a:xfrm>
            <a:custGeom>
              <a:avLst/>
              <a:gdLst>
                <a:gd name="T0" fmla="*/ 747 w 42"/>
                <a:gd name="T1" fmla="*/ 4 h 37"/>
                <a:gd name="T2" fmla="*/ 747 w 42"/>
                <a:gd name="T3" fmla="*/ 4 h 37"/>
                <a:gd name="T4" fmla="*/ 591 w 42"/>
                <a:gd name="T5" fmla="*/ 0 h 37"/>
                <a:gd name="T6" fmla="*/ 471 w 42"/>
                <a:gd name="T7" fmla="*/ 0 h 37"/>
                <a:gd name="T8" fmla="*/ 332 w 42"/>
                <a:gd name="T9" fmla="*/ 0 h 37"/>
                <a:gd name="T10" fmla="*/ 229 w 42"/>
                <a:gd name="T11" fmla="*/ 4 h 37"/>
                <a:gd name="T12" fmla="*/ 113 w 42"/>
                <a:gd name="T13" fmla="*/ 27 h 37"/>
                <a:gd name="T14" fmla="*/ 49 w 42"/>
                <a:gd name="T15" fmla="*/ 47 h 37"/>
                <a:gd name="T16" fmla="*/ 49 w 42"/>
                <a:gd name="T17" fmla="*/ 75 h 37"/>
                <a:gd name="T18" fmla="*/ 0 w 42"/>
                <a:gd name="T19" fmla="*/ 102 h 37"/>
                <a:gd name="T20" fmla="*/ 113 w 42"/>
                <a:gd name="T21" fmla="*/ 102 h 37"/>
                <a:gd name="T22" fmla="*/ 113 w 42"/>
                <a:gd name="T23" fmla="*/ 75 h 37"/>
                <a:gd name="T24" fmla="*/ 113 w 42"/>
                <a:gd name="T25" fmla="*/ 55 h 37"/>
                <a:gd name="T26" fmla="*/ 155 w 42"/>
                <a:gd name="T27" fmla="*/ 41 h 37"/>
                <a:gd name="T28" fmla="*/ 229 w 42"/>
                <a:gd name="T29" fmla="*/ 20 h 37"/>
                <a:gd name="T30" fmla="*/ 332 w 42"/>
                <a:gd name="T31" fmla="*/ 20 h 37"/>
                <a:gd name="T32" fmla="*/ 471 w 42"/>
                <a:gd name="T33" fmla="*/ 4 h 37"/>
                <a:gd name="T34" fmla="*/ 591 w 42"/>
                <a:gd name="T35" fmla="*/ 4 h 37"/>
                <a:gd name="T36" fmla="*/ 692 w 42"/>
                <a:gd name="T37" fmla="*/ 20 h 37"/>
                <a:gd name="T38" fmla="*/ 692 w 42"/>
                <a:gd name="T39" fmla="*/ 20 h 37"/>
                <a:gd name="T40" fmla="*/ 747 w 42"/>
                <a:gd name="T41" fmla="*/ 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7"/>
                <a:gd name="T65" fmla="*/ 42 w 42"/>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7">
                  <a:moveTo>
                    <a:pt x="42" y="4"/>
                  </a:moveTo>
                  <a:lnTo>
                    <a:pt x="42" y="4"/>
                  </a:lnTo>
                  <a:lnTo>
                    <a:pt x="33" y="0"/>
                  </a:lnTo>
                  <a:lnTo>
                    <a:pt x="26" y="0"/>
                  </a:lnTo>
                  <a:lnTo>
                    <a:pt x="19" y="0"/>
                  </a:lnTo>
                  <a:lnTo>
                    <a:pt x="13" y="4"/>
                  </a:lnTo>
                  <a:lnTo>
                    <a:pt x="6" y="10"/>
                  </a:lnTo>
                  <a:lnTo>
                    <a:pt x="3" y="17"/>
                  </a:lnTo>
                  <a:lnTo>
                    <a:pt x="3" y="27"/>
                  </a:lnTo>
                  <a:lnTo>
                    <a:pt x="0" y="37"/>
                  </a:lnTo>
                  <a:lnTo>
                    <a:pt x="6" y="37"/>
                  </a:lnTo>
                  <a:lnTo>
                    <a:pt x="6" y="27"/>
                  </a:lnTo>
                  <a:lnTo>
                    <a:pt x="6" y="20"/>
                  </a:lnTo>
                  <a:lnTo>
                    <a:pt x="9" y="14"/>
                  </a:lnTo>
                  <a:lnTo>
                    <a:pt x="13" y="7"/>
                  </a:lnTo>
                  <a:lnTo>
                    <a:pt x="19" y="7"/>
                  </a:lnTo>
                  <a:lnTo>
                    <a:pt x="26" y="4"/>
                  </a:lnTo>
                  <a:lnTo>
                    <a:pt x="33" y="4"/>
                  </a:lnTo>
                  <a:lnTo>
                    <a:pt x="39" y="7"/>
                  </a:lnTo>
                  <a:lnTo>
                    <a:pt x="42" y="4"/>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6" name="Freeform 221"/>
            <p:cNvSpPr>
              <a:spLocks/>
            </p:cNvSpPr>
            <p:nvPr/>
          </p:nvSpPr>
          <p:spPr bwMode="auto">
            <a:xfrm>
              <a:off x="3704" y="3402"/>
              <a:ext cx="74" cy="38"/>
            </a:xfrm>
            <a:custGeom>
              <a:avLst/>
              <a:gdLst>
                <a:gd name="T0" fmla="*/ 866 w 56"/>
                <a:gd name="T1" fmla="*/ 120 h 33"/>
                <a:gd name="T2" fmla="*/ 913 w 56"/>
                <a:gd name="T3" fmla="*/ 120 h 33"/>
                <a:gd name="T4" fmla="*/ 749 w 56"/>
                <a:gd name="T5" fmla="*/ 78 h 33"/>
                <a:gd name="T6" fmla="*/ 543 w 56"/>
                <a:gd name="T7" fmla="*/ 53 h 33"/>
                <a:gd name="T8" fmla="*/ 315 w 56"/>
                <a:gd name="T9" fmla="*/ 24 h 33"/>
                <a:gd name="T10" fmla="*/ 49 w 56"/>
                <a:gd name="T11" fmla="*/ 0 h 33"/>
                <a:gd name="T12" fmla="*/ 0 w 56"/>
                <a:gd name="T13" fmla="*/ 3 h 33"/>
                <a:gd name="T14" fmla="*/ 266 w 56"/>
                <a:gd name="T15" fmla="*/ 43 h 33"/>
                <a:gd name="T16" fmla="*/ 496 w 56"/>
                <a:gd name="T17" fmla="*/ 67 h 33"/>
                <a:gd name="T18" fmla="*/ 699 w 56"/>
                <a:gd name="T19" fmla="*/ 93 h 33"/>
                <a:gd name="T20" fmla="*/ 866 w 56"/>
                <a:gd name="T21" fmla="*/ 138 h 33"/>
                <a:gd name="T22" fmla="*/ 866 w 56"/>
                <a:gd name="T23" fmla="*/ 138 h 33"/>
                <a:gd name="T24" fmla="*/ 866 w 56"/>
                <a:gd name="T25" fmla="*/ 138 h 33"/>
                <a:gd name="T26" fmla="*/ 866 w 56"/>
                <a:gd name="T27" fmla="*/ 138 h 33"/>
                <a:gd name="T28" fmla="*/ 866 w 56"/>
                <a:gd name="T29" fmla="*/ 138 h 33"/>
                <a:gd name="T30" fmla="*/ 866 w 56"/>
                <a:gd name="T31" fmla="*/ 12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33"/>
                <a:gd name="T50" fmla="*/ 56 w 5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33">
                  <a:moveTo>
                    <a:pt x="53" y="29"/>
                  </a:moveTo>
                  <a:lnTo>
                    <a:pt x="56" y="29"/>
                  </a:lnTo>
                  <a:lnTo>
                    <a:pt x="46" y="19"/>
                  </a:lnTo>
                  <a:lnTo>
                    <a:pt x="33" y="13"/>
                  </a:lnTo>
                  <a:lnTo>
                    <a:pt x="20" y="6"/>
                  </a:lnTo>
                  <a:lnTo>
                    <a:pt x="3" y="0"/>
                  </a:lnTo>
                  <a:lnTo>
                    <a:pt x="0" y="3"/>
                  </a:lnTo>
                  <a:lnTo>
                    <a:pt x="17" y="10"/>
                  </a:lnTo>
                  <a:lnTo>
                    <a:pt x="30" y="16"/>
                  </a:lnTo>
                  <a:lnTo>
                    <a:pt x="43" y="23"/>
                  </a:lnTo>
                  <a:lnTo>
                    <a:pt x="53" y="33"/>
                  </a:lnTo>
                  <a:lnTo>
                    <a:pt x="53" y="29"/>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7" name="Freeform 222"/>
            <p:cNvSpPr>
              <a:spLocks/>
            </p:cNvSpPr>
            <p:nvPr/>
          </p:nvSpPr>
          <p:spPr bwMode="auto">
            <a:xfrm>
              <a:off x="3774" y="3410"/>
              <a:ext cx="132" cy="30"/>
            </a:xfrm>
            <a:custGeom>
              <a:avLst/>
              <a:gdLst>
                <a:gd name="T0" fmla="*/ 1756 w 99"/>
                <a:gd name="T1" fmla="*/ 4 h 27"/>
                <a:gd name="T2" fmla="*/ 1756 w 99"/>
                <a:gd name="T3" fmla="*/ 0 h 27"/>
                <a:gd name="T4" fmla="*/ 0 w 99"/>
                <a:gd name="T5" fmla="*/ 67 h 27"/>
                <a:gd name="T6" fmla="*/ 0 w 99"/>
                <a:gd name="T7" fmla="*/ 78 h 27"/>
                <a:gd name="T8" fmla="*/ 1756 w 99"/>
                <a:gd name="T9" fmla="*/ 4 h 27"/>
                <a:gd name="T10" fmla="*/ 1756 w 99"/>
                <a:gd name="T11" fmla="*/ 4 h 27"/>
                <a:gd name="T12" fmla="*/ 1756 w 99"/>
                <a:gd name="T13" fmla="*/ 4 h 27"/>
                <a:gd name="T14" fmla="*/ 1756 w 99"/>
                <a:gd name="T15" fmla="*/ 4 h 27"/>
                <a:gd name="T16" fmla="*/ 1756 w 99"/>
                <a:gd name="T17" fmla="*/ 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27"/>
                <a:gd name="T29" fmla="*/ 99 w 9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27">
                  <a:moveTo>
                    <a:pt x="99" y="4"/>
                  </a:moveTo>
                  <a:lnTo>
                    <a:pt x="99" y="0"/>
                  </a:lnTo>
                  <a:lnTo>
                    <a:pt x="0" y="23"/>
                  </a:lnTo>
                  <a:lnTo>
                    <a:pt x="0" y="27"/>
                  </a:lnTo>
                  <a:lnTo>
                    <a:pt x="99" y="4"/>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328" name="Freeform 223"/>
            <p:cNvSpPr>
              <a:spLocks/>
            </p:cNvSpPr>
            <p:nvPr/>
          </p:nvSpPr>
          <p:spPr bwMode="auto">
            <a:xfrm>
              <a:off x="3179" y="3000"/>
              <a:ext cx="252" cy="187"/>
            </a:xfrm>
            <a:custGeom>
              <a:avLst/>
              <a:gdLst>
                <a:gd name="T0" fmla="*/ 3521 w 188"/>
                <a:gd name="T1" fmla="*/ 223 h 162"/>
                <a:gd name="T2" fmla="*/ 2760 w 188"/>
                <a:gd name="T3" fmla="*/ 0 h 162"/>
                <a:gd name="T4" fmla="*/ 2350 w 188"/>
                <a:gd name="T5" fmla="*/ 24 h 162"/>
                <a:gd name="T6" fmla="*/ 1922 w 188"/>
                <a:gd name="T7" fmla="*/ 55 h 162"/>
                <a:gd name="T8" fmla="*/ 1717 w 188"/>
                <a:gd name="T9" fmla="*/ 67 h 162"/>
                <a:gd name="T10" fmla="*/ 1535 w 188"/>
                <a:gd name="T11" fmla="*/ 84 h 162"/>
                <a:gd name="T12" fmla="*/ 1367 w 188"/>
                <a:gd name="T13" fmla="*/ 109 h 162"/>
                <a:gd name="T14" fmla="*/ 1231 w 188"/>
                <a:gd name="T15" fmla="*/ 149 h 162"/>
                <a:gd name="T16" fmla="*/ 0 w 188"/>
                <a:gd name="T17" fmla="*/ 163 h 162"/>
                <a:gd name="T18" fmla="*/ 370 w 188"/>
                <a:gd name="T19" fmla="*/ 386 h 162"/>
                <a:gd name="T20" fmla="*/ 243 w 188"/>
                <a:gd name="T21" fmla="*/ 457 h 162"/>
                <a:gd name="T22" fmla="*/ 115 w 188"/>
                <a:gd name="T23" fmla="*/ 515 h 162"/>
                <a:gd name="T24" fmla="*/ 295 w 188"/>
                <a:gd name="T25" fmla="*/ 579 h 162"/>
                <a:gd name="T26" fmla="*/ 437 w 188"/>
                <a:gd name="T27" fmla="*/ 679 h 162"/>
                <a:gd name="T28" fmla="*/ 614 w 188"/>
                <a:gd name="T29" fmla="*/ 579 h 162"/>
                <a:gd name="T30" fmla="*/ 918 w 188"/>
                <a:gd name="T31" fmla="*/ 495 h 162"/>
                <a:gd name="T32" fmla="*/ 1103 w 188"/>
                <a:gd name="T33" fmla="*/ 537 h 162"/>
                <a:gd name="T34" fmla="*/ 1231 w 188"/>
                <a:gd name="T35" fmla="*/ 579 h 162"/>
                <a:gd name="T36" fmla="*/ 1281 w 188"/>
                <a:gd name="T37" fmla="*/ 597 h 162"/>
                <a:gd name="T38" fmla="*/ 1434 w 188"/>
                <a:gd name="T39" fmla="*/ 597 h 162"/>
                <a:gd name="T40" fmla="*/ 3521 w 188"/>
                <a:gd name="T41" fmla="*/ 223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162"/>
                <a:gd name="T65" fmla="*/ 188 w 188"/>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162">
                  <a:moveTo>
                    <a:pt x="188" y="53"/>
                  </a:moveTo>
                  <a:lnTo>
                    <a:pt x="148" y="0"/>
                  </a:lnTo>
                  <a:lnTo>
                    <a:pt x="125" y="6"/>
                  </a:lnTo>
                  <a:lnTo>
                    <a:pt x="102" y="13"/>
                  </a:lnTo>
                  <a:lnTo>
                    <a:pt x="92" y="16"/>
                  </a:lnTo>
                  <a:lnTo>
                    <a:pt x="82" y="20"/>
                  </a:lnTo>
                  <a:lnTo>
                    <a:pt x="73" y="26"/>
                  </a:lnTo>
                  <a:lnTo>
                    <a:pt x="66" y="36"/>
                  </a:lnTo>
                  <a:lnTo>
                    <a:pt x="0" y="39"/>
                  </a:lnTo>
                  <a:lnTo>
                    <a:pt x="20" y="92"/>
                  </a:lnTo>
                  <a:lnTo>
                    <a:pt x="13" y="109"/>
                  </a:lnTo>
                  <a:lnTo>
                    <a:pt x="6" y="122"/>
                  </a:lnTo>
                  <a:lnTo>
                    <a:pt x="16" y="138"/>
                  </a:lnTo>
                  <a:lnTo>
                    <a:pt x="23" y="162"/>
                  </a:lnTo>
                  <a:lnTo>
                    <a:pt x="33" y="138"/>
                  </a:lnTo>
                  <a:lnTo>
                    <a:pt x="49" y="119"/>
                  </a:lnTo>
                  <a:lnTo>
                    <a:pt x="59" y="128"/>
                  </a:lnTo>
                  <a:lnTo>
                    <a:pt x="66" y="138"/>
                  </a:lnTo>
                  <a:lnTo>
                    <a:pt x="69" y="142"/>
                  </a:lnTo>
                  <a:lnTo>
                    <a:pt x="76" y="142"/>
                  </a:lnTo>
                  <a:lnTo>
                    <a:pt x="188" y="53"/>
                  </a:lnTo>
                  <a:close/>
                </a:path>
              </a:pathLst>
            </a:custGeom>
            <a:solidFill>
              <a:schemeClr val="accent1"/>
            </a:solidFill>
            <a:ln w="3175">
              <a:solidFill>
                <a:schemeClr val="tx1"/>
              </a:solidFill>
              <a:round/>
              <a:headEnd/>
              <a:tailEnd/>
            </a:ln>
          </p:spPr>
          <p:txBody>
            <a:bodyPr/>
            <a:lstStyle/>
            <a:p>
              <a:endParaRPr lang="en-US"/>
            </a:p>
          </p:txBody>
        </p:sp>
      </p:grpSp>
      <p:sp>
        <p:nvSpPr>
          <p:cNvPr id="859360" name="Rectangle 224"/>
          <p:cNvSpPr>
            <a:spLocks noChangeArrowheads="1"/>
          </p:cNvSpPr>
          <p:nvPr/>
        </p:nvSpPr>
        <p:spPr bwMode="auto">
          <a:xfrm>
            <a:off x="6526213" y="957263"/>
            <a:ext cx="2447925" cy="431800"/>
          </a:xfrm>
          <a:prstGeom prst="rect">
            <a:avLst/>
          </a:prstGeom>
          <a:solidFill>
            <a:srgbClr val="FFE5FB"/>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University of </a:t>
            </a:r>
          </a:p>
          <a:p>
            <a:pPr algn="ctr" eaLnBrk="0" hangingPunct="0"/>
            <a:r>
              <a:rPr lang="en-GB" sz="1400" b="1">
                <a:solidFill>
                  <a:schemeClr val="tx1"/>
                </a:solidFill>
                <a:latin typeface="Arial" charset="0"/>
              </a:rPr>
              <a:t>Duisburg-Essen</a:t>
            </a:r>
            <a:endParaRPr lang="en-GB" sz="1800" b="1">
              <a:solidFill>
                <a:schemeClr val="tx1"/>
              </a:solidFill>
              <a:latin typeface="Arial" charset="0"/>
            </a:endParaRPr>
          </a:p>
        </p:txBody>
      </p:sp>
      <p:cxnSp>
        <p:nvCxnSpPr>
          <p:cNvPr id="859361" name="AutoShape 225"/>
          <p:cNvCxnSpPr>
            <a:cxnSpLocks noChangeShapeType="1"/>
            <a:stCxn id="859360" idx="1"/>
          </p:cNvCxnSpPr>
          <p:nvPr/>
        </p:nvCxnSpPr>
        <p:spPr bwMode="auto">
          <a:xfrm flipH="1">
            <a:off x="4606925" y="1173163"/>
            <a:ext cx="1909763" cy="2495550"/>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62" name="Rectangle 226"/>
          <p:cNvSpPr>
            <a:spLocks noChangeArrowheads="1"/>
          </p:cNvSpPr>
          <p:nvPr/>
        </p:nvSpPr>
        <p:spPr bwMode="auto">
          <a:xfrm>
            <a:off x="3213100" y="957263"/>
            <a:ext cx="2447925" cy="431800"/>
          </a:xfrm>
          <a:prstGeom prst="rect">
            <a:avLst/>
          </a:prstGeom>
          <a:solidFill>
            <a:srgbClr val="FFE5FB"/>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Tilburg University - ERISS</a:t>
            </a:r>
          </a:p>
        </p:txBody>
      </p:sp>
      <p:cxnSp>
        <p:nvCxnSpPr>
          <p:cNvPr id="859363" name="AutoShape 227"/>
          <p:cNvCxnSpPr>
            <a:cxnSpLocks noChangeShapeType="1"/>
            <a:stCxn id="859362" idx="2"/>
          </p:cNvCxnSpPr>
          <p:nvPr/>
        </p:nvCxnSpPr>
        <p:spPr bwMode="auto">
          <a:xfrm flipH="1">
            <a:off x="4421188" y="1398588"/>
            <a:ext cx="15875" cy="2160587"/>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64" name="Rectangle 228"/>
          <p:cNvSpPr>
            <a:spLocks noChangeArrowheads="1"/>
          </p:cNvSpPr>
          <p:nvPr/>
        </p:nvSpPr>
        <p:spPr bwMode="auto">
          <a:xfrm>
            <a:off x="269875" y="1655763"/>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City University London</a:t>
            </a:r>
          </a:p>
        </p:txBody>
      </p:sp>
      <p:cxnSp>
        <p:nvCxnSpPr>
          <p:cNvPr id="859365" name="AutoShape 229"/>
          <p:cNvCxnSpPr>
            <a:cxnSpLocks noChangeShapeType="1"/>
            <a:stCxn id="859364" idx="3"/>
          </p:cNvCxnSpPr>
          <p:nvPr/>
        </p:nvCxnSpPr>
        <p:spPr bwMode="auto">
          <a:xfrm>
            <a:off x="2717800" y="1871663"/>
            <a:ext cx="1282700" cy="1671637"/>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66" name="Rectangle 230"/>
          <p:cNvSpPr>
            <a:spLocks noChangeArrowheads="1"/>
          </p:cNvSpPr>
          <p:nvPr/>
        </p:nvSpPr>
        <p:spPr bwMode="auto">
          <a:xfrm>
            <a:off x="269875" y="2300288"/>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Lero</a:t>
            </a:r>
          </a:p>
        </p:txBody>
      </p:sp>
      <p:cxnSp>
        <p:nvCxnSpPr>
          <p:cNvPr id="859367" name="AutoShape 231"/>
          <p:cNvCxnSpPr>
            <a:cxnSpLocks noChangeShapeType="1"/>
          </p:cNvCxnSpPr>
          <p:nvPr/>
        </p:nvCxnSpPr>
        <p:spPr bwMode="auto">
          <a:xfrm>
            <a:off x="2776538" y="3351213"/>
            <a:ext cx="1274762" cy="458787"/>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68" name="Rectangle 232"/>
          <p:cNvSpPr>
            <a:spLocks noChangeArrowheads="1"/>
          </p:cNvSpPr>
          <p:nvPr/>
        </p:nvSpPr>
        <p:spPr bwMode="auto">
          <a:xfrm>
            <a:off x="333375" y="3117850"/>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INRIA</a:t>
            </a:r>
          </a:p>
        </p:txBody>
      </p:sp>
      <p:cxnSp>
        <p:nvCxnSpPr>
          <p:cNvPr id="859369" name="AutoShape 233"/>
          <p:cNvCxnSpPr>
            <a:cxnSpLocks noChangeShapeType="1"/>
            <a:stCxn id="859366" idx="3"/>
          </p:cNvCxnSpPr>
          <p:nvPr/>
        </p:nvCxnSpPr>
        <p:spPr bwMode="auto">
          <a:xfrm>
            <a:off x="2717800" y="2516188"/>
            <a:ext cx="736600" cy="798512"/>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70" name="Rectangle 234"/>
          <p:cNvSpPr>
            <a:spLocks noChangeArrowheads="1"/>
          </p:cNvSpPr>
          <p:nvPr/>
        </p:nvSpPr>
        <p:spPr bwMode="auto">
          <a:xfrm>
            <a:off x="6526213" y="4125913"/>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MTA SZTAKI</a:t>
            </a:r>
          </a:p>
        </p:txBody>
      </p:sp>
      <p:sp>
        <p:nvSpPr>
          <p:cNvPr id="859371" name="Rectangle 235"/>
          <p:cNvSpPr>
            <a:spLocks noChangeArrowheads="1"/>
          </p:cNvSpPr>
          <p:nvPr/>
        </p:nvSpPr>
        <p:spPr bwMode="auto">
          <a:xfrm>
            <a:off x="6526213" y="5278438"/>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University of Crete</a:t>
            </a:r>
          </a:p>
        </p:txBody>
      </p:sp>
      <p:cxnSp>
        <p:nvCxnSpPr>
          <p:cNvPr id="859372" name="AutoShape 236"/>
          <p:cNvCxnSpPr>
            <a:cxnSpLocks noChangeShapeType="1"/>
            <a:stCxn id="859371" idx="1"/>
          </p:cNvCxnSpPr>
          <p:nvPr/>
        </p:nvCxnSpPr>
        <p:spPr bwMode="auto">
          <a:xfrm flipH="1" flipV="1">
            <a:off x="6102350" y="5091113"/>
            <a:ext cx="414338" cy="403225"/>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73" name="Rectangle 237"/>
          <p:cNvSpPr>
            <a:spLocks noChangeArrowheads="1"/>
          </p:cNvSpPr>
          <p:nvPr/>
        </p:nvSpPr>
        <p:spPr bwMode="auto">
          <a:xfrm>
            <a:off x="333375" y="3765550"/>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Université Claude Bernard Lyon</a:t>
            </a:r>
          </a:p>
        </p:txBody>
      </p:sp>
      <p:cxnSp>
        <p:nvCxnSpPr>
          <p:cNvPr id="859374" name="AutoShape 238"/>
          <p:cNvCxnSpPr>
            <a:cxnSpLocks noChangeShapeType="1"/>
            <a:stCxn id="859373" idx="3"/>
          </p:cNvCxnSpPr>
          <p:nvPr/>
        </p:nvCxnSpPr>
        <p:spPr bwMode="auto">
          <a:xfrm>
            <a:off x="2790825" y="3981450"/>
            <a:ext cx="1417638" cy="223838"/>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75" name="Rectangle 239"/>
          <p:cNvSpPr>
            <a:spLocks noChangeArrowheads="1"/>
          </p:cNvSpPr>
          <p:nvPr/>
        </p:nvSpPr>
        <p:spPr bwMode="auto">
          <a:xfrm>
            <a:off x="333375" y="4702175"/>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Universidad Politécnica de Madrid</a:t>
            </a:r>
          </a:p>
        </p:txBody>
      </p:sp>
      <p:cxnSp>
        <p:nvCxnSpPr>
          <p:cNvPr id="859376" name="AutoShape 240"/>
          <p:cNvCxnSpPr>
            <a:cxnSpLocks noChangeShapeType="1"/>
            <a:stCxn id="859375" idx="3"/>
          </p:cNvCxnSpPr>
          <p:nvPr/>
        </p:nvCxnSpPr>
        <p:spPr bwMode="auto">
          <a:xfrm flipV="1">
            <a:off x="2790825" y="4624388"/>
            <a:ext cx="681038" cy="293687"/>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77" name="Rectangle 241"/>
          <p:cNvSpPr>
            <a:spLocks noChangeArrowheads="1"/>
          </p:cNvSpPr>
          <p:nvPr/>
        </p:nvSpPr>
        <p:spPr bwMode="auto">
          <a:xfrm>
            <a:off x="6526213" y="2254250"/>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University of Stuttgart</a:t>
            </a:r>
          </a:p>
        </p:txBody>
      </p:sp>
      <p:cxnSp>
        <p:nvCxnSpPr>
          <p:cNvPr id="859378" name="AutoShape 242"/>
          <p:cNvCxnSpPr>
            <a:cxnSpLocks noChangeShapeType="1"/>
            <a:stCxn id="859377" idx="1"/>
          </p:cNvCxnSpPr>
          <p:nvPr/>
        </p:nvCxnSpPr>
        <p:spPr bwMode="auto">
          <a:xfrm flipH="1">
            <a:off x="4826000" y="2470150"/>
            <a:ext cx="1690688" cy="1385888"/>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859379" name="Rectangle 243"/>
          <p:cNvSpPr>
            <a:spLocks noChangeArrowheads="1"/>
          </p:cNvSpPr>
          <p:nvPr/>
        </p:nvSpPr>
        <p:spPr bwMode="auto">
          <a:xfrm>
            <a:off x="6526213" y="3262313"/>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Vienna University of Technology</a:t>
            </a:r>
          </a:p>
        </p:txBody>
      </p:sp>
      <p:sp>
        <p:nvSpPr>
          <p:cNvPr id="859380" name="Rectangle 244"/>
          <p:cNvSpPr>
            <a:spLocks noChangeArrowheads="1"/>
          </p:cNvSpPr>
          <p:nvPr/>
        </p:nvSpPr>
        <p:spPr bwMode="auto">
          <a:xfrm>
            <a:off x="333375" y="5565775"/>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Politecnico di Milano</a:t>
            </a:r>
          </a:p>
        </p:txBody>
      </p:sp>
      <p:sp>
        <p:nvSpPr>
          <p:cNvPr id="859381" name="Rectangle 245"/>
          <p:cNvSpPr>
            <a:spLocks noChangeArrowheads="1"/>
          </p:cNvSpPr>
          <p:nvPr/>
        </p:nvSpPr>
        <p:spPr bwMode="auto">
          <a:xfrm>
            <a:off x="2636838" y="6142038"/>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Consiglio Nazionale delle Ricerche (CNR)</a:t>
            </a:r>
          </a:p>
        </p:txBody>
      </p:sp>
      <p:sp>
        <p:nvSpPr>
          <p:cNvPr id="859382" name="Rectangle 246"/>
          <p:cNvSpPr>
            <a:spLocks noChangeArrowheads="1"/>
          </p:cNvSpPr>
          <p:nvPr/>
        </p:nvSpPr>
        <p:spPr bwMode="auto">
          <a:xfrm>
            <a:off x="3789363" y="5421313"/>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Center for Scientific and Technol. Research (FBK)</a:t>
            </a:r>
          </a:p>
        </p:txBody>
      </p:sp>
      <p:cxnSp>
        <p:nvCxnSpPr>
          <p:cNvPr id="859383" name="AutoShape 247"/>
          <p:cNvCxnSpPr>
            <a:cxnSpLocks noChangeShapeType="1"/>
            <a:stCxn id="859380" idx="3"/>
          </p:cNvCxnSpPr>
          <p:nvPr/>
        </p:nvCxnSpPr>
        <p:spPr bwMode="auto">
          <a:xfrm flipV="1">
            <a:off x="2790825" y="4197350"/>
            <a:ext cx="1757363" cy="1584325"/>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cxnSp>
        <p:nvCxnSpPr>
          <p:cNvPr id="859384" name="AutoShape 248"/>
          <p:cNvCxnSpPr>
            <a:cxnSpLocks noChangeShapeType="1"/>
            <a:stCxn id="859382" idx="0"/>
          </p:cNvCxnSpPr>
          <p:nvPr/>
        </p:nvCxnSpPr>
        <p:spPr bwMode="auto">
          <a:xfrm flipH="1" flipV="1">
            <a:off x="4852988" y="4171950"/>
            <a:ext cx="160337" cy="1239838"/>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cxnSp>
        <p:nvCxnSpPr>
          <p:cNvPr id="859385" name="AutoShape 249"/>
          <p:cNvCxnSpPr>
            <a:cxnSpLocks noChangeShapeType="1"/>
          </p:cNvCxnSpPr>
          <p:nvPr/>
        </p:nvCxnSpPr>
        <p:spPr bwMode="auto">
          <a:xfrm flipV="1">
            <a:off x="3111500" y="4260850"/>
            <a:ext cx="1647825" cy="1893888"/>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cxnSp>
        <p:nvCxnSpPr>
          <p:cNvPr id="859386" name="AutoShape 250"/>
          <p:cNvCxnSpPr>
            <a:cxnSpLocks noChangeShapeType="1"/>
            <a:stCxn id="859370" idx="1"/>
          </p:cNvCxnSpPr>
          <p:nvPr/>
        </p:nvCxnSpPr>
        <p:spPr bwMode="auto">
          <a:xfrm flipH="1" flipV="1">
            <a:off x="5441950" y="4008438"/>
            <a:ext cx="1074738" cy="333375"/>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cxnSp>
        <p:nvCxnSpPr>
          <p:cNvPr id="859387" name="AutoShape 251"/>
          <p:cNvCxnSpPr>
            <a:cxnSpLocks noChangeShapeType="1"/>
            <a:stCxn id="859379" idx="1"/>
          </p:cNvCxnSpPr>
          <p:nvPr/>
        </p:nvCxnSpPr>
        <p:spPr bwMode="auto">
          <a:xfrm flipH="1">
            <a:off x="5086350" y="3478213"/>
            <a:ext cx="1430338" cy="463550"/>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pic>
        <p:nvPicPr>
          <p:cNvPr id="131103" name="Picture 7" descr="FP7-gen-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05488"/>
            <a:ext cx="9636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Rectangle 241"/>
          <p:cNvSpPr>
            <a:spLocks noChangeArrowheads="1"/>
          </p:cNvSpPr>
          <p:nvPr/>
        </p:nvSpPr>
        <p:spPr bwMode="auto">
          <a:xfrm>
            <a:off x="6475413" y="1682750"/>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University of Hamburg</a:t>
            </a:r>
          </a:p>
        </p:txBody>
      </p:sp>
      <p:cxnSp>
        <p:nvCxnSpPr>
          <p:cNvPr id="255" name="AutoShape 242"/>
          <p:cNvCxnSpPr>
            <a:cxnSpLocks noChangeShapeType="1"/>
            <a:stCxn id="254" idx="1"/>
          </p:cNvCxnSpPr>
          <p:nvPr/>
        </p:nvCxnSpPr>
        <p:spPr bwMode="auto">
          <a:xfrm flipH="1">
            <a:off x="4749800" y="1898650"/>
            <a:ext cx="1725613" cy="1779588"/>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262" name="Rectangle 228"/>
          <p:cNvSpPr>
            <a:spLocks noChangeArrowheads="1"/>
          </p:cNvSpPr>
          <p:nvPr/>
        </p:nvSpPr>
        <p:spPr bwMode="auto">
          <a:xfrm>
            <a:off x="269875" y="1058863"/>
            <a:ext cx="2447925" cy="431800"/>
          </a:xfrm>
          <a:prstGeom prst="rect">
            <a:avLst/>
          </a:prstGeom>
          <a:solidFill>
            <a:srgbClr val="DDDDDD"/>
          </a:solidFill>
          <a:ln w="19050">
            <a:solidFill>
              <a:schemeClr val="tx1"/>
            </a:solidFill>
            <a:miter lim="800000"/>
            <a:headEnd/>
            <a:tailEnd/>
          </a:ln>
        </p:spPr>
        <p:txBody>
          <a:bodyPr anchor="ctr"/>
          <a:lstStyle/>
          <a:p>
            <a:pPr algn="ctr" eaLnBrk="0" hangingPunct="0"/>
            <a:r>
              <a:rPr lang="en-GB" sz="1400" b="1">
                <a:solidFill>
                  <a:schemeClr val="tx1"/>
                </a:solidFill>
                <a:latin typeface="Arial" charset="0"/>
              </a:rPr>
              <a:t>Free University Amsterdam</a:t>
            </a:r>
          </a:p>
        </p:txBody>
      </p:sp>
      <p:cxnSp>
        <p:nvCxnSpPr>
          <p:cNvPr id="263" name="AutoShape 229"/>
          <p:cNvCxnSpPr>
            <a:cxnSpLocks noChangeShapeType="1"/>
          </p:cNvCxnSpPr>
          <p:nvPr/>
        </p:nvCxnSpPr>
        <p:spPr bwMode="auto">
          <a:xfrm>
            <a:off x="2730500" y="1312863"/>
            <a:ext cx="1803400" cy="2166937"/>
          </a:xfrm>
          <a:prstGeom prst="straightConnector1">
            <a:avLst/>
          </a:prstGeom>
          <a:noFill/>
          <a:ln w="19050">
            <a:solidFill>
              <a:schemeClr val="tx1"/>
            </a:solidFill>
            <a:prstDash val="sysDot"/>
            <a:round/>
            <a:headEnd/>
            <a:tailEnd type="oval" w="med" len="med"/>
          </a:ln>
          <a:extLst>
            <a:ext uri="{909E8E84-426E-40dd-AFC4-6F175D3DCCD1}">
              <a14:hiddenFill xmlns:a14="http://schemas.microsoft.com/office/drawing/2010/main">
                <a:noFill/>
              </a14:hiddenFill>
            </a:ext>
          </a:extLst>
        </p:spPr>
      </p:cxnSp>
      <p:sp>
        <p:nvSpPr>
          <p:cNvPr id="131108"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8392C55-D0F9-9941-83AD-8CF241BB483D}" type="slidenum">
              <a:rPr lang="en-GB"/>
              <a:pPr/>
              <a:t>40</a:t>
            </a:fld>
            <a:endParaRPr lang="en-GB"/>
          </a:p>
        </p:txBody>
      </p:sp>
      <p:sp>
        <p:nvSpPr>
          <p:cNvPr id="266"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9360"/>
                                        </p:tgtEl>
                                        <p:attrNameLst>
                                          <p:attrName>style.visibility</p:attrName>
                                        </p:attrNameLst>
                                      </p:cBhvr>
                                      <p:to>
                                        <p:strVal val="visible"/>
                                      </p:to>
                                    </p:set>
                                    <p:animEffect transition="in" filter="blinds(horizontal)">
                                      <p:cBhvr>
                                        <p:cTn id="7" dur="500"/>
                                        <p:tgtEl>
                                          <p:spTgt spid="859360"/>
                                        </p:tgtEl>
                                      </p:cBhvr>
                                    </p:animEffect>
                                  </p:childTnLst>
                                </p:cTn>
                              </p:par>
                              <p:par>
                                <p:cTn id="8" presetID="3" presetClass="entr" presetSubtype="10" fill="hold" nodeType="withEffect">
                                  <p:stCondLst>
                                    <p:cond delay="0"/>
                                  </p:stCondLst>
                                  <p:childTnLst>
                                    <p:set>
                                      <p:cBhvr>
                                        <p:cTn id="9" dur="1" fill="hold">
                                          <p:stCondLst>
                                            <p:cond delay="0"/>
                                          </p:stCondLst>
                                        </p:cTn>
                                        <p:tgtEl>
                                          <p:spTgt spid="859361"/>
                                        </p:tgtEl>
                                        <p:attrNameLst>
                                          <p:attrName>style.visibility</p:attrName>
                                        </p:attrNameLst>
                                      </p:cBhvr>
                                      <p:to>
                                        <p:strVal val="visible"/>
                                      </p:to>
                                    </p:set>
                                    <p:animEffect transition="in" filter="blinds(horizontal)">
                                      <p:cBhvr>
                                        <p:cTn id="10" dur="500"/>
                                        <p:tgtEl>
                                          <p:spTgt spid="8593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59362"/>
                                        </p:tgtEl>
                                        <p:attrNameLst>
                                          <p:attrName>style.visibility</p:attrName>
                                        </p:attrNameLst>
                                      </p:cBhvr>
                                      <p:to>
                                        <p:strVal val="visible"/>
                                      </p:to>
                                    </p:set>
                                    <p:animEffect transition="in" filter="blinds(horizontal)">
                                      <p:cBhvr>
                                        <p:cTn id="13" dur="500"/>
                                        <p:tgtEl>
                                          <p:spTgt spid="859362"/>
                                        </p:tgtEl>
                                      </p:cBhvr>
                                    </p:animEffect>
                                  </p:childTnLst>
                                </p:cTn>
                              </p:par>
                              <p:par>
                                <p:cTn id="14" presetID="3" presetClass="entr" presetSubtype="10" fill="hold" nodeType="withEffect">
                                  <p:stCondLst>
                                    <p:cond delay="0"/>
                                  </p:stCondLst>
                                  <p:childTnLst>
                                    <p:set>
                                      <p:cBhvr>
                                        <p:cTn id="15" dur="1" fill="hold">
                                          <p:stCondLst>
                                            <p:cond delay="0"/>
                                          </p:stCondLst>
                                        </p:cTn>
                                        <p:tgtEl>
                                          <p:spTgt spid="859363"/>
                                        </p:tgtEl>
                                        <p:attrNameLst>
                                          <p:attrName>style.visibility</p:attrName>
                                        </p:attrNameLst>
                                      </p:cBhvr>
                                      <p:to>
                                        <p:strVal val="visible"/>
                                      </p:to>
                                    </p:set>
                                    <p:animEffect transition="in" filter="blinds(horizontal)">
                                      <p:cBhvr>
                                        <p:cTn id="16" dur="500"/>
                                        <p:tgtEl>
                                          <p:spTgt spid="8593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59364"/>
                                        </p:tgtEl>
                                        <p:attrNameLst>
                                          <p:attrName>style.visibility</p:attrName>
                                        </p:attrNameLst>
                                      </p:cBhvr>
                                      <p:to>
                                        <p:strVal val="visible"/>
                                      </p:to>
                                    </p:set>
                                    <p:animEffect transition="in" filter="blinds(horizontal)">
                                      <p:cBhvr>
                                        <p:cTn id="19" dur="500"/>
                                        <p:tgtEl>
                                          <p:spTgt spid="859364"/>
                                        </p:tgtEl>
                                      </p:cBhvr>
                                    </p:animEffect>
                                  </p:childTnLst>
                                </p:cTn>
                              </p:par>
                              <p:par>
                                <p:cTn id="20" presetID="3" presetClass="entr" presetSubtype="10" fill="hold" nodeType="withEffect">
                                  <p:stCondLst>
                                    <p:cond delay="0"/>
                                  </p:stCondLst>
                                  <p:childTnLst>
                                    <p:set>
                                      <p:cBhvr>
                                        <p:cTn id="21" dur="1" fill="hold">
                                          <p:stCondLst>
                                            <p:cond delay="0"/>
                                          </p:stCondLst>
                                        </p:cTn>
                                        <p:tgtEl>
                                          <p:spTgt spid="859365"/>
                                        </p:tgtEl>
                                        <p:attrNameLst>
                                          <p:attrName>style.visibility</p:attrName>
                                        </p:attrNameLst>
                                      </p:cBhvr>
                                      <p:to>
                                        <p:strVal val="visible"/>
                                      </p:to>
                                    </p:set>
                                    <p:animEffect transition="in" filter="blinds(horizontal)">
                                      <p:cBhvr>
                                        <p:cTn id="22" dur="500"/>
                                        <p:tgtEl>
                                          <p:spTgt spid="8593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59366"/>
                                        </p:tgtEl>
                                        <p:attrNameLst>
                                          <p:attrName>style.visibility</p:attrName>
                                        </p:attrNameLst>
                                      </p:cBhvr>
                                      <p:to>
                                        <p:strVal val="visible"/>
                                      </p:to>
                                    </p:set>
                                    <p:animEffect transition="in" filter="blinds(horizontal)">
                                      <p:cBhvr>
                                        <p:cTn id="25" dur="500"/>
                                        <p:tgtEl>
                                          <p:spTgt spid="859366"/>
                                        </p:tgtEl>
                                      </p:cBhvr>
                                    </p:animEffect>
                                  </p:childTnLst>
                                </p:cTn>
                              </p:par>
                              <p:par>
                                <p:cTn id="26" presetID="3" presetClass="entr" presetSubtype="10" fill="hold" nodeType="withEffect">
                                  <p:stCondLst>
                                    <p:cond delay="0"/>
                                  </p:stCondLst>
                                  <p:childTnLst>
                                    <p:set>
                                      <p:cBhvr>
                                        <p:cTn id="27" dur="1" fill="hold">
                                          <p:stCondLst>
                                            <p:cond delay="0"/>
                                          </p:stCondLst>
                                        </p:cTn>
                                        <p:tgtEl>
                                          <p:spTgt spid="859367"/>
                                        </p:tgtEl>
                                        <p:attrNameLst>
                                          <p:attrName>style.visibility</p:attrName>
                                        </p:attrNameLst>
                                      </p:cBhvr>
                                      <p:to>
                                        <p:strVal val="visible"/>
                                      </p:to>
                                    </p:set>
                                    <p:animEffect transition="in" filter="blinds(horizontal)">
                                      <p:cBhvr>
                                        <p:cTn id="28" dur="500"/>
                                        <p:tgtEl>
                                          <p:spTgt spid="8593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59368"/>
                                        </p:tgtEl>
                                        <p:attrNameLst>
                                          <p:attrName>style.visibility</p:attrName>
                                        </p:attrNameLst>
                                      </p:cBhvr>
                                      <p:to>
                                        <p:strVal val="visible"/>
                                      </p:to>
                                    </p:set>
                                    <p:animEffect transition="in" filter="blinds(horizontal)">
                                      <p:cBhvr>
                                        <p:cTn id="31" dur="500"/>
                                        <p:tgtEl>
                                          <p:spTgt spid="859368"/>
                                        </p:tgtEl>
                                      </p:cBhvr>
                                    </p:animEffect>
                                  </p:childTnLst>
                                </p:cTn>
                              </p:par>
                              <p:par>
                                <p:cTn id="32" presetID="3" presetClass="entr" presetSubtype="10" fill="hold" nodeType="withEffect">
                                  <p:stCondLst>
                                    <p:cond delay="0"/>
                                  </p:stCondLst>
                                  <p:childTnLst>
                                    <p:set>
                                      <p:cBhvr>
                                        <p:cTn id="33" dur="1" fill="hold">
                                          <p:stCondLst>
                                            <p:cond delay="0"/>
                                          </p:stCondLst>
                                        </p:cTn>
                                        <p:tgtEl>
                                          <p:spTgt spid="859369"/>
                                        </p:tgtEl>
                                        <p:attrNameLst>
                                          <p:attrName>style.visibility</p:attrName>
                                        </p:attrNameLst>
                                      </p:cBhvr>
                                      <p:to>
                                        <p:strVal val="visible"/>
                                      </p:to>
                                    </p:set>
                                    <p:animEffect transition="in" filter="blinds(horizontal)">
                                      <p:cBhvr>
                                        <p:cTn id="34" dur="500"/>
                                        <p:tgtEl>
                                          <p:spTgt spid="85936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59370"/>
                                        </p:tgtEl>
                                        <p:attrNameLst>
                                          <p:attrName>style.visibility</p:attrName>
                                        </p:attrNameLst>
                                      </p:cBhvr>
                                      <p:to>
                                        <p:strVal val="visible"/>
                                      </p:to>
                                    </p:set>
                                    <p:animEffect transition="in" filter="blinds(horizontal)">
                                      <p:cBhvr>
                                        <p:cTn id="37" dur="500"/>
                                        <p:tgtEl>
                                          <p:spTgt spid="85937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59371"/>
                                        </p:tgtEl>
                                        <p:attrNameLst>
                                          <p:attrName>style.visibility</p:attrName>
                                        </p:attrNameLst>
                                      </p:cBhvr>
                                      <p:to>
                                        <p:strVal val="visible"/>
                                      </p:to>
                                    </p:set>
                                    <p:animEffect transition="in" filter="blinds(horizontal)">
                                      <p:cBhvr>
                                        <p:cTn id="40" dur="500"/>
                                        <p:tgtEl>
                                          <p:spTgt spid="859371"/>
                                        </p:tgtEl>
                                      </p:cBhvr>
                                    </p:animEffect>
                                  </p:childTnLst>
                                </p:cTn>
                              </p:par>
                              <p:par>
                                <p:cTn id="41" presetID="3" presetClass="entr" presetSubtype="10" fill="hold" nodeType="withEffect">
                                  <p:stCondLst>
                                    <p:cond delay="0"/>
                                  </p:stCondLst>
                                  <p:childTnLst>
                                    <p:set>
                                      <p:cBhvr>
                                        <p:cTn id="42" dur="1" fill="hold">
                                          <p:stCondLst>
                                            <p:cond delay="0"/>
                                          </p:stCondLst>
                                        </p:cTn>
                                        <p:tgtEl>
                                          <p:spTgt spid="859372"/>
                                        </p:tgtEl>
                                        <p:attrNameLst>
                                          <p:attrName>style.visibility</p:attrName>
                                        </p:attrNameLst>
                                      </p:cBhvr>
                                      <p:to>
                                        <p:strVal val="visible"/>
                                      </p:to>
                                    </p:set>
                                    <p:animEffect transition="in" filter="blinds(horizontal)">
                                      <p:cBhvr>
                                        <p:cTn id="43" dur="500"/>
                                        <p:tgtEl>
                                          <p:spTgt spid="85937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59373"/>
                                        </p:tgtEl>
                                        <p:attrNameLst>
                                          <p:attrName>style.visibility</p:attrName>
                                        </p:attrNameLst>
                                      </p:cBhvr>
                                      <p:to>
                                        <p:strVal val="visible"/>
                                      </p:to>
                                    </p:set>
                                    <p:animEffect transition="in" filter="blinds(horizontal)">
                                      <p:cBhvr>
                                        <p:cTn id="46" dur="500"/>
                                        <p:tgtEl>
                                          <p:spTgt spid="859373"/>
                                        </p:tgtEl>
                                      </p:cBhvr>
                                    </p:animEffect>
                                  </p:childTnLst>
                                </p:cTn>
                              </p:par>
                              <p:par>
                                <p:cTn id="47" presetID="3" presetClass="entr" presetSubtype="10" fill="hold" nodeType="withEffect">
                                  <p:stCondLst>
                                    <p:cond delay="0"/>
                                  </p:stCondLst>
                                  <p:childTnLst>
                                    <p:set>
                                      <p:cBhvr>
                                        <p:cTn id="48" dur="1" fill="hold">
                                          <p:stCondLst>
                                            <p:cond delay="0"/>
                                          </p:stCondLst>
                                        </p:cTn>
                                        <p:tgtEl>
                                          <p:spTgt spid="859374"/>
                                        </p:tgtEl>
                                        <p:attrNameLst>
                                          <p:attrName>style.visibility</p:attrName>
                                        </p:attrNameLst>
                                      </p:cBhvr>
                                      <p:to>
                                        <p:strVal val="visible"/>
                                      </p:to>
                                    </p:set>
                                    <p:animEffect transition="in" filter="blinds(horizontal)">
                                      <p:cBhvr>
                                        <p:cTn id="49" dur="500"/>
                                        <p:tgtEl>
                                          <p:spTgt spid="85937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59375"/>
                                        </p:tgtEl>
                                        <p:attrNameLst>
                                          <p:attrName>style.visibility</p:attrName>
                                        </p:attrNameLst>
                                      </p:cBhvr>
                                      <p:to>
                                        <p:strVal val="visible"/>
                                      </p:to>
                                    </p:set>
                                    <p:animEffect transition="in" filter="blinds(horizontal)">
                                      <p:cBhvr>
                                        <p:cTn id="52" dur="500"/>
                                        <p:tgtEl>
                                          <p:spTgt spid="859375"/>
                                        </p:tgtEl>
                                      </p:cBhvr>
                                    </p:animEffect>
                                  </p:childTnLst>
                                </p:cTn>
                              </p:par>
                              <p:par>
                                <p:cTn id="53" presetID="3" presetClass="entr" presetSubtype="10" fill="hold" nodeType="withEffect">
                                  <p:stCondLst>
                                    <p:cond delay="0"/>
                                  </p:stCondLst>
                                  <p:childTnLst>
                                    <p:set>
                                      <p:cBhvr>
                                        <p:cTn id="54" dur="1" fill="hold">
                                          <p:stCondLst>
                                            <p:cond delay="0"/>
                                          </p:stCondLst>
                                        </p:cTn>
                                        <p:tgtEl>
                                          <p:spTgt spid="859376"/>
                                        </p:tgtEl>
                                        <p:attrNameLst>
                                          <p:attrName>style.visibility</p:attrName>
                                        </p:attrNameLst>
                                      </p:cBhvr>
                                      <p:to>
                                        <p:strVal val="visible"/>
                                      </p:to>
                                    </p:set>
                                    <p:animEffect transition="in" filter="blinds(horizontal)">
                                      <p:cBhvr>
                                        <p:cTn id="55" dur="500"/>
                                        <p:tgtEl>
                                          <p:spTgt spid="85937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59377"/>
                                        </p:tgtEl>
                                        <p:attrNameLst>
                                          <p:attrName>style.visibility</p:attrName>
                                        </p:attrNameLst>
                                      </p:cBhvr>
                                      <p:to>
                                        <p:strVal val="visible"/>
                                      </p:to>
                                    </p:set>
                                    <p:animEffect transition="in" filter="blinds(horizontal)">
                                      <p:cBhvr>
                                        <p:cTn id="58" dur="500"/>
                                        <p:tgtEl>
                                          <p:spTgt spid="859377"/>
                                        </p:tgtEl>
                                      </p:cBhvr>
                                    </p:animEffect>
                                  </p:childTnLst>
                                </p:cTn>
                              </p:par>
                              <p:par>
                                <p:cTn id="59" presetID="3" presetClass="entr" presetSubtype="10" fill="hold" nodeType="withEffect">
                                  <p:stCondLst>
                                    <p:cond delay="0"/>
                                  </p:stCondLst>
                                  <p:childTnLst>
                                    <p:set>
                                      <p:cBhvr>
                                        <p:cTn id="60" dur="1" fill="hold">
                                          <p:stCondLst>
                                            <p:cond delay="0"/>
                                          </p:stCondLst>
                                        </p:cTn>
                                        <p:tgtEl>
                                          <p:spTgt spid="859378"/>
                                        </p:tgtEl>
                                        <p:attrNameLst>
                                          <p:attrName>style.visibility</p:attrName>
                                        </p:attrNameLst>
                                      </p:cBhvr>
                                      <p:to>
                                        <p:strVal val="visible"/>
                                      </p:to>
                                    </p:set>
                                    <p:animEffect transition="in" filter="blinds(horizontal)">
                                      <p:cBhvr>
                                        <p:cTn id="61" dur="500"/>
                                        <p:tgtEl>
                                          <p:spTgt spid="85937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59379"/>
                                        </p:tgtEl>
                                        <p:attrNameLst>
                                          <p:attrName>style.visibility</p:attrName>
                                        </p:attrNameLst>
                                      </p:cBhvr>
                                      <p:to>
                                        <p:strVal val="visible"/>
                                      </p:to>
                                    </p:set>
                                    <p:animEffect transition="in" filter="blinds(horizontal)">
                                      <p:cBhvr>
                                        <p:cTn id="64" dur="500"/>
                                        <p:tgtEl>
                                          <p:spTgt spid="85937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59380"/>
                                        </p:tgtEl>
                                        <p:attrNameLst>
                                          <p:attrName>style.visibility</p:attrName>
                                        </p:attrNameLst>
                                      </p:cBhvr>
                                      <p:to>
                                        <p:strVal val="visible"/>
                                      </p:to>
                                    </p:set>
                                    <p:animEffect transition="in" filter="blinds(horizontal)">
                                      <p:cBhvr>
                                        <p:cTn id="67" dur="500"/>
                                        <p:tgtEl>
                                          <p:spTgt spid="85938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59381"/>
                                        </p:tgtEl>
                                        <p:attrNameLst>
                                          <p:attrName>style.visibility</p:attrName>
                                        </p:attrNameLst>
                                      </p:cBhvr>
                                      <p:to>
                                        <p:strVal val="visible"/>
                                      </p:to>
                                    </p:set>
                                    <p:animEffect transition="in" filter="blinds(horizontal)">
                                      <p:cBhvr>
                                        <p:cTn id="70" dur="500"/>
                                        <p:tgtEl>
                                          <p:spTgt spid="859381"/>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59382"/>
                                        </p:tgtEl>
                                        <p:attrNameLst>
                                          <p:attrName>style.visibility</p:attrName>
                                        </p:attrNameLst>
                                      </p:cBhvr>
                                      <p:to>
                                        <p:strVal val="visible"/>
                                      </p:to>
                                    </p:set>
                                    <p:animEffect transition="in" filter="blinds(horizontal)">
                                      <p:cBhvr>
                                        <p:cTn id="73" dur="500"/>
                                        <p:tgtEl>
                                          <p:spTgt spid="859382"/>
                                        </p:tgtEl>
                                      </p:cBhvr>
                                    </p:animEffect>
                                  </p:childTnLst>
                                </p:cTn>
                              </p:par>
                              <p:par>
                                <p:cTn id="74" presetID="3" presetClass="entr" presetSubtype="10" fill="hold" nodeType="withEffect">
                                  <p:stCondLst>
                                    <p:cond delay="0"/>
                                  </p:stCondLst>
                                  <p:childTnLst>
                                    <p:set>
                                      <p:cBhvr>
                                        <p:cTn id="75" dur="1" fill="hold">
                                          <p:stCondLst>
                                            <p:cond delay="0"/>
                                          </p:stCondLst>
                                        </p:cTn>
                                        <p:tgtEl>
                                          <p:spTgt spid="859383"/>
                                        </p:tgtEl>
                                        <p:attrNameLst>
                                          <p:attrName>style.visibility</p:attrName>
                                        </p:attrNameLst>
                                      </p:cBhvr>
                                      <p:to>
                                        <p:strVal val="visible"/>
                                      </p:to>
                                    </p:set>
                                    <p:animEffect transition="in" filter="blinds(horizontal)">
                                      <p:cBhvr>
                                        <p:cTn id="76" dur="500"/>
                                        <p:tgtEl>
                                          <p:spTgt spid="859383"/>
                                        </p:tgtEl>
                                      </p:cBhvr>
                                    </p:animEffect>
                                  </p:childTnLst>
                                </p:cTn>
                              </p:par>
                              <p:par>
                                <p:cTn id="77" presetID="3" presetClass="entr" presetSubtype="10" fill="hold" nodeType="withEffect">
                                  <p:stCondLst>
                                    <p:cond delay="0"/>
                                  </p:stCondLst>
                                  <p:childTnLst>
                                    <p:set>
                                      <p:cBhvr>
                                        <p:cTn id="78" dur="1" fill="hold">
                                          <p:stCondLst>
                                            <p:cond delay="0"/>
                                          </p:stCondLst>
                                        </p:cTn>
                                        <p:tgtEl>
                                          <p:spTgt spid="859384"/>
                                        </p:tgtEl>
                                        <p:attrNameLst>
                                          <p:attrName>style.visibility</p:attrName>
                                        </p:attrNameLst>
                                      </p:cBhvr>
                                      <p:to>
                                        <p:strVal val="visible"/>
                                      </p:to>
                                    </p:set>
                                    <p:animEffect transition="in" filter="blinds(horizontal)">
                                      <p:cBhvr>
                                        <p:cTn id="79" dur="500"/>
                                        <p:tgtEl>
                                          <p:spTgt spid="859384"/>
                                        </p:tgtEl>
                                      </p:cBhvr>
                                    </p:animEffect>
                                  </p:childTnLst>
                                </p:cTn>
                              </p:par>
                              <p:par>
                                <p:cTn id="80" presetID="3" presetClass="entr" presetSubtype="10" fill="hold" nodeType="withEffect">
                                  <p:stCondLst>
                                    <p:cond delay="0"/>
                                  </p:stCondLst>
                                  <p:childTnLst>
                                    <p:set>
                                      <p:cBhvr>
                                        <p:cTn id="81" dur="1" fill="hold">
                                          <p:stCondLst>
                                            <p:cond delay="0"/>
                                          </p:stCondLst>
                                        </p:cTn>
                                        <p:tgtEl>
                                          <p:spTgt spid="859385"/>
                                        </p:tgtEl>
                                        <p:attrNameLst>
                                          <p:attrName>style.visibility</p:attrName>
                                        </p:attrNameLst>
                                      </p:cBhvr>
                                      <p:to>
                                        <p:strVal val="visible"/>
                                      </p:to>
                                    </p:set>
                                    <p:animEffect transition="in" filter="blinds(horizontal)">
                                      <p:cBhvr>
                                        <p:cTn id="82" dur="500"/>
                                        <p:tgtEl>
                                          <p:spTgt spid="859385"/>
                                        </p:tgtEl>
                                      </p:cBhvr>
                                    </p:animEffect>
                                  </p:childTnLst>
                                </p:cTn>
                              </p:par>
                              <p:par>
                                <p:cTn id="83" presetID="3" presetClass="entr" presetSubtype="10" fill="hold" nodeType="withEffect">
                                  <p:stCondLst>
                                    <p:cond delay="0"/>
                                  </p:stCondLst>
                                  <p:childTnLst>
                                    <p:set>
                                      <p:cBhvr>
                                        <p:cTn id="84" dur="1" fill="hold">
                                          <p:stCondLst>
                                            <p:cond delay="0"/>
                                          </p:stCondLst>
                                        </p:cTn>
                                        <p:tgtEl>
                                          <p:spTgt spid="859386"/>
                                        </p:tgtEl>
                                        <p:attrNameLst>
                                          <p:attrName>style.visibility</p:attrName>
                                        </p:attrNameLst>
                                      </p:cBhvr>
                                      <p:to>
                                        <p:strVal val="visible"/>
                                      </p:to>
                                    </p:set>
                                    <p:animEffect transition="in" filter="blinds(horizontal)">
                                      <p:cBhvr>
                                        <p:cTn id="85" dur="500"/>
                                        <p:tgtEl>
                                          <p:spTgt spid="859386"/>
                                        </p:tgtEl>
                                      </p:cBhvr>
                                    </p:animEffect>
                                  </p:childTnLst>
                                </p:cTn>
                              </p:par>
                              <p:par>
                                <p:cTn id="86" presetID="3" presetClass="entr" presetSubtype="10" fill="hold" nodeType="withEffect">
                                  <p:stCondLst>
                                    <p:cond delay="0"/>
                                  </p:stCondLst>
                                  <p:childTnLst>
                                    <p:set>
                                      <p:cBhvr>
                                        <p:cTn id="87" dur="1" fill="hold">
                                          <p:stCondLst>
                                            <p:cond delay="0"/>
                                          </p:stCondLst>
                                        </p:cTn>
                                        <p:tgtEl>
                                          <p:spTgt spid="859387"/>
                                        </p:tgtEl>
                                        <p:attrNameLst>
                                          <p:attrName>style.visibility</p:attrName>
                                        </p:attrNameLst>
                                      </p:cBhvr>
                                      <p:to>
                                        <p:strVal val="visible"/>
                                      </p:to>
                                    </p:set>
                                    <p:animEffect transition="in" filter="blinds(horizontal)">
                                      <p:cBhvr>
                                        <p:cTn id="88" dur="500"/>
                                        <p:tgtEl>
                                          <p:spTgt spid="85938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54"/>
                                        </p:tgtEl>
                                        <p:attrNameLst>
                                          <p:attrName>style.visibility</p:attrName>
                                        </p:attrNameLst>
                                      </p:cBhvr>
                                      <p:to>
                                        <p:strVal val="visible"/>
                                      </p:to>
                                    </p:set>
                                    <p:animEffect transition="in" filter="blinds(horizontal)">
                                      <p:cBhvr>
                                        <p:cTn id="91" dur="500"/>
                                        <p:tgtEl>
                                          <p:spTgt spid="254"/>
                                        </p:tgtEl>
                                      </p:cBhvr>
                                    </p:animEffect>
                                  </p:childTnLst>
                                </p:cTn>
                              </p:par>
                              <p:par>
                                <p:cTn id="92" presetID="3" presetClass="entr" presetSubtype="10" fill="hold" nodeType="withEffect">
                                  <p:stCondLst>
                                    <p:cond delay="0"/>
                                  </p:stCondLst>
                                  <p:childTnLst>
                                    <p:set>
                                      <p:cBhvr>
                                        <p:cTn id="93" dur="1" fill="hold">
                                          <p:stCondLst>
                                            <p:cond delay="0"/>
                                          </p:stCondLst>
                                        </p:cTn>
                                        <p:tgtEl>
                                          <p:spTgt spid="255"/>
                                        </p:tgtEl>
                                        <p:attrNameLst>
                                          <p:attrName>style.visibility</p:attrName>
                                        </p:attrNameLst>
                                      </p:cBhvr>
                                      <p:to>
                                        <p:strVal val="visible"/>
                                      </p:to>
                                    </p:set>
                                    <p:animEffect transition="in" filter="blinds(horizontal)">
                                      <p:cBhvr>
                                        <p:cTn id="94" dur="500"/>
                                        <p:tgtEl>
                                          <p:spTgt spid="2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62"/>
                                        </p:tgtEl>
                                        <p:attrNameLst>
                                          <p:attrName>style.visibility</p:attrName>
                                        </p:attrNameLst>
                                      </p:cBhvr>
                                      <p:to>
                                        <p:strVal val="visible"/>
                                      </p:to>
                                    </p:set>
                                    <p:animEffect transition="in" filter="blinds(horizontal)">
                                      <p:cBhvr>
                                        <p:cTn id="97" dur="500"/>
                                        <p:tgtEl>
                                          <p:spTgt spid="262"/>
                                        </p:tgtEl>
                                      </p:cBhvr>
                                    </p:animEffect>
                                  </p:childTnLst>
                                </p:cTn>
                              </p:par>
                              <p:par>
                                <p:cTn id="98" presetID="3" presetClass="entr" presetSubtype="10" fill="hold" nodeType="withEffect">
                                  <p:stCondLst>
                                    <p:cond delay="0"/>
                                  </p:stCondLst>
                                  <p:childTnLst>
                                    <p:set>
                                      <p:cBhvr>
                                        <p:cTn id="99" dur="1" fill="hold">
                                          <p:stCondLst>
                                            <p:cond delay="0"/>
                                          </p:stCondLst>
                                        </p:cTn>
                                        <p:tgtEl>
                                          <p:spTgt spid="263"/>
                                        </p:tgtEl>
                                        <p:attrNameLst>
                                          <p:attrName>style.visibility</p:attrName>
                                        </p:attrNameLst>
                                      </p:cBhvr>
                                      <p:to>
                                        <p:strVal val="visible"/>
                                      </p:to>
                                    </p:set>
                                    <p:animEffect transition="in" filter="blinds(horizontal)">
                                      <p:cBhvr>
                                        <p:cTn id="10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360" grpId="0" animBg="1"/>
      <p:bldP spid="859362" grpId="0" animBg="1"/>
      <p:bldP spid="859364" grpId="0" animBg="1"/>
      <p:bldP spid="859366" grpId="0" animBg="1"/>
      <p:bldP spid="859368" grpId="0" animBg="1"/>
      <p:bldP spid="859370" grpId="0" animBg="1"/>
      <p:bldP spid="859371" grpId="0" animBg="1"/>
      <p:bldP spid="859373" grpId="0" animBg="1"/>
      <p:bldP spid="859375" grpId="0" animBg="1"/>
      <p:bldP spid="859377" grpId="0" animBg="1"/>
      <p:bldP spid="859379" grpId="0" animBg="1"/>
      <p:bldP spid="859380" grpId="0" animBg="1"/>
      <p:bldP spid="859381" grpId="0" animBg="1"/>
      <p:bldP spid="859382" grpId="0" animBg="1"/>
      <p:bldP spid="254" grpId="0" animBg="1"/>
      <p:bldP spid="2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5"/>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2017713"/>
            <a:ext cx="49434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1039813"/>
            <a:ext cx="19843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9372BCB-20EA-4644-BD76-A89FC6E60B40}" type="slidenum">
              <a:rPr lang="en-US"/>
              <a:pPr/>
              <a:t>41</a:t>
            </a:fld>
            <a:endParaRPr lang="en-US"/>
          </a:p>
        </p:txBody>
      </p:sp>
      <p:sp>
        <p:nvSpPr>
          <p:cNvPr id="9"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ctr"/>
            <a:r>
              <a:rPr lang="en-US">
                <a:latin typeface="Arial" charset="0"/>
                <a:ea typeface="ＭＳ Ｐゴシック" charset="0"/>
                <a:cs typeface="ＭＳ Ｐゴシック" charset="0"/>
              </a:rPr>
              <a:t>The Services Tsunami</a:t>
            </a:r>
          </a:p>
        </p:txBody>
      </p:sp>
      <p:pic>
        <p:nvPicPr>
          <p:cNvPr id="76802" name="Picture 4" descr="digital 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0"/>
            <a:ext cx="9144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bwMode="auto">
          <a:xfrm>
            <a:off x="0" y="6629400"/>
            <a:ext cx="8380413" cy="228600"/>
          </a:xfrm>
          <a:prstGeom prst="rect">
            <a:avLst/>
          </a:prstGeom>
          <a:noFill/>
          <a:ln w="9525">
            <a:noFill/>
            <a:miter lim="800000"/>
            <a:headEnd/>
            <a:tailEnd/>
          </a:ln>
          <a:effectLst/>
        </p:spPr>
        <p:txBody>
          <a:bodyPr anchor="b"/>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r" eaLnBrk="1" hangingPunct="1">
              <a:defRPr/>
            </a:pPr>
            <a:endParaRPr lang="en-GB" sz="900" i="1" dirty="0" smtClean="0">
              <a:solidFill>
                <a:srgbClr val="000000"/>
              </a:solidFill>
              <a:effectLst>
                <a:outerShdw blurRad="38100" dist="38100" dir="2700000" algn="tl">
                  <a:srgbClr val="DDDDDD"/>
                </a:outerShdw>
              </a:effectLst>
              <a:latin typeface="Arial" charset="0"/>
            </a:endParaRPr>
          </a:p>
        </p:txBody>
      </p:sp>
      <p:sp>
        <p:nvSpPr>
          <p:cNvPr id="7680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53E38AE-F254-E741-B782-16BDF278B22F}" type="slidenum">
              <a:rPr lang="en-US"/>
              <a:pPr/>
              <a:t>5</a:t>
            </a:fld>
            <a:endParaRPr lang="en-US"/>
          </a:p>
        </p:txBody>
      </p:sp>
      <p:sp>
        <p:nvSpPr>
          <p:cNvPr id="6"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algn="ctr"/>
            <a:r>
              <a:rPr lang="en-US">
                <a:latin typeface="Arial" charset="0"/>
                <a:ea typeface="ＭＳ Ｐゴシック" charset="0"/>
                <a:cs typeface="ＭＳ Ｐゴシック" charset="0"/>
              </a:rPr>
              <a:t>The Cloud Computing Revolution</a:t>
            </a:r>
          </a:p>
        </p:txBody>
      </p:sp>
      <p:pic>
        <p:nvPicPr>
          <p:cNvPr id="77826" name="Picture 6" descr="bluebrain_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8388"/>
            <a:ext cx="91440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a:xfrm>
            <a:off x="0" y="6629400"/>
            <a:ext cx="8380413" cy="228600"/>
          </a:xfrm>
          <a:prstGeom prst="rect">
            <a:avLst/>
          </a:prstGeom>
        </p:spPr>
        <p:txBody>
          <a:bodyPr/>
          <a:lstStyle>
            <a:lvl1pPr eaLnBrk="0" hangingPunct="0">
              <a:defRPr sz="2000">
                <a:solidFill>
                  <a:schemeClr val="bg1"/>
                </a:solidFill>
                <a:latin typeface="Tahoma" charset="0"/>
                <a:ea typeface="ＭＳ Ｐゴシック" charset="0"/>
                <a:cs typeface="ＭＳ Ｐゴシック" charset="0"/>
              </a:defRPr>
            </a:lvl1pPr>
            <a:lvl2pPr marL="37931725" indent="-37474525" eaLnBrk="0" hangingPunct="0">
              <a:defRPr sz="2000">
                <a:solidFill>
                  <a:schemeClr val="bg1"/>
                </a:solidFill>
                <a:latin typeface="Tahoma" charset="0"/>
                <a:ea typeface="ＭＳ Ｐゴシック" charset="0"/>
              </a:defRPr>
            </a:lvl2pPr>
            <a:lvl3pPr eaLnBrk="0" hangingPunct="0">
              <a:defRPr sz="2000">
                <a:solidFill>
                  <a:schemeClr val="bg1"/>
                </a:solidFill>
                <a:latin typeface="Tahoma" charset="0"/>
                <a:ea typeface="ＭＳ Ｐゴシック" charset="0"/>
              </a:defRPr>
            </a:lvl3pPr>
            <a:lvl4pPr eaLnBrk="0" hangingPunct="0">
              <a:defRPr sz="2000">
                <a:solidFill>
                  <a:schemeClr val="bg1"/>
                </a:solidFill>
                <a:latin typeface="Tahoma" charset="0"/>
                <a:ea typeface="ＭＳ Ｐゴシック" charset="0"/>
              </a:defRPr>
            </a:lvl4pPr>
            <a:lvl5pPr eaLnBrk="0" hangingPunct="0">
              <a:defRPr sz="2000">
                <a:solidFill>
                  <a:schemeClr val="bg1"/>
                </a:solidFill>
                <a:latin typeface="Tahoma" charset="0"/>
                <a:ea typeface="ＭＳ Ｐゴシック" charset="0"/>
              </a:defRPr>
            </a:lvl5pPr>
            <a:lvl6pPr marL="457200" eaLnBrk="0" fontAlgn="base" hangingPunct="0">
              <a:spcBef>
                <a:spcPct val="0"/>
              </a:spcBef>
              <a:spcAft>
                <a:spcPct val="0"/>
              </a:spcAft>
              <a:defRPr sz="2000">
                <a:solidFill>
                  <a:schemeClr val="bg1"/>
                </a:solidFill>
                <a:latin typeface="Tahoma" charset="0"/>
                <a:ea typeface="ＭＳ Ｐゴシック" charset="0"/>
              </a:defRPr>
            </a:lvl6pPr>
            <a:lvl7pPr marL="914400" eaLnBrk="0" fontAlgn="base" hangingPunct="0">
              <a:spcBef>
                <a:spcPct val="0"/>
              </a:spcBef>
              <a:spcAft>
                <a:spcPct val="0"/>
              </a:spcAft>
              <a:defRPr sz="2000">
                <a:solidFill>
                  <a:schemeClr val="bg1"/>
                </a:solidFill>
                <a:latin typeface="Tahoma" charset="0"/>
                <a:ea typeface="ＭＳ Ｐゴシック" charset="0"/>
              </a:defRPr>
            </a:lvl7pPr>
            <a:lvl8pPr marL="1371600" eaLnBrk="0" fontAlgn="base" hangingPunct="0">
              <a:spcBef>
                <a:spcPct val="0"/>
              </a:spcBef>
              <a:spcAft>
                <a:spcPct val="0"/>
              </a:spcAft>
              <a:defRPr sz="2000">
                <a:solidFill>
                  <a:schemeClr val="bg1"/>
                </a:solidFill>
                <a:latin typeface="Tahoma" charset="0"/>
                <a:ea typeface="ＭＳ Ｐゴシック" charset="0"/>
              </a:defRPr>
            </a:lvl8pPr>
            <a:lvl9pPr marL="1828800" eaLnBrk="0" fontAlgn="base" hangingPunct="0">
              <a:spcBef>
                <a:spcPct val="0"/>
              </a:spcBef>
              <a:spcAft>
                <a:spcPct val="0"/>
              </a:spcAft>
              <a:defRPr sz="2000">
                <a:solidFill>
                  <a:schemeClr val="bg1"/>
                </a:solidFill>
                <a:latin typeface="Tahoma" charset="0"/>
                <a:ea typeface="ＭＳ Ｐゴシック" charset="0"/>
              </a:defRPr>
            </a:lvl9pPr>
          </a:lstStyle>
          <a:p>
            <a:pPr algn="r" eaLnBrk="1" hangingPunct="1">
              <a:defRPr/>
            </a:pPr>
            <a:endParaRPr lang="en-GB" sz="900" i="1" dirty="0" smtClean="0">
              <a:solidFill>
                <a:srgbClr val="000000"/>
              </a:solidFill>
              <a:effectLst>
                <a:outerShdw blurRad="38100" dist="38100" dir="2700000" algn="tl">
                  <a:srgbClr val="DDDDDD"/>
                </a:outerShdw>
              </a:effectLst>
              <a:latin typeface="Arial" charset="0"/>
            </a:endParaRPr>
          </a:p>
        </p:txBody>
      </p:sp>
      <p:sp>
        <p:nvSpPr>
          <p:cNvPr id="7782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19764CB-D142-3640-9D94-9833E500E67E}" type="slidenum">
              <a:rPr lang="en-US"/>
              <a:pPr/>
              <a:t>6</a:t>
            </a:fld>
            <a:endParaRPr lang="en-US"/>
          </a:p>
        </p:txBody>
      </p:sp>
      <p:sp>
        <p:nvSpPr>
          <p:cNvPr id="6"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Arial" charset="0"/>
                <a:ea typeface="ＭＳ Ｐゴシック" charset="0"/>
                <a:cs typeface="Arial" charset="0"/>
              </a:rPr>
              <a:t>Examples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3"/>
          <p:cNvSpPr txBox="1">
            <a:spLocks noChangeArrowheads="1"/>
          </p:cNvSpPr>
          <p:nvPr/>
        </p:nvSpPr>
        <p:spPr bwMode="auto">
          <a:xfrm>
            <a:off x="0" y="109538"/>
            <a:ext cx="91027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ahoma" charset="0"/>
                <a:ea typeface="ＭＳ Ｐゴシック" charset="0"/>
              </a:defRPr>
            </a:lvl9pPr>
          </a:lstStyle>
          <a:p>
            <a:pPr algn="ctr" eaLnBrk="1" hangingPunct="1"/>
            <a:r>
              <a:rPr lang="en-US" sz="2800">
                <a:solidFill>
                  <a:srgbClr val="FFF82E"/>
                </a:solidFill>
                <a:latin typeface="Arial" charset="0"/>
                <a:cs typeface="Arial" charset="0"/>
              </a:rPr>
              <a:t>Vision: The Twain Shall Meet</a:t>
            </a:r>
          </a:p>
        </p:txBody>
      </p:sp>
      <p:pic>
        <p:nvPicPr>
          <p:cNvPr id="79874" name="Picture 4" descr="sb10066490v-001_75client_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392363"/>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6" descr="81478180_r1_LG_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92363"/>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0" descr="200516668-001_75client_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4610100"/>
            <a:ext cx="11969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1" descr="AAKQ001079_CORBIS_75client_l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4594225"/>
            <a:ext cx="11969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3" descr="sb10063136j-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598988"/>
            <a:ext cx="119697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14"/>
          <p:cNvSpPr txBox="1">
            <a:spLocks noChangeArrowheads="1"/>
          </p:cNvSpPr>
          <p:nvPr/>
        </p:nvSpPr>
        <p:spPr bwMode="auto">
          <a:xfrm>
            <a:off x="542925" y="3579813"/>
            <a:ext cx="1189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cs typeface="ＭＳ Ｐゴシック" charset="0"/>
              </a:defRPr>
            </a:lvl1pPr>
            <a:lvl2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2pPr>
            <a:lvl3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3pPr>
            <a:lvl4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4pPr>
            <a:lvl5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9pPr>
          </a:lstStyle>
          <a:p>
            <a:pPr eaLnBrk="1" hangingPunct="1">
              <a:spcAft>
                <a:spcPts val="1750"/>
              </a:spcAft>
              <a:buFont typeface="Arial" charset="0"/>
              <a:buNone/>
            </a:pPr>
            <a:r>
              <a:rPr lang="en-GB" sz="1400">
                <a:solidFill>
                  <a:schemeClr val="tx1"/>
                </a:solidFill>
                <a:latin typeface="Arial" charset="0"/>
                <a:ea typeface="MS PGothic" charset="0"/>
                <a:cs typeface="MS PGothic" charset="0"/>
              </a:rPr>
              <a:t>Smart traffic  systems </a:t>
            </a:r>
          </a:p>
        </p:txBody>
      </p:sp>
      <p:sp>
        <p:nvSpPr>
          <p:cNvPr id="79880" name="Text Box 15"/>
          <p:cNvSpPr txBox="1">
            <a:spLocks noChangeArrowheads="1"/>
          </p:cNvSpPr>
          <p:nvPr/>
        </p:nvSpPr>
        <p:spPr bwMode="auto">
          <a:xfrm>
            <a:off x="511175" y="5816600"/>
            <a:ext cx="1189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cs typeface="ＭＳ Ｐゴシック" charset="0"/>
              </a:defRPr>
            </a:lvl1pPr>
            <a:lvl2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2pPr>
            <a:lvl3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3pPr>
            <a:lvl4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4pPr>
            <a:lvl5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bg1"/>
                </a:solidFill>
                <a:latin typeface="Tahoma" charset="0"/>
                <a:ea typeface="ＭＳ Ｐゴシック" charset="0"/>
              </a:defRPr>
            </a:lvl9pPr>
          </a:lstStyle>
          <a:p>
            <a:pPr eaLnBrk="1" hangingPunct="1">
              <a:spcAft>
                <a:spcPts val="1750"/>
              </a:spcAft>
              <a:buFont typeface="Arial" charset="0"/>
              <a:buNone/>
            </a:pPr>
            <a:r>
              <a:rPr lang="en-GB" sz="1400">
                <a:solidFill>
                  <a:schemeClr val="tx1"/>
                </a:solidFill>
                <a:latin typeface="Arial" charset="0"/>
                <a:ea typeface="MS PGothic" charset="0"/>
                <a:cs typeface="MS PGothic" charset="0"/>
              </a:rPr>
              <a:t>Smart water management </a:t>
            </a:r>
          </a:p>
        </p:txBody>
      </p:sp>
      <p:sp>
        <p:nvSpPr>
          <p:cNvPr id="79881" name="Rectangle 17"/>
          <p:cNvSpPr>
            <a:spLocks noChangeArrowheads="1"/>
          </p:cNvSpPr>
          <p:nvPr/>
        </p:nvSpPr>
        <p:spPr bwMode="auto">
          <a:xfrm>
            <a:off x="4721225" y="3579813"/>
            <a:ext cx="1187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defTabSz="457200">
              <a:spcAft>
                <a:spcPts val="1750"/>
              </a:spcAft>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Arial" charset="0"/>
                <a:ea typeface="MS PGothic" charset="0"/>
                <a:cs typeface="MS PGothic" charset="0"/>
              </a:rPr>
              <a:t>Smart healthcare</a:t>
            </a:r>
          </a:p>
        </p:txBody>
      </p:sp>
      <p:sp>
        <p:nvSpPr>
          <p:cNvPr id="79882" name="Rectangle 18"/>
          <p:cNvSpPr>
            <a:spLocks noChangeArrowheads="1"/>
          </p:cNvSpPr>
          <p:nvPr/>
        </p:nvSpPr>
        <p:spPr bwMode="auto">
          <a:xfrm>
            <a:off x="3363913" y="3579813"/>
            <a:ext cx="1187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defTabSz="457200">
              <a:spcAft>
                <a:spcPts val="1750"/>
              </a:spcAft>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Arial" charset="0"/>
                <a:ea typeface="MS PGothic" charset="0"/>
                <a:cs typeface="MS PGothic" charset="0"/>
              </a:rPr>
              <a:t>Smart food systems </a:t>
            </a:r>
          </a:p>
        </p:txBody>
      </p:sp>
      <p:sp>
        <p:nvSpPr>
          <p:cNvPr id="79883" name="Rectangle 23"/>
          <p:cNvSpPr>
            <a:spLocks noChangeArrowheads="1"/>
          </p:cNvSpPr>
          <p:nvPr/>
        </p:nvSpPr>
        <p:spPr bwMode="auto">
          <a:xfrm>
            <a:off x="1820863" y="5816600"/>
            <a:ext cx="1189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spAutoFit/>
          </a:bodyPr>
          <a:lstStyle/>
          <a:p>
            <a:pPr defTabSz="457200">
              <a:spcAft>
                <a:spcPts val="1750"/>
              </a:spcAft>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Arial" charset="0"/>
                <a:ea typeface="MS PGothic" charset="0"/>
                <a:cs typeface="MS PGothic" charset="0"/>
              </a:rPr>
              <a:t>Smart supply chains </a:t>
            </a:r>
          </a:p>
        </p:txBody>
      </p:sp>
      <p:sp>
        <p:nvSpPr>
          <p:cNvPr id="79884" name="Rectangle 24"/>
          <p:cNvSpPr>
            <a:spLocks noChangeArrowheads="1"/>
          </p:cNvSpPr>
          <p:nvPr/>
        </p:nvSpPr>
        <p:spPr bwMode="auto">
          <a:xfrm>
            <a:off x="4678363" y="5805488"/>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defTabSz="457200">
              <a:spcAft>
                <a:spcPts val="1750"/>
              </a:spcAft>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Arial" charset="0"/>
                <a:ea typeface="MS PGothic" charset="0"/>
                <a:cs typeface="MS PGothic" charset="0"/>
              </a:rPr>
              <a:t>Smart cities</a:t>
            </a:r>
          </a:p>
        </p:txBody>
      </p:sp>
      <p:pic>
        <p:nvPicPr>
          <p:cNvPr id="79885" name="Picture 26" descr="heathcare_icon_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0588" y="2392363"/>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12 copy"/>
          <p:cNvPicPr>
            <a:picLocks noChangeAspect="1" noChangeArrowheads="1"/>
          </p:cNvPicPr>
          <p:nvPr/>
        </p:nvPicPr>
        <p:blipFill>
          <a:blip r:embed="rId9"/>
          <a:srcRect l="84369" r="-6" b="-34"/>
          <a:stretch>
            <a:fillRect/>
          </a:stretch>
        </p:blipFill>
        <p:spPr bwMode="auto">
          <a:xfrm>
            <a:off x="1885950" y="2414588"/>
            <a:ext cx="1314450" cy="1152525"/>
          </a:xfrm>
          <a:prstGeom prst="rect">
            <a:avLst/>
          </a:prstGeom>
          <a:noFill/>
          <a:effectLst>
            <a:outerShdw blurRad="63500" dist="38099" dir="2700000" algn="ctr" rotWithShape="0">
              <a:srgbClr val="000000">
                <a:alpha val="74998"/>
              </a:srgbClr>
            </a:outerShdw>
          </a:effectLst>
        </p:spPr>
      </p:pic>
      <p:sp>
        <p:nvSpPr>
          <p:cNvPr id="79887" name="Rectangle 18"/>
          <p:cNvSpPr>
            <a:spLocks noChangeArrowheads="1"/>
          </p:cNvSpPr>
          <p:nvPr/>
        </p:nvSpPr>
        <p:spPr bwMode="auto">
          <a:xfrm>
            <a:off x="1747838" y="3579813"/>
            <a:ext cx="1414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defTabSz="457200">
              <a:spcAft>
                <a:spcPts val="1750"/>
              </a:spcAft>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Arial" charset="0"/>
                <a:ea typeface="MS PGothic" charset="0"/>
                <a:cs typeface="MS PGothic" charset="0"/>
              </a:rPr>
              <a:t>Smart business systems </a:t>
            </a:r>
          </a:p>
        </p:txBody>
      </p:sp>
      <p:pic>
        <p:nvPicPr>
          <p:cNvPr id="79888" name="Picture 21" descr="products_ascend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4611688"/>
            <a:ext cx="131286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9" name="Rectangle 23"/>
          <p:cNvSpPr>
            <a:spLocks noChangeArrowheads="1"/>
          </p:cNvSpPr>
          <p:nvPr/>
        </p:nvSpPr>
        <p:spPr bwMode="auto">
          <a:xfrm>
            <a:off x="3306763" y="5816600"/>
            <a:ext cx="1189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spAutoFit/>
          </a:bodyPr>
          <a:lstStyle/>
          <a:p>
            <a:pPr defTabSz="457200">
              <a:spcAft>
                <a:spcPts val="1750"/>
              </a:spcAft>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chemeClr val="tx1"/>
                </a:solidFill>
                <a:latin typeface="Arial" charset="0"/>
                <a:ea typeface="MS PGothic" charset="0"/>
                <a:cs typeface="MS PGothic" charset="0"/>
              </a:rPr>
              <a:t>Smart telephony</a:t>
            </a:r>
          </a:p>
        </p:txBody>
      </p:sp>
      <p:sp>
        <p:nvSpPr>
          <p:cNvPr id="79890" name="Rectangle 24"/>
          <p:cNvSpPr>
            <a:spLocks noChangeArrowheads="1"/>
          </p:cNvSpPr>
          <p:nvPr/>
        </p:nvSpPr>
        <p:spPr bwMode="auto">
          <a:xfrm>
            <a:off x="215900" y="1052513"/>
            <a:ext cx="877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chemeClr val="accent2"/>
                </a:solidFill>
                <a:latin typeface="Calibri" charset="0"/>
                <a:cs typeface="Calibri" charset="0"/>
              </a:rPr>
              <a:t>The world needs to get smarter – more instrumented,   interconnected &amp; lead to better decision making.</a:t>
            </a:r>
            <a:br>
              <a:rPr lang="en-US" sz="2400">
                <a:solidFill>
                  <a:schemeClr val="accent2"/>
                </a:solidFill>
                <a:latin typeface="Calibri" charset="0"/>
                <a:cs typeface="Calibri" charset="0"/>
              </a:rPr>
            </a:br>
            <a:r>
              <a:rPr lang="en-US" sz="2400">
                <a:solidFill>
                  <a:srgbClr val="FF0000"/>
                </a:solidFill>
                <a:latin typeface="Calibri" charset="0"/>
                <a:cs typeface="Calibri" charset="0"/>
              </a:rPr>
              <a:t>Smarter Service &amp; Cloud technologies are central to this vision.</a:t>
            </a:r>
            <a:endParaRPr lang="en-US" sz="2400">
              <a:latin typeface="Calibri" charset="0"/>
              <a:cs typeface="Calibri" charset="0"/>
            </a:endParaRPr>
          </a:p>
        </p:txBody>
      </p:sp>
      <p:sp>
        <p:nvSpPr>
          <p:cNvPr id="79891" name="Rectangle 1"/>
          <p:cNvSpPr>
            <a:spLocks noChangeArrowheads="1"/>
          </p:cNvSpPr>
          <p:nvPr/>
        </p:nvSpPr>
        <p:spPr bwMode="auto">
          <a:xfrm>
            <a:off x="6121400" y="2636838"/>
            <a:ext cx="2895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D94"/>
                </a:solidFill>
                <a:latin typeface="Calibri" charset="0"/>
                <a:cs typeface="Calibri" charset="0"/>
              </a:rPr>
              <a:t>Global-reach </a:t>
            </a:r>
            <a:r>
              <a:rPr lang="en-US" i="1">
                <a:solidFill>
                  <a:srgbClr val="000D94"/>
                </a:solidFill>
                <a:latin typeface="Calibri" charset="0"/>
                <a:cs typeface="Calibri" charset="0"/>
              </a:rPr>
              <a:t>agile</a:t>
            </a:r>
            <a:r>
              <a:rPr lang="en-US">
                <a:solidFill>
                  <a:srgbClr val="000D94"/>
                </a:solidFill>
                <a:latin typeface="Calibri" charset="0"/>
                <a:cs typeface="Calibri" charset="0"/>
              </a:rPr>
              <a:t> service-based apps are effectively  deployed into a variety of devices &amp; different implementation platforms - in particular federated cloud computing formations. </a:t>
            </a:r>
            <a:endParaRPr lang="en-GB">
              <a:solidFill>
                <a:srgbClr val="000D94"/>
              </a:solidFill>
              <a:latin typeface="Calibri" charset="0"/>
              <a:cs typeface="Calibri" charset="0"/>
            </a:endParaRPr>
          </a:p>
        </p:txBody>
      </p:sp>
      <p:sp>
        <p:nvSpPr>
          <p:cNvPr id="79892" name="Rectangle 1"/>
          <p:cNvSpPr>
            <a:spLocks noChangeArrowheads="1"/>
          </p:cNvSpPr>
          <p:nvPr/>
        </p:nvSpPr>
        <p:spPr bwMode="auto">
          <a:xfrm>
            <a:off x="900113" y="4073525"/>
            <a:ext cx="428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FF0000"/>
                </a:solidFill>
                <a:latin typeface="Calibri" charset="0"/>
                <a:cs typeface="Calibri" charset="0"/>
              </a:rPr>
              <a:t>(Process-intensive &amp; event-driven apps)</a:t>
            </a:r>
            <a:endParaRPr lang="en-US">
              <a:latin typeface="Calibri" charset="0"/>
              <a:cs typeface="Calibri" charset="0"/>
            </a:endParaRPr>
          </a:p>
        </p:txBody>
      </p:sp>
      <p:sp>
        <p:nvSpPr>
          <p:cNvPr id="7989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840916B-980C-B549-BE94-2EEF34293956}" type="slidenum">
              <a:rPr lang="en-GB"/>
              <a:pPr/>
              <a:t>8</a:t>
            </a:fld>
            <a:endParaRPr lang="en-GB"/>
          </a:p>
        </p:txBody>
      </p:sp>
      <p:sp>
        <p:nvSpPr>
          <p:cNvPr id="25" name="Footer Placeholder 1"/>
          <p:cNvSpPr txBox="1">
            <a:spLocks/>
          </p:cNvSpPr>
          <p:nvPr/>
        </p:nvSpPr>
        <p:spPr>
          <a:xfrm>
            <a:off x="0" y="6626225"/>
            <a:ext cx="8378825" cy="230188"/>
          </a:xfrm>
          <a:prstGeom prst="rect">
            <a:avLst/>
          </a:prstGeom>
        </p:spPr>
        <p:txBody>
          <a:bodyPr/>
          <a:lstStyle>
            <a:defPPr>
              <a:defRPr lang="en-GB"/>
            </a:defPPr>
            <a:lvl1pPr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000" kern="1200">
                <a:solidFill>
                  <a:schemeClr val="bg1"/>
                </a:solidFill>
                <a:latin typeface="Tahoma" charset="0"/>
                <a:ea typeface="ＭＳ Ｐゴシック" charset="0"/>
                <a:cs typeface="ＭＳ Ｐゴシック" charset="0"/>
              </a:defRPr>
            </a:lvl5pPr>
            <a:lvl6pPr marL="2286000" algn="l" defTabSz="457200" rtl="0" eaLnBrk="1" latinLnBrk="0" hangingPunct="1">
              <a:defRPr sz="2000" kern="1200">
                <a:solidFill>
                  <a:schemeClr val="bg1"/>
                </a:solidFill>
                <a:latin typeface="Tahoma" charset="0"/>
                <a:ea typeface="ＭＳ Ｐゴシック" charset="0"/>
                <a:cs typeface="ＭＳ Ｐゴシック" charset="0"/>
              </a:defRPr>
            </a:lvl6pPr>
            <a:lvl7pPr marL="2743200" algn="l" defTabSz="457200" rtl="0" eaLnBrk="1" latinLnBrk="0" hangingPunct="1">
              <a:defRPr sz="2000" kern="1200">
                <a:solidFill>
                  <a:schemeClr val="bg1"/>
                </a:solidFill>
                <a:latin typeface="Tahoma" charset="0"/>
                <a:ea typeface="ＭＳ Ｐゴシック" charset="0"/>
                <a:cs typeface="ＭＳ Ｐゴシック" charset="0"/>
              </a:defRPr>
            </a:lvl7pPr>
            <a:lvl8pPr marL="3200400" algn="l" defTabSz="457200" rtl="0" eaLnBrk="1" latinLnBrk="0" hangingPunct="1">
              <a:defRPr sz="2000" kern="1200">
                <a:solidFill>
                  <a:schemeClr val="bg1"/>
                </a:solidFill>
                <a:latin typeface="Tahoma" charset="0"/>
                <a:ea typeface="ＭＳ Ｐゴシック" charset="0"/>
                <a:cs typeface="ＭＳ Ｐゴシック" charset="0"/>
              </a:defRPr>
            </a:lvl8pPr>
            <a:lvl9pPr marL="3657600" algn="l" defTabSz="457200" rtl="0" eaLnBrk="1" latinLnBrk="0" hangingPunct="1">
              <a:defRPr sz="2000" kern="1200">
                <a:solidFill>
                  <a:schemeClr val="bg1"/>
                </a:solidFill>
                <a:latin typeface="Tahoma" charset="0"/>
                <a:ea typeface="ＭＳ Ｐゴシック" charset="0"/>
                <a:cs typeface="ＭＳ Ｐゴシック" charset="0"/>
              </a:defRPr>
            </a:lvl9pPr>
          </a:lstStyle>
          <a:p>
            <a:pPr>
              <a:defRPr/>
            </a:pPr>
            <a:r>
              <a:rPr lang="en-GB" sz="900" dirty="0" smtClean="0">
                <a:solidFill>
                  <a:schemeClr val="tx1">
                    <a:lumMod val="95000"/>
                    <a:lumOff val="5000"/>
                  </a:schemeClr>
                </a:solidFill>
                <a:latin typeface="+mn-lt"/>
              </a:rPr>
              <a:t>                 Michael P. Papazoglou ©		 "Research Roadmap in Service Oriented Computing"     Summer School, Espoo, Finland - August 26, 2011 </a:t>
            </a:r>
            <a:endParaRPr lang="en-US" sz="900" dirty="0" smtClean="0">
              <a:solidFill>
                <a:schemeClr val="tx1">
                  <a:lumMod val="95000"/>
                  <a:lumOff val="5000"/>
                </a:schemeClr>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Arial" charset="0"/>
                <a:ea typeface="ＭＳ Ｐゴシック" charset="0"/>
                <a:cs typeface="Arial" charset="0"/>
              </a:rPr>
              <a:t>Services &amp; SOA</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Unicode MS"/>
        <a:ea typeface="ＭＳ Ｐゴシック"/>
        <a:cs typeface="ＭＳ Ｐゴシック"/>
      </a:majorFont>
      <a:minorFont>
        <a:latin typeface="Arial Unicode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Unicode MS"/>
        <a:ea typeface="ＭＳ Ｐゴシック"/>
        <a:cs typeface="ＭＳ Ｐゴシック"/>
      </a:majorFont>
      <a:minorFont>
        <a:latin typeface="Arial Unicode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Unicode MS"/>
        <a:ea typeface="ＭＳ Ｐゴシック"/>
        <a:cs typeface="ＭＳ Ｐゴシック"/>
      </a:majorFont>
      <a:minorFont>
        <a:latin typeface="Arial Unicode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Unicode MS"/>
        <a:ea typeface="ＭＳ Ｐゴシック"/>
        <a:cs typeface="ＭＳ Ｐゴシック"/>
      </a:majorFont>
      <a:minorFont>
        <a:latin typeface="Arial Unicode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05" charset="0"/>
          <a:buNone/>
          <a:tabLst/>
          <a:defRPr kumimoji="0" lang="en-GB" sz="2000" b="0" i="0" u="none" strike="noStrike" cap="none" normalizeH="0" baseline="0">
            <a:ln>
              <a:noFill/>
            </a:ln>
            <a:solidFill>
              <a:schemeClr val="bg1"/>
            </a:solidFill>
            <a:effectLst/>
            <a:latin typeface="Tahoma" pitchFamily="-10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25177</TotalTime>
  <Words>4745</Words>
  <Application>Microsoft Macintosh PowerPoint</Application>
  <PresentationFormat>On-screen Show (4:3)</PresentationFormat>
  <Paragraphs>862</Paragraphs>
  <Slides>41</Slides>
  <Notes>21</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41</vt:i4>
      </vt:variant>
    </vt:vector>
  </HeadingPairs>
  <TitlesOfParts>
    <vt:vector size="64" baseType="lpstr">
      <vt:lpstr>Tahoma</vt:lpstr>
      <vt:lpstr>ＭＳ Ｐゴシック</vt:lpstr>
      <vt:lpstr>Times New Roman</vt:lpstr>
      <vt:lpstr>Arial</vt:lpstr>
      <vt:lpstr>Arial Unicode MS</vt:lpstr>
      <vt:lpstr>Calibri</vt:lpstr>
      <vt:lpstr>Century Gothic</vt:lpstr>
      <vt:lpstr>Wingdings 2</vt:lpstr>
      <vt:lpstr>Verdana</vt:lpstr>
      <vt:lpstr>Wingdings</vt:lpstr>
      <vt:lpstr>MS PGothic</vt:lpstr>
      <vt:lpstr>Lucida Grande</vt:lpstr>
      <vt:lpstr>Lucida Handwriting</vt:lpstr>
      <vt:lpstr>ヒラギノ角ゴ Pro W3</vt:lpstr>
      <vt:lpstr>Abadi MT Condensed Extra Bold</vt:lpstr>
      <vt:lpstr>4_Office Theme</vt:lpstr>
      <vt:lpstr>Office Theme</vt:lpstr>
      <vt:lpstr>1_Office Theme</vt:lpstr>
      <vt:lpstr>5_Office Theme</vt:lpstr>
      <vt:lpstr>3_Office Theme</vt:lpstr>
      <vt:lpstr>6_Office Theme</vt:lpstr>
      <vt:lpstr>Perspective</vt:lpstr>
      <vt:lpstr>Photo Editor Photo</vt:lpstr>
      <vt:lpstr>PowerPoint Presentation</vt:lpstr>
      <vt:lpstr>AGENDA</vt:lpstr>
      <vt:lpstr>TALK OBJECTIVES</vt:lpstr>
      <vt:lpstr>Overview, Vision &amp; Aim</vt:lpstr>
      <vt:lpstr>The Services Tsunami</vt:lpstr>
      <vt:lpstr>The Cloud Computing Revolution</vt:lpstr>
      <vt:lpstr>Examples</vt:lpstr>
      <vt:lpstr>PowerPoint Presentation</vt:lpstr>
      <vt:lpstr>Services &amp; SOA</vt:lpstr>
      <vt:lpstr>What are Software Services?</vt:lpstr>
      <vt:lpstr>What is an SOA?</vt:lpstr>
      <vt:lpstr>SOA Reference Model </vt:lpstr>
      <vt:lpstr>Business Processes as Services</vt:lpstr>
      <vt:lpstr>A Quick Look at Business Process Management </vt:lpstr>
      <vt:lpstr>Services in the Cloud</vt:lpstr>
      <vt:lpstr>PowerPoint Presentation</vt:lpstr>
      <vt:lpstr>Cloud: Consumption &amp; Delivery Models Optimized by Workload</vt:lpstr>
      <vt:lpstr>PowerPoint Presentation</vt:lpstr>
      <vt:lpstr>PowerPoint Presentation</vt:lpstr>
      <vt:lpstr>Research Roadmap</vt:lpstr>
      <vt:lpstr>Some Long-term Research Challenges</vt:lpstr>
      <vt:lpstr>Extended SOA (xSOA)</vt:lpstr>
      <vt:lpstr>Summary of Research Themes </vt:lpstr>
      <vt:lpstr>PowerPoint Presentation</vt:lpstr>
      <vt:lpstr>SERVICE FOUNDATIONS:        Some Typical Research Challenges</vt:lpstr>
      <vt:lpstr>Breaking the Cloud Monolith</vt:lpstr>
      <vt:lpstr>The Blueprint Model for Cloud  Services</vt:lpstr>
      <vt:lpstr>SERVICE COMPOSITION:  State of the Art</vt:lpstr>
      <vt:lpstr>SERVICE COMPOSITION:        Some Typical Research Challenges</vt:lpstr>
      <vt:lpstr>End-to-end Processes in Agile Service Networks  </vt:lpstr>
      <vt:lpstr>Service Evolution: Shallow vs. Deep Changes</vt:lpstr>
      <vt:lpstr>Business Transactions</vt:lpstr>
      <vt:lpstr>SERVICE MGT &amp; MONITORING:  Overview</vt:lpstr>
      <vt:lpstr>SERVICE MGT &amp; MONITORING:  State of the Art</vt:lpstr>
      <vt:lpstr>SERVICE MGT &amp; MONITORING:  Some Typical Research Challenges</vt:lpstr>
      <vt:lpstr>Aspect Oriented Techniques for Service Mgt</vt:lpstr>
      <vt:lpstr>Closing Remarks</vt:lpstr>
      <vt:lpstr>Summary</vt:lpstr>
      <vt:lpstr>References</vt:lpstr>
      <vt:lpstr>S-CUBE: Software Services &amp; Systems Network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Services and the Grid – WSRF and WSRF::Lite</dc:title>
  <dc:creator>Mark Mc Keown</dc:creator>
  <cp:lastModifiedBy>Mike Papazoglou</cp:lastModifiedBy>
  <cp:revision>2012</cp:revision>
  <cp:lastPrinted>2009-04-22T19:24:48Z</cp:lastPrinted>
  <dcterms:created xsi:type="dcterms:W3CDTF">2010-09-29T17:47:07Z</dcterms:created>
  <dcterms:modified xsi:type="dcterms:W3CDTF">2011-08-25T19:32:38Z</dcterms:modified>
</cp:coreProperties>
</file>