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59"/>
  </p:notesMasterIdLst>
  <p:handoutMasterIdLst>
    <p:handoutMasterId r:id="rId60"/>
  </p:handoutMasterIdLst>
  <p:sldIdLst>
    <p:sldId id="535" r:id="rId2"/>
    <p:sldId id="536" r:id="rId3"/>
    <p:sldId id="335" r:id="rId4"/>
    <p:sldId id="501" r:id="rId5"/>
    <p:sldId id="503" r:id="rId6"/>
    <p:sldId id="371" r:id="rId7"/>
    <p:sldId id="373" r:id="rId8"/>
    <p:sldId id="377" r:id="rId9"/>
    <p:sldId id="509" r:id="rId10"/>
    <p:sldId id="376" r:id="rId11"/>
    <p:sldId id="378" r:id="rId12"/>
    <p:sldId id="379" r:id="rId13"/>
    <p:sldId id="380" r:id="rId14"/>
    <p:sldId id="508" r:id="rId15"/>
    <p:sldId id="424" r:id="rId16"/>
    <p:sldId id="511" r:id="rId17"/>
    <p:sldId id="512" r:id="rId18"/>
    <p:sldId id="513" r:id="rId19"/>
    <p:sldId id="514" r:id="rId20"/>
    <p:sldId id="430" r:id="rId21"/>
    <p:sldId id="516" r:id="rId22"/>
    <p:sldId id="431" r:id="rId23"/>
    <p:sldId id="529" r:id="rId24"/>
    <p:sldId id="458" r:id="rId25"/>
    <p:sldId id="459" r:id="rId26"/>
    <p:sldId id="460" r:id="rId27"/>
    <p:sldId id="462" r:id="rId28"/>
    <p:sldId id="463" r:id="rId29"/>
    <p:sldId id="464" r:id="rId30"/>
    <p:sldId id="391" r:id="rId31"/>
    <p:sldId id="466" r:id="rId32"/>
    <p:sldId id="467" r:id="rId33"/>
    <p:sldId id="469" r:id="rId34"/>
    <p:sldId id="470" r:id="rId35"/>
    <p:sldId id="471" r:id="rId36"/>
    <p:sldId id="472" r:id="rId37"/>
    <p:sldId id="480" r:id="rId38"/>
    <p:sldId id="481" r:id="rId39"/>
    <p:sldId id="482" r:id="rId40"/>
    <p:sldId id="483" r:id="rId41"/>
    <p:sldId id="484" r:id="rId42"/>
    <p:sldId id="485" r:id="rId43"/>
    <p:sldId id="531" r:id="rId44"/>
    <p:sldId id="532" r:id="rId45"/>
    <p:sldId id="533" r:id="rId46"/>
    <p:sldId id="534" r:id="rId47"/>
    <p:sldId id="530" r:id="rId48"/>
    <p:sldId id="518" r:id="rId49"/>
    <p:sldId id="519" r:id="rId50"/>
    <p:sldId id="520" r:id="rId51"/>
    <p:sldId id="521" r:id="rId52"/>
    <p:sldId id="522" r:id="rId53"/>
    <p:sldId id="524" r:id="rId54"/>
    <p:sldId id="525" r:id="rId55"/>
    <p:sldId id="526" r:id="rId56"/>
    <p:sldId id="527" r:id="rId57"/>
    <p:sldId id="528" r:id="rId58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B2B2B2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75" d="100"/>
          <a:sy n="75" d="100"/>
        </p:scale>
        <p:origin x="10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9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2.xml"/><Relationship Id="rId2" Type="http://schemas.openxmlformats.org/officeDocument/2006/relationships/slide" Target="slides/slide31.xml"/><Relationship Id="rId1" Type="http://schemas.openxmlformats.org/officeDocument/2006/relationships/slide" Target="slides/slide2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68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A56C3F8C-C7B1-48F5-B4E0-0C384F3E94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549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Textmasterformate durch Klicken bearbeiten</a:t>
            </a:r>
          </a:p>
          <a:p>
            <a:pPr lvl="1"/>
            <a:r>
              <a:rPr lang="en-US" smtClean="0"/>
              <a:t>Zweite Ebene</a:t>
            </a:r>
          </a:p>
          <a:p>
            <a:pPr lvl="2"/>
            <a:r>
              <a:rPr lang="en-US" smtClean="0"/>
              <a:t>Dritte Ebene</a:t>
            </a:r>
          </a:p>
          <a:p>
            <a:pPr lvl="3"/>
            <a:r>
              <a:rPr lang="en-US" smtClean="0"/>
              <a:t>Vierte Ebene</a:t>
            </a:r>
          </a:p>
          <a:p>
            <a:pPr lvl="4"/>
            <a:r>
              <a:rPr lang="en-US" smtClean="0"/>
              <a:t>Fünfte Ebene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itchFamily="18" charset="0"/>
              </a:defRPr>
            </a:lvl1pPr>
          </a:lstStyle>
          <a:p>
            <a:fld id="{6AE1DE52-96FA-4065-A6B9-3ACE3424899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7517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D89C53-2F50-4F06-B619-A760FEB7A6C2}" type="slidenum">
              <a:rPr lang="en-US"/>
              <a:pPr/>
              <a:t>15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1994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A07C1-C90D-47B9-9B6B-40F7B4D87F3A}" type="slidenum">
              <a:rPr lang="en-US"/>
              <a:pPr/>
              <a:t>16</a:t>
            </a:fld>
            <a:endParaRPr lang="en-US"/>
          </a:p>
        </p:txBody>
      </p:sp>
      <p:sp>
        <p:nvSpPr>
          <p:cNvPr id="418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2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884F72-E116-49AE-92E8-7233C1289007}" type="slidenum">
              <a:rPr lang="en-US"/>
              <a:pPr/>
              <a:t>17</a:t>
            </a:fld>
            <a:endParaRPr lang="en-US"/>
          </a:p>
        </p:txBody>
      </p:sp>
      <p:sp>
        <p:nvSpPr>
          <p:cNvPr id="420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0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462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CE6821-7A68-4B82-877B-3790385DB10E}" type="slidenum">
              <a:rPr lang="en-US"/>
              <a:pPr/>
              <a:t>18</a:t>
            </a:fld>
            <a:endParaRPr lang="en-US"/>
          </a:p>
        </p:txBody>
      </p:sp>
      <p:sp>
        <p:nvSpPr>
          <p:cNvPr id="422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2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4797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AF5AD6-06C1-42CE-BCA3-A8D9AD9DAA6F}" type="slidenum">
              <a:rPr lang="en-US"/>
              <a:pPr/>
              <a:t>19</a:t>
            </a:fld>
            <a:endParaRPr lang="en-US"/>
          </a:p>
        </p:txBody>
      </p:sp>
      <p:sp>
        <p:nvSpPr>
          <p:cNvPr id="424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18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0E8FE4B-235E-441D-9448-18EA31B1D15F}" type="slidenum">
              <a:rPr lang="en-US"/>
              <a:pPr/>
              <a:t>20</a:t>
            </a:fld>
            <a:endParaRPr lang="en-US"/>
          </a:p>
        </p:txBody>
      </p:sp>
      <p:sp>
        <p:nvSpPr>
          <p:cNvPr id="326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2523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44391E-D39C-4A01-AAD8-4B4993161F22}" type="slidenum">
              <a:rPr lang="en-US"/>
              <a:pPr/>
              <a:t>21</a:t>
            </a:fld>
            <a:endParaRPr lang="en-US"/>
          </a:p>
        </p:txBody>
      </p:sp>
      <p:sp>
        <p:nvSpPr>
          <p:cNvPr id="429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9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37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0891BD-3F86-4FE9-8FDE-461FA0E16A0A}" type="slidenum">
              <a:rPr lang="en-US"/>
              <a:pPr/>
              <a:t>22</a:t>
            </a:fld>
            <a:endParaRPr lang="en-US"/>
          </a:p>
        </p:txBody>
      </p:sp>
      <p:sp>
        <p:nvSpPr>
          <p:cNvPr id="328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13514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AD7D48F-D1C6-4897-A215-2C065D9CA0AA}" type="slidenum">
              <a:rPr lang="en-US"/>
              <a:pPr/>
              <a:t>53</a:t>
            </a:fld>
            <a:endParaRPr lang="en-US"/>
          </a:p>
        </p:txBody>
      </p:sp>
      <p:sp>
        <p:nvSpPr>
          <p:cNvPr id="354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4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83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2127250"/>
          </a:xfrm>
        </p:spPr>
        <p:txBody>
          <a:bodyPr/>
          <a:lstStyle>
            <a:lvl1pPr algn="ctr">
              <a:defRPr sz="5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70250"/>
            <a:ext cx="6400800" cy="22098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2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0D83E5A-D556-40CE-8DAF-3F358FE6019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35527" name="Group 7"/>
          <p:cNvGrpSpPr>
            <a:grpSpLocks/>
          </p:cNvGrpSpPr>
          <p:nvPr/>
        </p:nvGrpSpPr>
        <p:grpSpPr bwMode="auto">
          <a:xfrm>
            <a:off x="228600" y="2889250"/>
            <a:ext cx="8610600" cy="201613"/>
            <a:chOff x="144" y="1680"/>
            <a:chExt cx="5424" cy="144"/>
          </a:xfrm>
        </p:grpSpPr>
        <p:sp>
          <p:nvSpPr>
            <p:cNvPr id="235528" name="Rectangle 8"/>
            <p:cNvSpPr>
              <a:spLocks noChangeArrowheads="1"/>
            </p:cNvSpPr>
            <p:nvPr userDrawn="1"/>
          </p:nvSpPr>
          <p:spPr bwMode="auto">
            <a:xfrm>
              <a:off x="144" y="1680"/>
              <a:ext cx="1808" cy="144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235529" name="Rectangle 9"/>
            <p:cNvSpPr>
              <a:spLocks noChangeArrowheads="1"/>
            </p:cNvSpPr>
            <p:nvPr userDrawn="1"/>
          </p:nvSpPr>
          <p:spPr bwMode="auto">
            <a:xfrm>
              <a:off x="1952" y="1680"/>
              <a:ext cx="1808" cy="144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235530" name="Rectangle 10"/>
            <p:cNvSpPr>
              <a:spLocks noChangeArrowheads="1"/>
            </p:cNvSpPr>
            <p:nvPr userDrawn="1"/>
          </p:nvSpPr>
          <p:spPr bwMode="auto">
            <a:xfrm>
              <a:off x="3760" y="1680"/>
              <a:ext cx="1808" cy="144"/>
            </a:xfrm>
            <a:prstGeom prst="rect">
              <a:avLst/>
            </a:prstGeom>
            <a:solidFill>
              <a:schemeClr val="tx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i-FI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96FCCB-19E0-411C-B589-8E68CB6DB4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424D26-46E9-4A9D-B388-514C88D342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9208BF-6315-4754-9A44-9551648FE0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26166D-36BE-4376-812C-40C55021252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1DC935-8926-47A8-A5F6-4DA65B8252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7DB670-CBD2-4839-AAEE-BFEFA3FF65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998B8D-0E59-4496-81A3-4E9682A285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274471-EEA7-422C-96B6-B0153420CD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5CDEC2-12A1-42D5-BD7A-C529CD423F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609878-F832-45A0-BD5C-87E8191BE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45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r>
              <a:rPr lang="fi-FI" smtClean="0"/>
              <a:t>ISMB 2009 Tutorial</a:t>
            </a:r>
            <a:endParaRPr lang="en-US"/>
          </a:p>
        </p:txBody>
      </p:sp>
      <p:sp>
        <p:nvSpPr>
          <p:cNvPr id="2345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endParaRPr lang="en-US"/>
          </a:p>
        </p:txBody>
      </p:sp>
      <p:sp>
        <p:nvSpPr>
          <p:cNvPr id="2345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FC5623E1-32F7-42FF-9880-90EA8A77582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34503" name="Rectangle 7"/>
          <p:cNvSpPr>
            <a:spLocks noChangeArrowheads="1"/>
          </p:cNvSpPr>
          <p:nvPr/>
        </p:nvSpPr>
        <p:spPr bwMode="auto">
          <a:xfrm>
            <a:off x="0" y="0"/>
            <a:ext cx="228600" cy="228600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4504" name="Line 8"/>
          <p:cNvSpPr>
            <a:spLocks noChangeShapeType="1"/>
          </p:cNvSpPr>
          <p:nvPr/>
        </p:nvSpPr>
        <p:spPr bwMode="auto">
          <a:xfrm>
            <a:off x="457200" y="1447800"/>
            <a:ext cx="80772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34505" name="Rectangle 9"/>
          <p:cNvSpPr>
            <a:spLocks noChangeArrowheads="1"/>
          </p:cNvSpPr>
          <p:nvPr/>
        </p:nvSpPr>
        <p:spPr bwMode="auto">
          <a:xfrm>
            <a:off x="0" y="2286000"/>
            <a:ext cx="228600" cy="2286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  <p:sp>
        <p:nvSpPr>
          <p:cNvPr id="234506" name="Rectangle 10"/>
          <p:cNvSpPr>
            <a:spLocks noChangeArrowheads="1"/>
          </p:cNvSpPr>
          <p:nvPr/>
        </p:nvSpPr>
        <p:spPr bwMode="auto">
          <a:xfrm>
            <a:off x="0" y="4572000"/>
            <a:ext cx="228600" cy="2286000"/>
          </a:xfrm>
          <a:prstGeom prst="rect">
            <a:avLst/>
          </a:prstGeom>
          <a:solidFill>
            <a:schemeClr val="tx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4400" dirty="0" smtClean="0"/>
              <a:t>Data Structures in Genome Analysis, 5 cr, Spring 2016</a:t>
            </a:r>
            <a:endParaRPr lang="fi-FI" sz="4400" dirty="0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0" y="3270250"/>
            <a:ext cx="9144000" cy="2209800"/>
          </a:xfrm>
        </p:spPr>
        <p:txBody>
          <a:bodyPr/>
          <a:lstStyle/>
          <a:p>
            <a:r>
              <a:rPr lang="fi-FI" dirty="0"/>
              <a:t>Veli Mäkinen</a:t>
            </a:r>
          </a:p>
          <a:p>
            <a:r>
              <a:rPr lang="fi-FI" dirty="0"/>
              <a:t>Department of Computer Science</a:t>
            </a:r>
          </a:p>
          <a:p>
            <a:r>
              <a:rPr lang="fi-FI" dirty="0"/>
              <a:t>University of </a:t>
            </a:r>
            <a:r>
              <a:rPr lang="fi-FI" dirty="0" smtClean="0"/>
              <a:t>Helsinki</a:t>
            </a:r>
          </a:p>
          <a:p>
            <a:endParaRPr lang="fi-FI" dirty="0" smtClean="0"/>
          </a:p>
          <a:p>
            <a:r>
              <a:rPr lang="fi-FI" dirty="0"/>
              <a:t>https://www.cs.helsinki.fi/courses/582748/2016/K/K/1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470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suffix tree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Suffix tree has </a:t>
            </a:r>
            <a:r>
              <a:rPr lang="en-US">
                <a:solidFill>
                  <a:srgbClr val="CC3300"/>
                </a:solidFill>
              </a:rPr>
              <a:t>n</a:t>
            </a:r>
            <a:r>
              <a:rPr lang="en-US"/>
              <a:t> leaves and at most </a:t>
            </a:r>
            <a:r>
              <a:rPr lang="en-US">
                <a:solidFill>
                  <a:srgbClr val="CC3300"/>
                </a:solidFill>
              </a:rPr>
              <a:t>n-1</a:t>
            </a:r>
            <a:r>
              <a:rPr lang="en-US"/>
              <a:t> internal nodes, where </a:t>
            </a:r>
            <a:r>
              <a:rPr lang="en-US">
                <a:solidFill>
                  <a:srgbClr val="CC3300"/>
                </a:solidFill>
              </a:rPr>
              <a:t>n</a:t>
            </a:r>
            <a:r>
              <a:rPr lang="en-US"/>
              <a:t> is the total length of all sequences indexed.</a:t>
            </a:r>
          </a:p>
          <a:p>
            <a:r>
              <a:rPr lang="en-US"/>
              <a:t>Each node requires constant number of integers (pointers to first child, sibling, parent, text range of incoming edge, statistics counters, etc.).</a:t>
            </a:r>
          </a:p>
          <a:p>
            <a:r>
              <a:rPr lang="en-US"/>
              <a:t>Can be constructed in linear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Properties of suffix tree... in practice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Huge overhead due to pointer structure:</a:t>
            </a:r>
          </a:p>
          <a:p>
            <a:pPr lvl="1"/>
            <a:r>
              <a:rPr lang="en-US"/>
              <a:t>Standard implementation of suffix tree for human genome requires over </a:t>
            </a:r>
            <a:r>
              <a:rPr lang="en-US">
                <a:solidFill>
                  <a:srgbClr val="CC3300"/>
                </a:solidFill>
              </a:rPr>
              <a:t>200 GB</a:t>
            </a:r>
            <a:r>
              <a:rPr lang="en-US"/>
              <a:t> memory!</a:t>
            </a:r>
          </a:p>
          <a:p>
            <a:pPr lvl="1"/>
            <a:r>
              <a:rPr lang="en-US"/>
              <a:t>A careful implementation (using </a:t>
            </a:r>
            <a:r>
              <a:rPr lang="en-US">
                <a:solidFill>
                  <a:srgbClr val="CC3300"/>
                </a:solidFill>
              </a:rPr>
              <a:t>log n</a:t>
            </a:r>
            <a:r>
              <a:rPr lang="en-US"/>
              <a:t> -bit fields for each value and array layout for the tree) still requires over </a:t>
            </a:r>
            <a:r>
              <a:rPr lang="en-US">
                <a:solidFill>
                  <a:srgbClr val="CC3300"/>
                </a:solidFill>
              </a:rPr>
              <a:t>40 GB</a:t>
            </a:r>
            <a:r>
              <a:rPr lang="en-US"/>
              <a:t>.</a:t>
            </a:r>
          </a:p>
          <a:p>
            <a:pPr lvl="1"/>
            <a:r>
              <a:rPr lang="en-US"/>
              <a:t>Human genome itself takes less than </a:t>
            </a:r>
            <a:r>
              <a:rPr lang="en-US">
                <a:solidFill>
                  <a:srgbClr val="CC3300"/>
                </a:solidFill>
              </a:rPr>
              <a:t>1 GB</a:t>
            </a:r>
            <a:r>
              <a:rPr lang="en-US"/>
              <a:t> using 2-bits per bp.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Reducing space: suffix array</a:t>
            </a:r>
          </a:p>
        </p:txBody>
      </p:sp>
      <p:sp>
        <p:nvSpPr>
          <p:cNvPr id="246788" name="Oval 4"/>
          <p:cNvSpPr>
            <a:spLocks noChangeArrowheads="1"/>
          </p:cNvSpPr>
          <p:nvPr/>
        </p:nvSpPr>
        <p:spPr bwMode="auto">
          <a:xfrm>
            <a:off x="4427538" y="19161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6789" name="Oval 5"/>
          <p:cNvSpPr>
            <a:spLocks noChangeArrowheads="1"/>
          </p:cNvSpPr>
          <p:nvPr/>
        </p:nvSpPr>
        <p:spPr bwMode="auto">
          <a:xfrm>
            <a:off x="2555875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6790" name="Oval 6"/>
          <p:cNvSpPr>
            <a:spLocks noChangeArrowheads="1"/>
          </p:cNvSpPr>
          <p:nvPr/>
        </p:nvSpPr>
        <p:spPr bwMode="auto">
          <a:xfrm>
            <a:off x="4427538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6791" name="Oval 7"/>
          <p:cNvSpPr>
            <a:spLocks noChangeArrowheads="1"/>
          </p:cNvSpPr>
          <p:nvPr/>
        </p:nvSpPr>
        <p:spPr bwMode="auto">
          <a:xfrm>
            <a:off x="6659563" y="27082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246792" name="AutoShape 8"/>
          <p:cNvCxnSpPr>
            <a:cxnSpLocks noChangeShapeType="1"/>
            <a:stCxn id="246788" idx="2"/>
            <a:endCxn id="246789" idx="0"/>
          </p:cNvCxnSpPr>
          <p:nvPr/>
        </p:nvCxnSpPr>
        <p:spPr bwMode="auto">
          <a:xfrm flipH="1">
            <a:off x="2771775" y="2132013"/>
            <a:ext cx="1655763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6793" name="Text Box 9"/>
          <p:cNvSpPr txBox="1">
            <a:spLocks noChangeArrowheads="1"/>
          </p:cNvSpPr>
          <p:nvPr/>
        </p:nvSpPr>
        <p:spPr bwMode="auto">
          <a:xfrm>
            <a:off x="3348038" y="206057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246794" name="AutoShape 10"/>
          <p:cNvCxnSpPr>
            <a:cxnSpLocks noChangeShapeType="1"/>
            <a:stCxn id="246788" idx="4"/>
            <a:endCxn id="246790" idx="0"/>
          </p:cNvCxnSpPr>
          <p:nvPr/>
        </p:nvCxnSpPr>
        <p:spPr bwMode="auto">
          <a:xfrm>
            <a:off x="4643438" y="234791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795" name="AutoShape 11"/>
          <p:cNvCxnSpPr>
            <a:cxnSpLocks noChangeShapeType="1"/>
            <a:stCxn id="246788" idx="6"/>
            <a:endCxn id="246791" idx="0"/>
          </p:cNvCxnSpPr>
          <p:nvPr/>
        </p:nvCxnSpPr>
        <p:spPr bwMode="auto">
          <a:xfrm>
            <a:off x="4859338" y="213201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6796" name="Text Box 12"/>
          <p:cNvSpPr txBox="1">
            <a:spLocks noChangeArrowheads="1"/>
          </p:cNvSpPr>
          <p:nvPr/>
        </p:nvSpPr>
        <p:spPr bwMode="auto">
          <a:xfrm>
            <a:off x="4211638" y="234791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797" name="Text Box 13"/>
          <p:cNvSpPr txBox="1">
            <a:spLocks noChangeArrowheads="1"/>
          </p:cNvSpPr>
          <p:nvPr/>
        </p:nvSpPr>
        <p:spPr bwMode="auto">
          <a:xfrm>
            <a:off x="5651500" y="206057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798" name="Rectangle 14"/>
          <p:cNvSpPr>
            <a:spLocks noChangeArrowheads="1"/>
          </p:cNvSpPr>
          <p:nvPr/>
        </p:nvSpPr>
        <p:spPr bwMode="auto">
          <a:xfrm>
            <a:off x="1474788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246801" name="Rectangle 17"/>
          <p:cNvSpPr>
            <a:spLocks noChangeArrowheads="1"/>
          </p:cNvSpPr>
          <p:nvPr/>
        </p:nvSpPr>
        <p:spPr bwMode="auto">
          <a:xfrm>
            <a:off x="29876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246804" name="Rectangle 20"/>
          <p:cNvSpPr>
            <a:spLocks noChangeArrowheads="1"/>
          </p:cNvSpPr>
          <p:nvPr/>
        </p:nvSpPr>
        <p:spPr bwMode="auto">
          <a:xfrm>
            <a:off x="38512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46807" name="Rectangle 23"/>
          <p:cNvSpPr>
            <a:spLocks noChangeArrowheads="1"/>
          </p:cNvSpPr>
          <p:nvPr/>
        </p:nvSpPr>
        <p:spPr bwMode="auto">
          <a:xfrm>
            <a:off x="5003800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246810" name="Rectangle 26"/>
          <p:cNvSpPr>
            <a:spLocks noChangeArrowheads="1"/>
          </p:cNvSpPr>
          <p:nvPr/>
        </p:nvSpPr>
        <p:spPr bwMode="auto">
          <a:xfrm>
            <a:off x="7091363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246813" name="Rectangle 29"/>
          <p:cNvSpPr>
            <a:spLocks noChangeArrowheads="1"/>
          </p:cNvSpPr>
          <p:nvPr/>
        </p:nvSpPr>
        <p:spPr bwMode="auto">
          <a:xfrm>
            <a:off x="615632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246815" name="Text Box 31"/>
          <p:cNvSpPr txBox="1">
            <a:spLocks noChangeArrowheads="1"/>
          </p:cNvSpPr>
          <p:nvPr/>
        </p:nvSpPr>
        <p:spPr bwMode="auto">
          <a:xfrm>
            <a:off x="3419475" y="5013325"/>
            <a:ext cx="2524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C A T A C T</a:t>
            </a:r>
          </a:p>
          <a:p>
            <a:r>
              <a:rPr lang="en-US" sz="3200"/>
              <a:t>1 2 3 4 5 6</a:t>
            </a:r>
          </a:p>
        </p:txBody>
      </p:sp>
      <p:cxnSp>
        <p:nvCxnSpPr>
          <p:cNvPr id="246816" name="AutoShape 32"/>
          <p:cNvCxnSpPr>
            <a:cxnSpLocks noChangeShapeType="1"/>
            <a:stCxn id="246804" idx="2"/>
          </p:cNvCxnSpPr>
          <p:nvPr/>
        </p:nvCxnSpPr>
        <p:spPr bwMode="auto">
          <a:xfrm flipH="1">
            <a:off x="3779838" y="4219575"/>
            <a:ext cx="360362" cy="785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17" name="AutoShape 33"/>
          <p:cNvCxnSpPr>
            <a:cxnSpLocks noChangeShapeType="1"/>
            <a:stCxn id="246801" idx="2"/>
          </p:cNvCxnSpPr>
          <p:nvPr/>
        </p:nvCxnSpPr>
        <p:spPr bwMode="auto">
          <a:xfrm>
            <a:off x="3276600" y="4219575"/>
            <a:ext cx="863600" cy="649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18" name="AutoShape 34"/>
          <p:cNvCxnSpPr>
            <a:cxnSpLocks noChangeShapeType="1"/>
            <a:stCxn id="246810" idx="2"/>
          </p:cNvCxnSpPr>
          <p:nvPr/>
        </p:nvCxnSpPr>
        <p:spPr bwMode="auto">
          <a:xfrm flipH="1">
            <a:off x="4427538" y="4219575"/>
            <a:ext cx="295275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19" name="AutoShape 35"/>
          <p:cNvCxnSpPr>
            <a:cxnSpLocks noChangeShapeType="1"/>
            <a:stCxn id="246798" idx="2"/>
          </p:cNvCxnSpPr>
          <p:nvPr/>
        </p:nvCxnSpPr>
        <p:spPr bwMode="auto">
          <a:xfrm>
            <a:off x="1763713" y="4219575"/>
            <a:ext cx="30956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20" name="AutoShape 36"/>
          <p:cNvCxnSpPr>
            <a:cxnSpLocks noChangeShapeType="1"/>
            <a:stCxn id="246807" idx="2"/>
          </p:cNvCxnSpPr>
          <p:nvPr/>
        </p:nvCxnSpPr>
        <p:spPr bwMode="auto">
          <a:xfrm>
            <a:off x="5292725" y="4219575"/>
            <a:ext cx="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21" name="AutoShape 37"/>
          <p:cNvCxnSpPr>
            <a:cxnSpLocks noChangeShapeType="1"/>
            <a:stCxn id="246813" idx="2"/>
          </p:cNvCxnSpPr>
          <p:nvPr/>
        </p:nvCxnSpPr>
        <p:spPr bwMode="auto">
          <a:xfrm flipH="1">
            <a:off x="5724525" y="4219575"/>
            <a:ext cx="7207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6824" name="Text Box 40"/>
          <p:cNvSpPr txBox="1">
            <a:spLocks noChangeArrowheads="1"/>
          </p:cNvSpPr>
          <p:nvPr/>
        </p:nvSpPr>
        <p:spPr bwMode="auto">
          <a:xfrm>
            <a:off x="5940425" y="19891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=[3,3]</a:t>
            </a:r>
          </a:p>
        </p:txBody>
      </p:sp>
      <p:sp>
        <p:nvSpPr>
          <p:cNvPr id="246825" name="Text Box 41"/>
          <p:cNvSpPr txBox="1">
            <a:spLocks noChangeArrowheads="1"/>
          </p:cNvSpPr>
          <p:nvPr/>
        </p:nvSpPr>
        <p:spPr bwMode="auto">
          <a:xfrm>
            <a:off x="5940425" y="19891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=[3,3]</a:t>
            </a:r>
          </a:p>
        </p:txBody>
      </p:sp>
      <p:sp>
        <p:nvSpPr>
          <p:cNvPr id="246826" name="Text Box 42"/>
          <p:cNvSpPr txBox="1">
            <a:spLocks noChangeArrowheads="1"/>
          </p:cNvSpPr>
          <p:nvPr/>
        </p:nvSpPr>
        <p:spPr bwMode="auto">
          <a:xfrm>
            <a:off x="3492500" y="1844675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=[2,2]</a:t>
            </a:r>
          </a:p>
        </p:txBody>
      </p:sp>
      <p:sp>
        <p:nvSpPr>
          <p:cNvPr id="246830" name="Rectangle 46"/>
          <p:cNvSpPr>
            <a:spLocks noChangeArrowheads="1"/>
          </p:cNvSpPr>
          <p:nvPr/>
        </p:nvSpPr>
        <p:spPr bwMode="auto">
          <a:xfrm>
            <a:off x="539750" y="1522413"/>
            <a:ext cx="8208963" cy="2303462"/>
          </a:xfrm>
          <a:prstGeom prst="rect">
            <a:avLst/>
          </a:prstGeom>
          <a:solidFill>
            <a:schemeClr val="tx1">
              <a:alpha val="48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6831" name="Line 47"/>
          <p:cNvSpPr>
            <a:spLocks noChangeShapeType="1"/>
          </p:cNvSpPr>
          <p:nvPr/>
        </p:nvSpPr>
        <p:spPr bwMode="auto">
          <a:xfrm>
            <a:off x="539750" y="1557338"/>
            <a:ext cx="8208963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46832" name="Line 48"/>
          <p:cNvSpPr>
            <a:spLocks noChangeShapeType="1"/>
          </p:cNvSpPr>
          <p:nvPr/>
        </p:nvSpPr>
        <p:spPr bwMode="auto">
          <a:xfrm flipH="1">
            <a:off x="539750" y="1557338"/>
            <a:ext cx="8208963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46833" name="Text Box 49"/>
          <p:cNvSpPr txBox="1">
            <a:spLocks noChangeArrowheads="1"/>
          </p:cNvSpPr>
          <p:nvPr/>
        </p:nvSpPr>
        <p:spPr bwMode="auto">
          <a:xfrm>
            <a:off x="395288" y="3860800"/>
            <a:ext cx="889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suffix </a:t>
            </a:r>
          </a:p>
          <a:p>
            <a:r>
              <a:rPr lang="en-US"/>
              <a:t>array</a:t>
            </a:r>
          </a:p>
        </p:txBody>
      </p:sp>
      <p:sp>
        <p:nvSpPr>
          <p:cNvPr id="246834" name="Line 50"/>
          <p:cNvSpPr>
            <a:spLocks noChangeShapeType="1"/>
          </p:cNvSpPr>
          <p:nvPr/>
        </p:nvSpPr>
        <p:spPr bwMode="auto">
          <a:xfrm>
            <a:off x="1187450" y="40767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46835" name="Text Box 51"/>
          <p:cNvSpPr txBox="1">
            <a:spLocks noChangeArrowheads="1"/>
          </p:cNvSpPr>
          <p:nvPr/>
        </p:nvSpPr>
        <p:spPr bwMode="auto">
          <a:xfrm>
            <a:off x="7432675" y="32131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=[4,6]</a:t>
            </a:r>
          </a:p>
        </p:txBody>
      </p:sp>
      <p:sp>
        <p:nvSpPr>
          <p:cNvPr id="246836" name="Text Box 52"/>
          <p:cNvSpPr txBox="1">
            <a:spLocks noChangeArrowheads="1"/>
          </p:cNvSpPr>
          <p:nvPr/>
        </p:nvSpPr>
        <p:spPr bwMode="auto">
          <a:xfrm>
            <a:off x="5219700" y="3141663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=[6,6]</a:t>
            </a:r>
          </a:p>
        </p:txBody>
      </p:sp>
      <p:sp>
        <p:nvSpPr>
          <p:cNvPr id="246837" name="Text Box 53"/>
          <p:cNvSpPr txBox="1">
            <a:spLocks noChangeArrowheads="1"/>
          </p:cNvSpPr>
          <p:nvPr/>
        </p:nvSpPr>
        <p:spPr bwMode="auto">
          <a:xfrm>
            <a:off x="4135438" y="33607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=[2,6]</a:t>
            </a:r>
          </a:p>
        </p:txBody>
      </p:sp>
      <p:sp>
        <p:nvSpPr>
          <p:cNvPr id="246838" name="Text Box 54"/>
          <p:cNvSpPr txBox="1">
            <a:spLocks noChangeArrowheads="1"/>
          </p:cNvSpPr>
          <p:nvPr/>
        </p:nvSpPr>
        <p:spPr bwMode="auto">
          <a:xfrm>
            <a:off x="3132138" y="29972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=[3,6]</a:t>
            </a:r>
          </a:p>
        </p:txBody>
      </p:sp>
      <p:sp>
        <p:nvSpPr>
          <p:cNvPr id="246839" name="Text Box 55"/>
          <p:cNvSpPr txBox="1">
            <a:spLocks noChangeArrowheads="1"/>
          </p:cNvSpPr>
          <p:nvPr/>
        </p:nvSpPr>
        <p:spPr bwMode="auto">
          <a:xfrm>
            <a:off x="1171575" y="2917825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=[5,6]</a:t>
            </a:r>
          </a:p>
        </p:txBody>
      </p:sp>
      <p:sp>
        <p:nvSpPr>
          <p:cNvPr id="246840" name="Text Box 56"/>
          <p:cNvSpPr txBox="1">
            <a:spLocks noChangeArrowheads="1"/>
          </p:cNvSpPr>
          <p:nvPr/>
        </p:nvSpPr>
        <p:spPr bwMode="auto">
          <a:xfrm>
            <a:off x="3132138" y="33242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cxnSp>
        <p:nvCxnSpPr>
          <p:cNvPr id="246841" name="AutoShape 57"/>
          <p:cNvCxnSpPr>
            <a:cxnSpLocks noChangeShapeType="1"/>
          </p:cNvCxnSpPr>
          <p:nvPr/>
        </p:nvCxnSpPr>
        <p:spPr bwMode="auto">
          <a:xfrm flipH="1">
            <a:off x="1763713" y="3148013"/>
            <a:ext cx="855662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2" name="AutoShape 58"/>
          <p:cNvCxnSpPr>
            <a:cxnSpLocks noChangeShapeType="1"/>
          </p:cNvCxnSpPr>
          <p:nvPr/>
        </p:nvCxnSpPr>
        <p:spPr bwMode="auto">
          <a:xfrm>
            <a:off x="2924175" y="314801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3" name="AutoShape 59"/>
          <p:cNvCxnSpPr>
            <a:cxnSpLocks noChangeShapeType="1"/>
          </p:cNvCxnSpPr>
          <p:nvPr/>
        </p:nvCxnSpPr>
        <p:spPr bwMode="auto">
          <a:xfrm flipH="1">
            <a:off x="4140200" y="3148013"/>
            <a:ext cx="35083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4" name="AutoShape 60"/>
          <p:cNvCxnSpPr>
            <a:cxnSpLocks noChangeShapeType="1"/>
          </p:cNvCxnSpPr>
          <p:nvPr/>
        </p:nvCxnSpPr>
        <p:spPr bwMode="auto">
          <a:xfrm>
            <a:off x="4795838" y="3148013"/>
            <a:ext cx="49688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5" name="AutoShape 61"/>
          <p:cNvCxnSpPr>
            <a:cxnSpLocks noChangeShapeType="1"/>
          </p:cNvCxnSpPr>
          <p:nvPr/>
        </p:nvCxnSpPr>
        <p:spPr bwMode="auto">
          <a:xfrm>
            <a:off x="7027863" y="307657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6846" name="AutoShape 62"/>
          <p:cNvCxnSpPr>
            <a:cxnSpLocks noChangeShapeType="1"/>
          </p:cNvCxnSpPr>
          <p:nvPr/>
        </p:nvCxnSpPr>
        <p:spPr bwMode="auto">
          <a:xfrm flipH="1">
            <a:off x="6445250" y="3076575"/>
            <a:ext cx="277813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6847" name="Text Box 63"/>
          <p:cNvSpPr txBox="1">
            <a:spLocks noChangeArrowheads="1"/>
          </p:cNvSpPr>
          <p:nvPr/>
        </p:nvSpPr>
        <p:spPr bwMode="auto">
          <a:xfrm>
            <a:off x="2051050" y="3070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848" name="Text Box 64"/>
          <p:cNvSpPr txBox="1">
            <a:spLocks noChangeArrowheads="1"/>
          </p:cNvSpPr>
          <p:nvPr/>
        </p:nvSpPr>
        <p:spPr bwMode="auto">
          <a:xfrm>
            <a:off x="1835150" y="3286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49" name="Text Box 65"/>
          <p:cNvSpPr txBox="1">
            <a:spLocks noChangeArrowheads="1"/>
          </p:cNvSpPr>
          <p:nvPr/>
        </p:nvSpPr>
        <p:spPr bwMode="auto">
          <a:xfrm>
            <a:off x="2987675" y="2997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0" name="Text Box 66"/>
          <p:cNvSpPr txBox="1">
            <a:spLocks noChangeArrowheads="1"/>
          </p:cNvSpPr>
          <p:nvPr/>
        </p:nvSpPr>
        <p:spPr bwMode="auto">
          <a:xfrm>
            <a:off x="3059113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6851" name="Text Box 67"/>
          <p:cNvSpPr txBox="1">
            <a:spLocks noChangeArrowheads="1"/>
          </p:cNvSpPr>
          <p:nvPr/>
        </p:nvSpPr>
        <p:spPr bwMode="auto">
          <a:xfrm>
            <a:off x="320357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2" name="Text Box 68"/>
          <p:cNvSpPr txBox="1">
            <a:spLocks noChangeArrowheads="1"/>
          </p:cNvSpPr>
          <p:nvPr/>
        </p:nvSpPr>
        <p:spPr bwMode="auto">
          <a:xfrm>
            <a:off x="4037013" y="303053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3" name="Text Box 69"/>
          <p:cNvSpPr txBox="1">
            <a:spLocks noChangeArrowheads="1"/>
          </p:cNvSpPr>
          <p:nvPr/>
        </p:nvSpPr>
        <p:spPr bwMode="auto">
          <a:xfrm>
            <a:off x="3965575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6854" name="Text Box 70"/>
          <p:cNvSpPr txBox="1">
            <a:spLocks noChangeArrowheads="1"/>
          </p:cNvSpPr>
          <p:nvPr/>
        </p:nvSpPr>
        <p:spPr bwMode="auto">
          <a:xfrm>
            <a:off x="3894138" y="335756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855" name="Text Box 71"/>
          <p:cNvSpPr txBox="1">
            <a:spLocks noChangeArrowheads="1"/>
          </p:cNvSpPr>
          <p:nvPr/>
        </p:nvSpPr>
        <p:spPr bwMode="auto">
          <a:xfrm>
            <a:off x="4932363" y="31416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6" name="Text Box 72"/>
          <p:cNvSpPr txBox="1">
            <a:spLocks noChangeArrowheads="1"/>
          </p:cNvSpPr>
          <p:nvPr/>
        </p:nvSpPr>
        <p:spPr bwMode="auto">
          <a:xfrm>
            <a:off x="7164388" y="32861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6857" name="Text Box 73"/>
          <p:cNvSpPr txBox="1">
            <a:spLocks noChangeArrowheads="1"/>
          </p:cNvSpPr>
          <p:nvPr/>
        </p:nvSpPr>
        <p:spPr bwMode="auto">
          <a:xfrm>
            <a:off x="723582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58" name="Text Box 74"/>
          <p:cNvSpPr txBox="1">
            <a:spLocks noChangeArrowheads="1"/>
          </p:cNvSpPr>
          <p:nvPr/>
        </p:nvSpPr>
        <p:spPr bwMode="auto">
          <a:xfrm>
            <a:off x="7091363" y="30702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6859" name="Text Box 75"/>
          <p:cNvSpPr txBox="1">
            <a:spLocks noChangeArrowheads="1"/>
          </p:cNvSpPr>
          <p:nvPr/>
        </p:nvSpPr>
        <p:spPr bwMode="auto">
          <a:xfrm>
            <a:off x="3821113" y="35734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6860" name="Text Box 76"/>
          <p:cNvSpPr txBox="1">
            <a:spLocks noChangeArrowheads="1"/>
          </p:cNvSpPr>
          <p:nvPr/>
        </p:nvSpPr>
        <p:spPr bwMode="auto">
          <a:xfrm>
            <a:off x="4110038" y="285273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Suffix array</a:t>
            </a:r>
          </a:p>
        </p:txBody>
      </p:sp>
      <p:sp>
        <p:nvSpPr>
          <p:cNvPr id="2478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Many algorithms on suffix tree can be simulated using </a:t>
            </a:r>
            <a:r>
              <a:rPr lang="en-US" i="1">
                <a:solidFill>
                  <a:srgbClr val="CC3300"/>
                </a:solidFill>
              </a:rPr>
              <a:t>suffix array</a:t>
            </a:r>
            <a:r>
              <a:rPr lang="en-US"/>
              <a:t>...</a:t>
            </a:r>
          </a:p>
          <a:p>
            <a:pPr lvl="1"/>
            <a:r>
              <a:rPr lang="en-US"/>
              <a:t>... and couple of additional arrays...</a:t>
            </a:r>
          </a:p>
          <a:p>
            <a:pPr lvl="1"/>
            <a:r>
              <a:rPr lang="en-US"/>
              <a:t>... forming so-called </a:t>
            </a:r>
            <a:r>
              <a:rPr lang="en-US" i="1">
                <a:solidFill>
                  <a:srgbClr val="CC3300"/>
                </a:solidFill>
              </a:rPr>
              <a:t>enhanced suffix array</a:t>
            </a:r>
            <a:r>
              <a:rPr lang="en-US"/>
              <a:t>...</a:t>
            </a:r>
          </a:p>
          <a:p>
            <a:pPr lvl="1"/>
            <a:r>
              <a:rPr lang="en-US"/>
              <a:t>... leading to the similar space requirement as careful implementation of suffix tree</a:t>
            </a:r>
          </a:p>
          <a:p>
            <a:r>
              <a:rPr lang="en-US"/>
              <a:t>Not a satisfactory solution to the space issue.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we learn today?</a:t>
            </a:r>
          </a:p>
        </p:txBody>
      </p:sp>
      <p:sp>
        <p:nvSpPr>
          <p:cNvPr id="413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</a:t>
            </a:r>
            <a:r>
              <a:rPr lang="en-US" dirty="0"/>
              <a:t>learn that </a:t>
            </a:r>
            <a:r>
              <a:rPr lang="en-US" i="1" dirty="0">
                <a:solidFill>
                  <a:srgbClr val="CC3300"/>
                </a:solidFill>
              </a:rPr>
              <a:t>backtracking</a:t>
            </a:r>
            <a:r>
              <a:rPr lang="en-US" dirty="0"/>
              <a:t> can be done using </a:t>
            </a:r>
            <a:r>
              <a:rPr lang="en-US" i="1" dirty="0">
                <a:solidFill>
                  <a:srgbClr val="CC3300"/>
                </a:solidFill>
              </a:rPr>
              <a:t>compressed suffix arrays</a:t>
            </a:r>
            <a:r>
              <a:rPr lang="en-US" dirty="0"/>
              <a:t> requiring only </a:t>
            </a:r>
            <a:r>
              <a:rPr lang="en-US" dirty="0">
                <a:solidFill>
                  <a:srgbClr val="CC3300"/>
                </a:solidFill>
              </a:rPr>
              <a:t>2.1 GB</a:t>
            </a:r>
            <a:r>
              <a:rPr lang="en-US" dirty="0"/>
              <a:t> for the human genome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Burrows-Wheeler transform (BWT)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09625" y="1628775"/>
            <a:ext cx="7958138" cy="3881438"/>
          </a:xfrm>
          <a:noFill/>
          <a:ln/>
        </p:spPr>
        <p:txBody>
          <a:bodyPr/>
          <a:lstStyle/>
          <a:p>
            <a:r>
              <a:rPr lang="en-GB" sz="2400"/>
              <a:t>Compute a matrix </a:t>
            </a:r>
            <a:r>
              <a:rPr lang="en-GB" sz="2400">
                <a:solidFill>
                  <a:srgbClr val="CC3300"/>
                </a:solidFill>
              </a:rPr>
              <a:t>M</a:t>
            </a:r>
            <a:r>
              <a:rPr lang="en-GB" sz="2400"/>
              <a:t> whose rows are cyclic shifts of sequence </a:t>
            </a:r>
            <a:r>
              <a:rPr lang="en-GB" sz="2400">
                <a:solidFill>
                  <a:srgbClr val="CC3300"/>
                </a:solidFill>
              </a:rPr>
              <a:t>S=s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</a:t>
            </a:r>
            <a:r>
              <a:rPr lang="en-GB" sz="2400">
                <a:solidFill>
                  <a:srgbClr val="CC3300"/>
                </a:solidFill>
              </a:rPr>
              <a:t>..s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/>
              <a:t>: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</a:t>
            </a:r>
            <a:r>
              <a:rPr lang="en-GB" sz="2400">
                <a:solidFill>
                  <a:srgbClr val="CC3300"/>
                </a:solidFill>
              </a:rPr>
              <a:t>..s</a:t>
            </a:r>
            <a:r>
              <a:rPr lang="en-GB" sz="2400" baseline="-25000">
                <a:solidFill>
                  <a:srgbClr val="CC3300"/>
                </a:solidFill>
              </a:rPr>
              <a:t>n </a:t>
            </a:r>
            <a:r>
              <a:rPr lang="en-GB" sz="2400"/>
              <a:t>,</a:t>
            </a:r>
            <a:r>
              <a:rPr lang="en-GB" sz="2400" baseline="-25000">
                <a:solidFill>
                  <a:srgbClr val="CC3300"/>
                </a:solidFill>
              </a:rPr>
              <a:t>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3</a:t>
            </a:r>
            <a:r>
              <a:rPr lang="en-GB" sz="2400">
                <a:solidFill>
                  <a:srgbClr val="CC3300"/>
                </a:solidFill>
              </a:rPr>
              <a:t>..s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 </a:t>
            </a:r>
            <a:r>
              <a:rPr lang="en-GB" sz="2400"/>
              <a:t>,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3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4</a:t>
            </a:r>
            <a:r>
              <a:rPr lang="en-GB" sz="2400">
                <a:solidFill>
                  <a:srgbClr val="CC3300"/>
                </a:solidFill>
              </a:rPr>
              <a:t>.. 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 </a:t>
            </a:r>
            <a:r>
              <a:rPr lang="en-GB" sz="2400"/>
              <a:t>, ... ,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n-1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.. s</a:t>
            </a:r>
            <a:r>
              <a:rPr lang="en-GB" sz="2400" baseline="-25000">
                <a:solidFill>
                  <a:srgbClr val="CC3300"/>
                </a:solidFill>
              </a:rPr>
              <a:t>n-3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n-2 </a:t>
            </a:r>
            <a:r>
              <a:rPr lang="en-GB" sz="2400"/>
              <a:t>,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.. s</a:t>
            </a:r>
            <a:r>
              <a:rPr lang="en-GB" sz="2400" baseline="-25000">
                <a:solidFill>
                  <a:srgbClr val="CC3300"/>
                </a:solidFill>
              </a:rPr>
              <a:t>n-2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n-1</a:t>
            </a:r>
            <a:r>
              <a:rPr lang="en-GB" sz="2400"/>
              <a:t>.</a:t>
            </a:r>
          </a:p>
          <a:p>
            <a:r>
              <a:rPr lang="en-GB" sz="2400"/>
              <a:t>Sort the rows in the lexicographic order in </a:t>
            </a:r>
            <a:r>
              <a:rPr lang="en-GB" sz="2400">
                <a:solidFill>
                  <a:srgbClr val="CC3300"/>
                </a:solidFill>
              </a:rPr>
              <a:t>M</a:t>
            </a:r>
            <a:r>
              <a:rPr lang="en-GB" sz="2400"/>
              <a:t>.</a:t>
            </a:r>
          </a:p>
          <a:p>
            <a:r>
              <a:rPr lang="en-GB" sz="2400"/>
              <a:t>Let</a:t>
            </a:r>
            <a:r>
              <a:rPr lang="en-GB" sz="2400">
                <a:solidFill>
                  <a:srgbClr val="CC3300"/>
                </a:solidFill>
              </a:rPr>
              <a:t> L</a:t>
            </a:r>
            <a:r>
              <a:rPr lang="en-GB" sz="2400"/>
              <a:t> be the last column and </a:t>
            </a:r>
            <a:r>
              <a:rPr lang="en-GB" sz="2400">
                <a:solidFill>
                  <a:srgbClr val="CC3300"/>
                </a:solidFill>
              </a:rPr>
              <a:t>F</a:t>
            </a:r>
            <a:r>
              <a:rPr lang="en-GB" sz="2400"/>
              <a:t> the first column of </a:t>
            </a:r>
            <a:r>
              <a:rPr lang="en-GB" sz="2400">
                <a:solidFill>
                  <a:srgbClr val="CC3300"/>
                </a:solidFill>
              </a:rPr>
              <a:t>M</a:t>
            </a:r>
            <a:r>
              <a:rPr lang="en-GB" sz="2400"/>
              <a:t>. </a:t>
            </a:r>
          </a:p>
          <a:p>
            <a:r>
              <a:rPr lang="en-GB" sz="2400">
                <a:solidFill>
                  <a:srgbClr val="CC3300"/>
                </a:solidFill>
              </a:rPr>
              <a:t>bwt(T)=(L,i), </a:t>
            </a:r>
            <a:r>
              <a:rPr lang="en-GB" sz="2400"/>
              <a:t>where</a:t>
            </a:r>
            <a:r>
              <a:rPr lang="en-GB" sz="2400">
                <a:solidFill>
                  <a:srgbClr val="CC3300"/>
                </a:solidFill>
              </a:rPr>
              <a:t> i </a:t>
            </a:r>
            <a:r>
              <a:rPr lang="en-GB" sz="2400"/>
              <a:t> is the row number in </a:t>
            </a:r>
            <a:r>
              <a:rPr lang="en-GB" sz="2400">
                <a:solidFill>
                  <a:srgbClr val="CC3300"/>
                </a:solidFill>
              </a:rPr>
              <a:t>M</a:t>
            </a:r>
            <a:r>
              <a:rPr lang="en-GB" sz="2400"/>
              <a:t> containing 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1</a:t>
            </a:r>
            <a:r>
              <a:rPr lang="en-GB" sz="2400">
                <a:solidFill>
                  <a:srgbClr val="CC3300"/>
                </a:solidFill>
              </a:rPr>
              <a:t>s</a:t>
            </a:r>
            <a:r>
              <a:rPr lang="en-GB" sz="2400" baseline="-25000">
                <a:solidFill>
                  <a:srgbClr val="CC3300"/>
                </a:solidFill>
              </a:rPr>
              <a:t>2</a:t>
            </a:r>
            <a:r>
              <a:rPr lang="en-GB" sz="2400">
                <a:solidFill>
                  <a:srgbClr val="CC3300"/>
                </a:solidFill>
              </a:rPr>
              <a:t>..s</a:t>
            </a:r>
            <a:r>
              <a:rPr lang="en-GB" sz="2400" baseline="-25000">
                <a:solidFill>
                  <a:srgbClr val="CC3300"/>
                </a:solidFill>
              </a:rPr>
              <a:t>n</a:t>
            </a:r>
            <a:r>
              <a:rPr lang="en-GB" sz="2400">
                <a:solidFill>
                  <a:srgbClr val="CC3300"/>
                </a:solidFill>
              </a:rPr>
              <a:t>=S</a:t>
            </a:r>
            <a:r>
              <a:rPr lang="en-GB" sz="240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334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BWT vs. suffix array</a:t>
            </a:r>
          </a:p>
        </p:txBody>
      </p:sp>
      <p:sp>
        <p:nvSpPr>
          <p:cNvPr id="417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1079500"/>
          </a:xfrm>
        </p:spPr>
        <p:txBody>
          <a:bodyPr/>
          <a:lstStyle/>
          <a:p>
            <a:r>
              <a:rPr lang="de-DE"/>
              <a:t>The lexicographic order of the cyclic shifts of </a:t>
            </a:r>
            <a:r>
              <a:rPr lang="de-DE">
                <a:solidFill>
                  <a:srgbClr val="CC3300"/>
                </a:solidFill>
              </a:rPr>
              <a:t>S</a:t>
            </a:r>
            <a:r>
              <a:rPr lang="de-DE"/>
              <a:t> is essentially </a:t>
            </a:r>
            <a:r>
              <a:rPr lang="de-DE" i="1">
                <a:solidFill>
                  <a:srgbClr val="CC3300"/>
                </a:solidFill>
              </a:rPr>
              <a:t>suffix array</a:t>
            </a:r>
            <a:r>
              <a:rPr lang="de-DE"/>
              <a:t> </a:t>
            </a:r>
            <a:r>
              <a:rPr lang="de-DE">
                <a:solidFill>
                  <a:srgbClr val="CC3300"/>
                </a:solidFill>
              </a:rPr>
              <a:t>sa(S)</a:t>
            </a:r>
            <a:r>
              <a:rPr lang="de-DE"/>
              <a:t>.</a:t>
            </a:r>
          </a:p>
        </p:txBody>
      </p:sp>
      <p:sp>
        <p:nvSpPr>
          <p:cNvPr id="417796" name="Text Box 4"/>
          <p:cNvSpPr txBox="1">
            <a:spLocks noChangeArrowheads="1"/>
          </p:cNvSpPr>
          <p:nvPr/>
        </p:nvSpPr>
        <p:spPr bwMode="auto">
          <a:xfrm>
            <a:off x="3298825" y="2565400"/>
            <a:ext cx="2209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Lucida Console" pitchFamily="49" charset="0"/>
              </a:rPr>
              <a:t>    1234567</a:t>
            </a:r>
          </a:p>
          <a:p>
            <a:pPr eaLnBrk="1" hangingPunct="1"/>
            <a:r>
              <a:rPr lang="en-GB" sz="2400">
                <a:solidFill>
                  <a:srgbClr val="CC3300"/>
                </a:solidFill>
                <a:latin typeface="Lucida Console" pitchFamily="49" charset="0"/>
              </a:rPr>
              <a:t>S</a:t>
            </a:r>
            <a:r>
              <a:rPr lang="en-GB" sz="2400">
                <a:latin typeface="Lucida Console" pitchFamily="49" charset="0"/>
              </a:rPr>
              <a:t> = CATACT#</a:t>
            </a:r>
          </a:p>
        </p:txBody>
      </p:sp>
      <p:sp>
        <p:nvSpPr>
          <p:cNvPr id="417797" name="Text Box 5"/>
          <p:cNvSpPr txBox="1">
            <a:spLocks noChangeArrowheads="1"/>
          </p:cNvSpPr>
          <p:nvPr/>
        </p:nvSpPr>
        <p:spPr bwMode="auto">
          <a:xfrm>
            <a:off x="1042988" y="3228975"/>
            <a:ext cx="20208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5:5 CT#CATA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6:6 T#CATAC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7:3 TACT#CA</a:t>
            </a:r>
          </a:p>
        </p:txBody>
      </p:sp>
      <p:sp>
        <p:nvSpPr>
          <p:cNvPr id="417798" name="Text Box 6"/>
          <p:cNvSpPr txBox="1">
            <a:spLocks noChangeArrowheads="1"/>
          </p:cNvSpPr>
          <p:nvPr/>
        </p:nvSpPr>
        <p:spPr bwMode="auto">
          <a:xfrm>
            <a:off x="1109663" y="2873375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</a:t>
            </a:r>
          </a:p>
        </p:txBody>
      </p:sp>
      <p:sp>
        <p:nvSpPr>
          <p:cNvPr id="417799" name="Text Box 7"/>
          <p:cNvSpPr txBox="1">
            <a:spLocks noChangeArrowheads="1"/>
          </p:cNvSpPr>
          <p:nvPr/>
        </p:nvSpPr>
        <p:spPr bwMode="auto">
          <a:xfrm>
            <a:off x="1958975" y="28733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417800" name="Line 8"/>
          <p:cNvSpPr>
            <a:spLocks noChangeShapeType="1"/>
          </p:cNvSpPr>
          <p:nvPr/>
        </p:nvSpPr>
        <p:spPr bwMode="auto">
          <a:xfrm>
            <a:off x="2901950" y="30892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7801" name="Rectangle 9"/>
          <p:cNvSpPr>
            <a:spLocks noChangeArrowheads="1"/>
          </p:cNvSpPr>
          <p:nvPr/>
        </p:nvSpPr>
        <p:spPr bwMode="auto">
          <a:xfrm>
            <a:off x="2757488" y="2730500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L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417802" name="Line 10"/>
          <p:cNvSpPr>
            <a:spLocks noChangeShapeType="1"/>
          </p:cNvSpPr>
          <p:nvPr/>
        </p:nvSpPr>
        <p:spPr bwMode="auto">
          <a:xfrm>
            <a:off x="1687513" y="308927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7803" name="Rectangle 11"/>
          <p:cNvSpPr>
            <a:spLocks noChangeArrowheads="1"/>
          </p:cNvSpPr>
          <p:nvPr/>
        </p:nvSpPr>
        <p:spPr bwMode="auto">
          <a:xfrm>
            <a:off x="1543050" y="2730500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F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417804" name="Text Box 12"/>
          <p:cNvSpPr txBox="1">
            <a:spLocks noChangeArrowheads="1"/>
          </p:cNvSpPr>
          <p:nvPr/>
        </p:nvSpPr>
        <p:spPr bwMode="auto">
          <a:xfrm>
            <a:off x="3276600" y="3614738"/>
            <a:ext cx="31242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BWT=</a:t>
            </a:r>
            <a:br>
              <a:rPr lang="en-GB" sz="2400">
                <a:solidFill>
                  <a:srgbClr val="CC3300"/>
                </a:solidFill>
                <a:latin typeface="Times New Roman" pitchFamily="18" charset="0"/>
              </a:rPr>
            </a:b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(L</a:t>
            </a:r>
            <a:r>
              <a:rPr lang="en-GB" sz="2400">
                <a:latin typeface="Times New Roman" pitchFamily="18" charset="0"/>
              </a:rPr>
              <a:t> = TTC#ACA, row 4)</a:t>
            </a:r>
          </a:p>
        </p:txBody>
      </p:sp>
      <p:sp>
        <p:nvSpPr>
          <p:cNvPr id="417805" name="Text Box 13"/>
          <p:cNvSpPr txBox="1">
            <a:spLocks noChangeArrowheads="1"/>
          </p:cNvSpPr>
          <p:nvPr/>
        </p:nvSpPr>
        <p:spPr bwMode="auto">
          <a:xfrm>
            <a:off x="3348038" y="4581525"/>
            <a:ext cx="5795962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3200" b="1">
                <a:solidFill>
                  <a:srgbClr val="CC3300"/>
                </a:solidFill>
                <a:latin typeface="Times New Roman" pitchFamily="18" charset="0"/>
              </a:rPr>
              <a:t>Exercise:</a:t>
            </a:r>
            <a:r>
              <a:rPr lang="en-GB" sz="3200">
                <a:latin typeface="Times New Roman" pitchFamily="18" charset="0"/>
              </a:rPr>
              <a:t> Given 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L</a:t>
            </a:r>
            <a:r>
              <a:rPr lang="en-GB" sz="3200">
                <a:latin typeface="Times New Roman" pitchFamily="18" charset="0"/>
              </a:rPr>
              <a:t> and the row number, how to compute 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S </a:t>
            </a:r>
            <a:r>
              <a:rPr lang="en-GB" sz="3200">
                <a:latin typeface="Times New Roman" pitchFamily="18" charset="0"/>
              </a:rPr>
              <a:t>and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 sa(S)</a:t>
            </a:r>
            <a:r>
              <a:rPr lang="en-GB" sz="3200">
                <a:latin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7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780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Text Box 2"/>
          <p:cNvSpPr txBox="1">
            <a:spLocks noChangeArrowheads="1"/>
          </p:cNvSpPr>
          <p:nvPr/>
        </p:nvSpPr>
        <p:spPr bwMode="auto">
          <a:xfrm>
            <a:off x="1979613" y="2492375"/>
            <a:ext cx="4635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 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</p:txBody>
      </p:sp>
      <p:sp>
        <p:nvSpPr>
          <p:cNvPr id="419843" name="Text Box 3"/>
          <p:cNvSpPr txBox="1">
            <a:spLocks noChangeArrowheads="1"/>
          </p:cNvSpPr>
          <p:nvPr/>
        </p:nvSpPr>
        <p:spPr bwMode="auto">
          <a:xfrm>
            <a:off x="5148263" y="2495550"/>
            <a:ext cx="4206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1: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2: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3: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4: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5: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6: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7:</a:t>
            </a:r>
          </a:p>
        </p:txBody>
      </p:sp>
      <p:sp>
        <p:nvSpPr>
          <p:cNvPr id="419844" name="Line 4"/>
          <p:cNvSpPr>
            <a:spLocks noChangeShapeType="1"/>
          </p:cNvSpPr>
          <p:nvPr/>
        </p:nvSpPr>
        <p:spPr bwMode="auto">
          <a:xfrm flipH="1" flipV="1">
            <a:off x="2268538" y="2708275"/>
            <a:ext cx="1582737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45" name="Text Box 5"/>
          <p:cNvSpPr txBox="1">
            <a:spLocks noChangeArrowheads="1"/>
          </p:cNvSpPr>
          <p:nvPr/>
        </p:nvSpPr>
        <p:spPr bwMode="auto">
          <a:xfrm>
            <a:off x="4140200" y="26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#</a:t>
            </a:r>
          </a:p>
        </p:txBody>
      </p:sp>
      <p:sp>
        <p:nvSpPr>
          <p:cNvPr id="419846" name="Text Box 6"/>
          <p:cNvSpPr txBox="1">
            <a:spLocks noChangeArrowheads="1"/>
          </p:cNvSpPr>
          <p:nvPr/>
        </p:nvSpPr>
        <p:spPr bwMode="auto">
          <a:xfrm>
            <a:off x="5543550" y="2492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7</a:t>
            </a:r>
          </a:p>
        </p:txBody>
      </p:sp>
      <p:sp>
        <p:nvSpPr>
          <p:cNvPr id="419847" name="Text Box 7"/>
          <p:cNvSpPr txBox="1">
            <a:spLocks noChangeArrowheads="1"/>
          </p:cNvSpPr>
          <p:nvPr/>
        </p:nvSpPr>
        <p:spPr bwMode="auto">
          <a:xfrm>
            <a:off x="4356100" y="2603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T</a:t>
            </a:r>
          </a:p>
        </p:txBody>
      </p:sp>
      <p:sp>
        <p:nvSpPr>
          <p:cNvPr id="419848" name="Text Box 8"/>
          <p:cNvSpPr txBox="1">
            <a:spLocks noChangeArrowheads="1"/>
          </p:cNvSpPr>
          <p:nvPr/>
        </p:nvSpPr>
        <p:spPr bwMode="auto">
          <a:xfrm>
            <a:off x="5543550" y="2871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4</a:t>
            </a:r>
          </a:p>
        </p:txBody>
      </p:sp>
      <p:sp>
        <p:nvSpPr>
          <p:cNvPr id="419849" name="Text Box 9"/>
          <p:cNvSpPr txBox="1">
            <a:spLocks noChangeArrowheads="1"/>
          </p:cNvSpPr>
          <p:nvPr/>
        </p:nvSpPr>
        <p:spPr bwMode="auto">
          <a:xfrm>
            <a:off x="4572000" y="2603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C</a:t>
            </a:r>
          </a:p>
        </p:txBody>
      </p:sp>
      <p:sp>
        <p:nvSpPr>
          <p:cNvPr id="419850" name="Text Box 10"/>
          <p:cNvSpPr txBox="1">
            <a:spLocks noChangeArrowheads="1"/>
          </p:cNvSpPr>
          <p:nvPr/>
        </p:nvSpPr>
        <p:spPr bwMode="auto">
          <a:xfrm>
            <a:off x="5543550" y="46831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3</a:t>
            </a:r>
          </a:p>
        </p:txBody>
      </p:sp>
      <p:sp>
        <p:nvSpPr>
          <p:cNvPr id="419851" name="Text Box 11"/>
          <p:cNvSpPr txBox="1">
            <a:spLocks noChangeArrowheads="1"/>
          </p:cNvSpPr>
          <p:nvPr/>
        </p:nvSpPr>
        <p:spPr bwMode="auto">
          <a:xfrm>
            <a:off x="4760913" y="2603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A</a:t>
            </a:r>
          </a:p>
        </p:txBody>
      </p:sp>
      <p:sp>
        <p:nvSpPr>
          <p:cNvPr id="419852" name="Text Box 12"/>
          <p:cNvSpPr txBox="1">
            <a:spLocks noChangeArrowheads="1"/>
          </p:cNvSpPr>
          <p:nvPr/>
        </p:nvSpPr>
        <p:spPr bwMode="auto">
          <a:xfrm>
            <a:off x="5543550" y="32305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2</a:t>
            </a:r>
          </a:p>
        </p:txBody>
      </p:sp>
      <p:sp>
        <p:nvSpPr>
          <p:cNvPr id="419853" name="Text Box 13"/>
          <p:cNvSpPr txBox="1">
            <a:spLocks noChangeArrowheads="1"/>
          </p:cNvSpPr>
          <p:nvPr/>
        </p:nvSpPr>
        <p:spPr bwMode="auto">
          <a:xfrm>
            <a:off x="4994275" y="2603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T</a:t>
            </a:r>
          </a:p>
        </p:txBody>
      </p:sp>
      <p:sp>
        <p:nvSpPr>
          <p:cNvPr id="419854" name="Text Box 14"/>
          <p:cNvSpPr txBox="1">
            <a:spLocks noChangeArrowheads="1"/>
          </p:cNvSpPr>
          <p:nvPr/>
        </p:nvSpPr>
        <p:spPr bwMode="auto">
          <a:xfrm>
            <a:off x="5192713" y="2603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A</a:t>
            </a:r>
          </a:p>
        </p:txBody>
      </p:sp>
      <p:sp>
        <p:nvSpPr>
          <p:cNvPr id="419855" name="Text Box 15"/>
          <p:cNvSpPr txBox="1">
            <a:spLocks noChangeArrowheads="1"/>
          </p:cNvSpPr>
          <p:nvPr/>
        </p:nvSpPr>
        <p:spPr bwMode="auto">
          <a:xfrm>
            <a:off x="5543550" y="3963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5</a:t>
            </a:r>
          </a:p>
        </p:txBody>
      </p:sp>
      <p:sp>
        <p:nvSpPr>
          <p:cNvPr id="419856" name="Text Box 16"/>
          <p:cNvSpPr txBox="1">
            <a:spLocks noChangeArrowheads="1"/>
          </p:cNvSpPr>
          <p:nvPr/>
        </p:nvSpPr>
        <p:spPr bwMode="auto">
          <a:xfrm>
            <a:off x="5408613" y="2603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C</a:t>
            </a:r>
          </a:p>
        </p:txBody>
      </p:sp>
      <p:sp>
        <p:nvSpPr>
          <p:cNvPr id="419857" name="Text Box 17"/>
          <p:cNvSpPr txBox="1">
            <a:spLocks noChangeArrowheads="1"/>
          </p:cNvSpPr>
          <p:nvPr/>
        </p:nvSpPr>
        <p:spPr bwMode="auto">
          <a:xfrm>
            <a:off x="5543550" y="35909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1</a:t>
            </a:r>
          </a:p>
        </p:txBody>
      </p:sp>
      <p:sp>
        <p:nvSpPr>
          <p:cNvPr id="419858" name="Text Box 18"/>
          <p:cNvSpPr txBox="1">
            <a:spLocks noChangeArrowheads="1"/>
          </p:cNvSpPr>
          <p:nvPr/>
        </p:nvSpPr>
        <p:spPr bwMode="auto">
          <a:xfrm>
            <a:off x="5543550" y="4324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6</a:t>
            </a:r>
          </a:p>
        </p:txBody>
      </p:sp>
      <p:grpSp>
        <p:nvGrpSpPr>
          <p:cNvPr id="419859" name="Group 19"/>
          <p:cNvGrpSpPr>
            <a:grpSpLocks/>
          </p:cNvGrpSpPr>
          <p:nvPr/>
        </p:nvGrpSpPr>
        <p:grpSpPr bwMode="auto">
          <a:xfrm flipH="1">
            <a:off x="2268538" y="1125538"/>
            <a:ext cx="1654175" cy="1081087"/>
            <a:chOff x="995" y="721"/>
            <a:chExt cx="2084" cy="441"/>
          </a:xfrm>
        </p:grpSpPr>
        <p:cxnSp>
          <p:nvCxnSpPr>
            <p:cNvPr id="419860" name="AutoShape 20"/>
            <p:cNvCxnSpPr>
              <a:cxnSpLocks noChangeShapeType="1"/>
              <a:endCxn id="419842" idx="0"/>
            </p:cNvCxnSpPr>
            <p:nvPr/>
          </p:nvCxnSpPr>
          <p:spPr bwMode="auto">
            <a:xfrm rot="5400000" flipV="1">
              <a:off x="2025" y="109"/>
              <a:ext cx="23" cy="2084"/>
            </a:xfrm>
            <a:prstGeom prst="curvedConnector3">
              <a:avLst>
                <a:gd name="adj1" fmla="val -62608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19861" name="Text Box 21"/>
            <p:cNvSpPr txBox="1">
              <a:spLocks noChangeArrowheads="1"/>
            </p:cNvSpPr>
            <p:nvPr/>
          </p:nvSpPr>
          <p:spPr bwMode="auto">
            <a:xfrm>
              <a:off x="1045" y="721"/>
              <a:ext cx="16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/>
              <a:r>
                <a:rPr lang="fi-FI" sz="2200">
                  <a:latin typeface="Times New Roman" pitchFamily="18" charset="0"/>
                </a:rPr>
                <a:t>stable sort</a:t>
              </a:r>
            </a:p>
          </p:txBody>
        </p:sp>
      </p:grpSp>
      <p:sp>
        <p:nvSpPr>
          <p:cNvPr id="419862" name="Text Box 22"/>
          <p:cNvSpPr txBox="1">
            <a:spLocks noChangeArrowheads="1"/>
          </p:cNvSpPr>
          <p:nvPr/>
        </p:nvSpPr>
        <p:spPr bwMode="auto">
          <a:xfrm>
            <a:off x="5148263" y="2092325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sa(S)</a:t>
            </a:r>
          </a:p>
        </p:txBody>
      </p:sp>
      <p:sp>
        <p:nvSpPr>
          <p:cNvPr id="419863" name="Text Box 23"/>
          <p:cNvSpPr txBox="1">
            <a:spLocks noChangeArrowheads="1"/>
          </p:cNvSpPr>
          <p:nvPr/>
        </p:nvSpPr>
        <p:spPr bwMode="auto">
          <a:xfrm>
            <a:off x="3563938" y="260350"/>
            <a:ext cx="69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S</a:t>
            </a:r>
            <a:r>
              <a:rPr lang="fi-FI" sz="2400" baseline="30000">
                <a:latin typeface="Times New Roman" pitchFamily="18" charset="0"/>
              </a:rPr>
              <a:t>-1</a:t>
            </a:r>
            <a:r>
              <a:rPr lang="fi-FI" sz="2400">
                <a:latin typeface="Times New Roman" pitchFamily="18" charset="0"/>
              </a:rPr>
              <a:t>=</a:t>
            </a:r>
          </a:p>
        </p:txBody>
      </p:sp>
      <p:grpSp>
        <p:nvGrpSpPr>
          <p:cNvPr id="419864" name="Group 24"/>
          <p:cNvGrpSpPr>
            <a:grpSpLocks/>
          </p:cNvGrpSpPr>
          <p:nvPr/>
        </p:nvGrpSpPr>
        <p:grpSpPr bwMode="auto">
          <a:xfrm>
            <a:off x="1979613" y="1773238"/>
            <a:ext cx="354012" cy="574675"/>
            <a:chOff x="2925" y="845"/>
            <a:chExt cx="223" cy="362"/>
          </a:xfrm>
        </p:grpSpPr>
        <p:sp>
          <p:nvSpPr>
            <p:cNvPr id="419865" name="Line 25"/>
            <p:cNvSpPr>
              <a:spLocks noChangeShapeType="1"/>
            </p:cNvSpPr>
            <p:nvPr/>
          </p:nvSpPr>
          <p:spPr bwMode="auto">
            <a:xfrm>
              <a:off x="3016" y="1071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419866" name="Rectangle 26"/>
            <p:cNvSpPr>
              <a:spLocks noChangeArrowheads="1"/>
            </p:cNvSpPr>
            <p:nvPr/>
          </p:nvSpPr>
          <p:spPr bwMode="auto">
            <a:xfrm>
              <a:off x="2925" y="84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F</a:t>
              </a:r>
              <a:endParaRPr lang="fi-FI" sz="2400">
                <a:latin typeface="Times New Roman" pitchFamily="18" charset="0"/>
              </a:endParaRPr>
            </a:p>
          </p:txBody>
        </p:sp>
      </p:grpSp>
      <p:sp>
        <p:nvSpPr>
          <p:cNvPr id="419867" name="Text Box 27"/>
          <p:cNvSpPr txBox="1">
            <a:spLocks noChangeArrowheads="1"/>
          </p:cNvSpPr>
          <p:nvPr/>
        </p:nvSpPr>
        <p:spPr bwMode="auto">
          <a:xfrm>
            <a:off x="2843213" y="35734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…</a:t>
            </a:r>
          </a:p>
        </p:txBody>
      </p:sp>
      <p:sp>
        <p:nvSpPr>
          <p:cNvPr id="419868" name="Text Box 28"/>
          <p:cNvSpPr txBox="1">
            <a:spLocks noChangeArrowheads="1"/>
          </p:cNvSpPr>
          <p:nvPr/>
        </p:nvSpPr>
        <p:spPr bwMode="auto">
          <a:xfrm>
            <a:off x="3779838" y="2492375"/>
            <a:ext cx="36036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</p:txBody>
      </p:sp>
      <p:sp>
        <p:nvSpPr>
          <p:cNvPr id="419869" name="Rectangle 29"/>
          <p:cNvSpPr>
            <a:spLocks noChangeArrowheads="1"/>
          </p:cNvSpPr>
          <p:nvPr/>
        </p:nvSpPr>
        <p:spPr bwMode="auto">
          <a:xfrm>
            <a:off x="1979613" y="2379663"/>
            <a:ext cx="2160587" cy="284956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9870" name="Text Box 30"/>
          <p:cNvSpPr txBox="1">
            <a:spLocks noChangeArrowheads="1"/>
          </p:cNvSpPr>
          <p:nvPr/>
        </p:nvSpPr>
        <p:spPr bwMode="auto">
          <a:xfrm>
            <a:off x="2771775" y="201453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M</a:t>
            </a:r>
          </a:p>
        </p:txBody>
      </p:sp>
      <p:sp>
        <p:nvSpPr>
          <p:cNvPr id="419871" name="Line 31"/>
          <p:cNvSpPr>
            <a:spLocks noChangeShapeType="1"/>
          </p:cNvSpPr>
          <p:nvPr/>
        </p:nvSpPr>
        <p:spPr bwMode="auto">
          <a:xfrm>
            <a:off x="3995738" y="2133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72" name="Rectangle 32"/>
          <p:cNvSpPr>
            <a:spLocks noChangeArrowheads="1"/>
          </p:cNvSpPr>
          <p:nvPr/>
        </p:nvSpPr>
        <p:spPr bwMode="auto">
          <a:xfrm>
            <a:off x="3851275" y="1773238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L</a:t>
            </a:r>
            <a:endParaRPr lang="fi-FI" sz="2400">
              <a:latin typeface="Times New Roman" pitchFamily="18" charset="0"/>
            </a:endParaRPr>
          </a:p>
        </p:txBody>
      </p:sp>
      <p:grpSp>
        <p:nvGrpSpPr>
          <p:cNvPr id="419873" name="Group 33"/>
          <p:cNvGrpSpPr>
            <a:grpSpLocks/>
          </p:cNvGrpSpPr>
          <p:nvPr/>
        </p:nvGrpSpPr>
        <p:grpSpPr bwMode="auto">
          <a:xfrm>
            <a:off x="1676400" y="5354638"/>
            <a:ext cx="2540000" cy="838200"/>
            <a:chOff x="1056" y="3600"/>
            <a:chExt cx="1600" cy="528"/>
          </a:xfrm>
        </p:grpSpPr>
        <p:sp>
          <p:nvSpPr>
            <p:cNvPr id="419874" name="Text Box 34"/>
            <p:cNvSpPr txBox="1">
              <a:spLocks noChangeArrowheads="1"/>
            </p:cNvSpPr>
            <p:nvPr/>
          </p:nvSpPr>
          <p:spPr bwMode="auto">
            <a:xfrm>
              <a:off x="1056" y="3840"/>
              <a:ext cx="15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LF[i]  6 7 4 1 2 5 3</a:t>
              </a:r>
            </a:p>
          </p:txBody>
        </p:sp>
        <p:sp>
          <p:nvSpPr>
            <p:cNvPr id="419875" name="Text Box 35"/>
            <p:cNvSpPr txBox="1">
              <a:spLocks noChangeArrowheads="1"/>
            </p:cNvSpPr>
            <p:nvPr/>
          </p:nvSpPr>
          <p:spPr bwMode="auto">
            <a:xfrm>
              <a:off x="1335" y="3600"/>
              <a:ext cx="13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i    1 2 3 4 5 6 7</a:t>
              </a:r>
            </a:p>
          </p:txBody>
        </p:sp>
      </p:grpSp>
      <p:sp>
        <p:nvSpPr>
          <p:cNvPr id="419876" name="Line 36"/>
          <p:cNvSpPr>
            <a:spLocks noChangeShapeType="1"/>
          </p:cNvSpPr>
          <p:nvPr/>
        </p:nvSpPr>
        <p:spPr bwMode="auto">
          <a:xfrm flipH="1">
            <a:off x="4140200" y="38608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77" name="Line 37"/>
          <p:cNvSpPr>
            <a:spLocks noChangeShapeType="1"/>
          </p:cNvSpPr>
          <p:nvPr/>
        </p:nvSpPr>
        <p:spPr bwMode="auto">
          <a:xfrm flipH="1">
            <a:off x="2339975" y="2708275"/>
            <a:ext cx="1439863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78" name="Line 38"/>
          <p:cNvSpPr>
            <a:spLocks noChangeShapeType="1"/>
          </p:cNvSpPr>
          <p:nvPr/>
        </p:nvSpPr>
        <p:spPr bwMode="auto">
          <a:xfrm flipH="1" flipV="1">
            <a:off x="2339975" y="4221163"/>
            <a:ext cx="14398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79" name="Line 39"/>
          <p:cNvSpPr>
            <a:spLocks noChangeShapeType="1"/>
          </p:cNvSpPr>
          <p:nvPr/>
        </p:nvSpPr>
        <p:spPr bwMode="auto">
          <a:xfrm flipH="1" flipV="1">
            <a:off x="2339975" y="3141663"/>
            <a:ext cx="15113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80" name="Line 40"/>
          <p:cNvSpPr>
            <a:spLocks noChangeShapeType="1"/>
          </p:cNvSpPr>
          <p:nvPr/>
        </p:nvSpPr>
        <p:spPr bwMode="auto">
          <a:xfrm flipH="1">
            <a:off x="2339975" y="3068638"/>
            <a:ext cx="151130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81" name="Line 41"/>
          <p:cNvSpPr>
            <a:spLocks noChangeShapeType="1"/>
          </p:cNvSpPr>
          <p:nvPr/>
        </p:nvSpPr>
        <p:spPr bwMode="auto">
          <a:xfrm flipH="1" flipV="1">
            <a:off x="2411413" y="3500438"/>
            <a:ext cx="1439862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19882" name="Line 42"/>
          <p:cNvSpPr>
            <a:spLocks noChangeShapeType="1"/>
          </p:cNvSpPr>
          <p:nvPr/>
        </p:nvSpPr>
        <p:spPr bwMode="auto">
          <a:xfrm flipH="1">
            <a:off x="2411413" y="3429000"/>
            <a:ext cx="13684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19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419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19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98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19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198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198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98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98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198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198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198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198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42" grpId="0" autoUpdateAnimBg="0"/>
      <p:bldP spid="419842" grpId="1"/>
      <p:bldP spid="419844" grpId="0" animBg="1"/>
      <p:bldP spid="419845" grpId="0" autoUpdateAnimBg="0"/>
      <p:bldP spid="419846" grpId="0"/>
      <p:bldP spid="419847" grpId="0" autoUpdateAnimBg="0"/>
      <p:bldP spid="419848" grpId="0"/>
      <p:bldP spid="419849" grpId="0" autoUpdateAnimBg="0"/>
      <p:bldP spid="419850" grpId="0"/>
      <p:bldP spid="419851" grpId="0" autoUpdateAnimBg="0"/>
      <p:bldP spid="419852" grpId="0"/>
      <p:bldP spid="419853" grpId="0" autoUpdateAnimBg="0"/>
      <p:bldP spid="419854" grpId="0" autoUpdateAnimBg="0"/>
      <p:bldP spid="419855" grpId="0"/>
      <p:bldP spid="419856" grpId="0" autoUpdateAnimBg="0"/>
      <p:bldP spid="419857" grpId="0"/>
      <p:bldP spid="419858" grpId="0"/>
      <p:bldP spid="419876" grpId="0" animBg="1"/>
      <p:bldP spid="419877" grpId="0" animBg="1"/>
      <p:bldP spid="419878" grpId="0" animBg="1"/>
      <p:bldP spid="419879" grpId="0" animBg="1"/>
      <p:bldP spid="419880" grpId="0" animBg="1"/>
      <p:bldP spid="419881" grpId="0" animBg="1"/>
      <p:bldP spid="41988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LF-mapping</a:t>
            </a:r>
          </a:p>
        </p:txBody>
      </p:sp>
      <p:sp>
        <p:nvSpPr>
          <p:cNvPr id="421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Let the</a:t>
            </a:r>
            <a:r>
              <a:rPr lang="de-DE">
                <a:solidFill>
                  <a:srgbClr val="CC3300"/>
                </a:solidFill>
              </a:rPr>
              <a:t> i</a:t>
            </a:r>
            <a:r>
              <a:rPr lang="de-DE"/>
              <a:t>-</a:t>
            </a:r>
            <a:r>
              <a:rPr lang="de-DE" i="1"/>
              <a:t>th</a:t>
            </a:r>
            <a:r>
              <a:rPr lang="de-DE"/>
              <a:t> row of </a:t>
            </a:r>
            <a:r>
              <a:rPr lang="de-DE">
                <a:solidFill>
                  <a:srgbClr val="CC3300"/>
                </a:solidFill>
              </a:rPr>
              <a:t>M</a:t>
            </a:r>
            <a:r>
              <a:rPr lang="de-DE"/>
              <a:t> contain cyclic shift </a:t>
            </a:r>
            <a:r>
              <a:rPr lang="de-DE">
                <a:solidFill>
                  <a:srgbClr val="CC3300"/>
                </a:solidFill>
              </a:rPr>
              <a:t>fXl</a:t>
            </a:r>
            <a:r>
              <a:rPr lang="de-DE"/>
              <a:t>, and </a:t>
            </a:r>
            <a:r>
              <a:rPr lang="de-DE">
                <a:solidFill>
                  <a:srgbClr val="CC3300"/>
                </a:solidFill>
              </a:rPr>
              <a:t>j</a:t>
            </a:r>
            <a:r>
              <a:rPr lang="de-DE"/>
              <a:t>-</a:t>
            </a:r>
            <a:r>
              <a:rPr lang="de-DE" i="1"/>
              <a:t>th</a:t>
            </a:r>
            <a:r>
              <a:rPr lang="de-DE"/>
              <a:t> row cyclic shift </a:t>
            </a:r>
            <a:r>
              <a:rPr lang="de-DE">
                <a:solidFill>
                  <a:srgbClr val="CC3300"/>
                </a:solidFill>
              </a:rPr>
              <a:t>lfX</a:t>
            </a:r>
            <a:r>
              <a:rPr lang="de-DE"/>
              <a:t>.</a:t>
            </a:r>
          </a:p>
          <a:p>
            <a:pPr>
              <a:lnSpc>
                <a:spcPct val="90000"/>
              </a:lnSpc>
            </a:pPr>
            <a:r>
              <a:rPr lang="de-DE">
                <a:solidFill>
                  <a:srgbClr val="CC3300"/>
                </a:solidFill>
              </a:rPr>
              <a:t>LF[i] =j</a:t>
            </a:r>
            <a:r>
              <a:rPr lang="de-DE"/>
              <a:t>.  </a:t>
            </a:r>
          </a:p>
          <a:p>
            <a:pPr>
              <a:lnSpc>
                <a:spcPct val="90000"/>
              </a:lnSpc>
            </a:pPr>
            <a:r>
              <a:rPr lang="de-DE"/>
              <a:t>Hence, </a:t>
            </a:r>
            <a:r>
              <a:rPr lang="de-DE">
                <a:solidFill>
                  <a:srgbClr val="CC3300"/>
                </a:solidFill>
              </a:rPr>
              <a:t>L[i] L[LF[i]] L[LF[LF[i]]]... </a:t>
            </a:r>
            <a:r>
              <a:rPr lang="de-DE"/>
              <a:t>gives the original text in reverse order, where </a:t>
            </a:r>
            <a:r>
              <a:rPr lang="de-DE">
                <a:solidFill>
                  <a:srgbClr val="CC3300"/>
                </a:solidFill>
              </a:rPr>
              <a:t>L[1,n]</a:t>
            </a:r>
            <a:r>
              <a:rPr lang="de-DE"/>
              <a:t> is the transformed text. </a:t>
            </a:r>
          </a:p>
          <a:p>
            <a:pPr>
              <a:lnSpc>
                <a:spcPct val="90000"/>
              </a:lnSpc>
            </a:pPr>
            <a:r>
              <a:rPr lang="de-DE" b="1">
                <a:solidFill>
                  <a:srgbClr val="CC3300"/>
                </a:solidFill>
              </a:rPr>
              <a:t>Exercise:</a:t>
            </a:r>
            <a:r>
              <a:rPr lang="de-DE"/>
              <a:t> Why the previous sorting algorithm to compute LF-mapping works correctly?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1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1891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LF-mapping...</a:t>
            </a:r>
          </a:p>
        </p:txBody>
      </p:sp>
      <p:sp>
        <p:nvSpPr>
          <p:cNvPr id="423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/>
              <a:t>Let </a:t>
            </a:r>
            <a:r>
              <a:rPr lang="de-DE">
                <a:solidFill>
                  <a:srgbClr val="CC3300"/>
                </a:solidFill>
              </a:rPr>
              <a:t>C[c]</a:t>
            </a:r>
            <a:r>
              <a:rPr lang="de-DE"/>
              <a:t> be the amount of symbols smaller than </a:t>
            </a:r>
            <a:r>
              <a:rPr lang="de-DE">
                <a:solidFill>
                  <a:srgbClr val="CC3300"/>
                </a:solidFill>
              </a:rPr>
              <a:t>c</a:t>
            </a:r>
            <a:r>
              <a:rPr lang="de-DE"/>
              <a:t> in </a:t>
            </a:r>
            <a:r>
              <a:rPr lang="de-DE">
                <a:solidFill>
                  <a:srgbClr val="CC3300"/>
                </a:solidFill>
              </a:rPr>
              <a:t>T</a:t>
            </a:r>
            <a:r>
              <a:rPr lang="de-DE"/>
              <a:t>, </a:t>
            </a:r>
            <a:r>
              <a:rPr lang="de-DE">
                <a:solidFill>
                  <a:srgbClr val="CC3300"/>
                </a:solidFill>
              </a:rPr>
              <a:t>c </a:t>
            </a:r>
            <a:r>
              <a:rPr lang="en-GB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</a:t>
            </a:r>
            <a:r>
              <a:rPr lang="de-DE">
                <a:solidFill>
                  <a:srgbClr val="CC3300"/>
                </a:solidFill>
              </a:rPr>
              <a:t>{1,2,...,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de-DE">
                <a:solidFill>
                  <a:srgbClr val="CC3300"/>
                </a:solidFill>
              </a:rPr>
              <a:t>}</a:t>
            </a:r>
            <a:r>
              <a:rPr lang="de-DE"/>
              <a:t>. </a:t>
            </a:r>
          </a:p>
          <a:p>
            <a:pPr>
              <a:lnSpc>
                <a:spcPct val="90000"/>
              </a:lnSpc>
            </a:pPr>
            <a:r>
              <a:rPr lang="de-DE" b="1">
                <a:solidFill>
                  <a:srgbClr val="CC3300"/>
                </a:solidFill>
              </a:rPr>
              <a:t>Lemma 1</a:t>
            </a:r>
            <a:r>
              <a:rPr lang="de-DE"/>
              <a:t>: </a:t>
            </a:r>
            <a:r>
              <a:rPr lang="de-DE">
                <a:solidFill>
                  <a:srgbClr val="CC3300"/>
                </a:solidFill>
              </a:rPr>
              <a:t>LF[i] </a:t>
            </a:r>
            <a:r>
              <a:rPr lang="en-GB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</a:t>
            </a:r>
            <a:r>
              <a:rPr lang="en-GB">
                <a:solidFill>
                  <a:srgbClr val="CC3300"/>
                </a:solidFill>
              </a:rPr>
              <a:t> [ C[L[i]]+1, C[L[i]+1] ]</a:t>
            </a:r>
            <a:endParaRPr lang="de-DE"/>
          </a:p>
          <a:p>
            <a:pPr>
              <a:lnSpc>
                <a:spcPct val="90000"/>
              </a:lnSpc>
            </a:pPr>
            <a:r>
              <a:rPr lang="de-DE"/>
              <a:t>Let </a:t>
            </a:r>
            <a:r>
              <a:rPr lang="de-DE">
                <a:solidFill>
                  <a:srgbClr val="CC3300"/>
                </a:solidFill>
              </a:rPr>
              <a:t>rank</a:t>
            </a:r>
            <a:r>
              <a:rPr lang="de-DE" baseline="-25000">
                <a:solidFill>
                  <a:srgbClr val="CC3300"/>
                </a:solidFill>
              </a:rPr>
              <a:t>c</a:t>
            </a:r>
            <a:r>
              <a:rPr lang="de-DE">
                <a:solidFill>
                  <a:srgbClr val="CC3300"/>
                </a:solidFill>
              </a:rPr>
              <a:t>(L,i)</a:t>
            </a:r>
            <a:r>
              <a:rPr lang="de-DE"/>
              <a:t> be the amount of symbols </a:t>
            </a:r>
            <a:r>
              <a:rPr lang="de-DE">
                <a:solidFill>
                  <a:srgbClr val="CC3300"/>
                </a:solidFill>
              </a:rPr>
              <a:t>c</a:t>
            </a:r>
            <a:r>
              <a:rPr lang="de-DE"/>
              <a:t> in the prefix </a:t>
            </a:r>
            <a:r>
              <a:rPr lang="de-DE">
                <a:solidFill>
                  <a:srgbClr val="CC3300"/>
                </a:solidFill>
              </a:rPr>
              <a:t>L[1,i]</a:t>
            </a:r>
            <a:r>
              <a:rPr lang="de-DE"/>
              <a:t>. </a:t>
            </a:r>
          </a:p>
          <a:p>
            <a:pPr>
              <a:lnSpc>
                <a:spcPct val="90000"/>
              </a:lnSpc>
            </a:pPr>
            <a:r>
              <a:rPr lang="de-DE" b="1">
                <a:solidFill>
                  <a:srgbClr val="CC3300"/>
                </a:solidFill>
              </a:rPr>
              <a:t>Lemma 2</a:t>
            </a:r>
            <a:r>
              <a:rPr lang="de-DE"/>
              <a:t>: </a:t>
            </a:r>
            <a:r>
              <a:rPr lang="de-DE">
                <a:solidFill>
                  <a:srgbClr val="CC3300"/>
                </a:solidFill>
              </a:rPr>
              <a:t>LF[i] =</a:t>
            </a:r>
            <a:r>
              <a:rPr lang="de-DE"/>
              <a:t> </a:t>
            </a:r>
            <a:r>
              <a:rPr lang="en-GB">
                <a:solidFill>
                  <a:srgbClr val="CC3300"/>
                </a:solidFill>
              </a:rPr>
              <a:t>C[L[i]]+rank</a:t>
            </a:r>
            <a:r>
              <a:rPr lang="en-GB" baseline="-25000">
                <a:solidFill>
                  <a:srgbClr val="CC3300"/>
                </a:solidFill>
              </a:rPr>
              <a:t>L[i]</a:t>
            </a:r>
            <a:r>
              <a:rPr lang="en-GB">
                <a:solidFill>
                  <a:srgbClr val="CC3300"/>
                </a:solidFill>
              </a:rPr>
              <a:t>(L,i). </a:t>
            </a:r>
          </a:p>
          <a:p>
            <a:pPr>
              <a:lnSpc>
                <a:spcPct val="90000"/>
              </a:lnSpc>
            </a:pPr>
            <a:r>
              <a:rPr lang="en-GB" b="1">
                <a:solidFill>
                  <a:srgbClr val="CC3300"/>
                </a:solidFill>
              </a:rPr>
              <a:t>Lemma 3</a:t>
            </a:r>
            <a:r>
              <a:rPr lang="en-GB">
                <a:solidFill>
                  <a:srgbClr val="CC3300"/>
                </a:solidFill>
              </a:rPr>
              <a:t>: </a:t>
            </a:r>
            <a:r>
              <a:rPr lang="de-DE"/>
              <a:t>When </a:t>
            </a:r>
            <a:r>
              <a:rPr lang="de-DE">
                <a:solidFill>
                  <a:srgbClr val="CC3300"/>
                </a:solidFill>
              </a:rPr>
              <a:t>L</a:t>
            </a:r>
            <a:r>
              <a:rPr lang="de-DE"/>
              <a:t> is stable sorted into </a:t>
            </a:r>
            <a:r>
              <a:rPr lang="de-DE">
                <a:solidFill>
                  <a:srgbClr val="CC3300"/>
                </a:solidFill>
              </a:rPr>
              <a:t>L'</a:t>
            </a:r>
            <a:r>
              <a:rPr lang="de-DE"/>
              <a:t>, then </a:t>
            </a:r>
            <a:r>
              <a:rPr lang="de-DE">
                <a:solidFill>
                  <a:srgbClr val="CC3300"/>
                </a:solidFill>
              </a:rPr>
              <a:t>L[i]</a:t>
            </a:r>
            <a:r>
              <a:rPr lang="de-DE"/>
              <a:t> is mapped to </a:t>
            </a:r>
            <a:r>
              <a:rPr lang="de-DE">
                <a:solidFill>
                  <a:srgbClr val="CC3300"/>
                </a:solidFill>
              </a:rPr>
              <a:t>L'[LF[i]]</a:t>
            </a:r>
            <a:r>
              <a:rPr lang="de-DE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39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See the course </a:t>
            </a:r>
            <a:r>
              <a:rPr lang="en-US" dirty="0" smtClean="0"/>
              <a:t>homepage on the agenda</a:t>
            </a:r>
          </a:p>
          <a:p>
            <a:r>
              <a:rPr lang="en-US" dirty="0" smtClean="0"/>
              <a:t>The following material is for motivation purposes, showing that the data structures we study are essential in read mapping application:</a:t>
            </a:r>
          </a:p>
          <a:p>
            <a:pPr lvl="1"/>
            <a:r>
              <a:rPr lang="en-US" dirty="0" smtClean="0"/>
              <a:t>We will study many of these in depth during the course</a:t>
            </a:r>
          </a:p>
          <a:p>
            <a:pPr lvl="1"/>
            <a:r>
              <a:rPr lang="en-US" dirty="0" smtClean="0">
                <a:solidFill>
                  <a:srgbClr val="C00000"/>
                </a:solidFill>
              </a:rPr>
              <a:t>In the end of the course</a:t>
            </a:r>
            <a:r>
              <a:rPr lang="en-US" dirty="0" smtClean="0"/>
              <a:t>, you should be able to follow these slides fluently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23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Proving </a:t>
            </a:r>
            <a:r>
              <a:rPr lang="de-DE" dirty="0"/>
              <a:t>Lemmas 2 and 3</a:t>
            </a:r>
          </a:p>
        </p:txBody>
      </p:sp>
      <p:sp>
        <p:nvSpPr>
          <p:cNvPr id="325635" name="Text Box 3"/>
          <p:cNvSpPr txBox="1">
            <a:spLocks noChangeArrowheads="1"/>
          </p:cNvSpPr>
          <p:nvPr/>
        </p:nvSpPr>
        <p:spPr bwMode="auto">
          <a:xfrm>
            <a:off x="2286000" y="2347913"/>
            <a:ext cx="360363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</p:txBody>
      </p:sp>
      <p:grpSp>
        <p:nvGrpSpPr>
          <p:cNvPr id="325636" name="Group 4"/>
          <p:cNvGrpSpPr>
            <a:grpSpLocks/>
          </p:cNvGrpSpPr>
          <p:nvPr/>
        </p:nvGrpSpPr>
        <p:grpSpPr bwMode="auto">
          <a:xfrm>
            <a:off x="485775" y="1628775"/>
            <a:ext cx="2170113" cy="4103688"/>
            <a:chOff x="2925" y="845"/>
            <a:chExt cx="1367" cy="2585"/>
          </a:xfrm>
        </p:grpSpPr>
        <p:sp>
          <p:nvSpPr>
            <p:cNvPr id="325637" name="Rectangle 5"/>
            <p:cNvSpPr>
              <a:spLocks noChangeArrowheads="1"/>
            </p:cNvSpPr>
            <p:nvPr/>
          </p:nvSpPr>
          <p:spPr bwMode="auto">
            <a:xfrm>
              <a:off x="2925" y="1298"/>
              <a:ext cx="1361" cy="213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i-FI"/>
            </a:p>
          </p:txBody>
        </p:sp>
        <p:sp>
          <p:nvSpPr>
            <p:cNvPr id="325638" name="Text Box 6"/>
            <p:cNvSpPr txBox="1">
              <a:spLocks noChangeArrowheads="1"/>
            </p:cNvSpPr>
            <p:nvPr/>
          </p:nvSpPr>
          <p:spPr bwMode="auto">
            <a:xfrm>
              <a:off x="3424" y="1026"/>
              <a:ext cx="28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fi-FI" sz="2400">
                  <a:latin typeface="Times New Roman" pitchFamily="18" charset="0"/>
                </a:rPr>
                <a:t>M</a:t>
              </a:r>
            </a:p>
          </p:txBody>
        </p:sp>
        <p:sp>
          <p:nvSpPr>
            <p:cNvPr id="325639" name="Line 7"/>
            <p:cNvSpPr>
              <a:spLocks noChangeShapeType="1"/>
            </p:cNvSpPr>
            <p:nvPr/>
          </p:nvSpPr>
          <p:spPr bwMode="auto">
            <a:xfrm>
              <a:off x="4150" y="1071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325640" name="Rectangle 8"/>
            <p:cNvSpPr>
              <a:spLocks noChangeArrowheads="1"/>
            </p:cNvSpPr>
            <p:nvPr/>
          </p:nvSpPr>
          <p:spPr bwMode="auto">
            <a:xfrm>
              <a:off x="4059" y="845"/>
              <a:ext cx="2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L</a:t>
              </a:r>
              <a:endParaRPr lang="fi-FI" sz="2400">
                <a:latin typeface="Times New Roman" pitchFamily="18" charset="0"/>
              </a:endParaRPr>
            </a:p>
          </p:txBody>
        </p:sp>
      </p:grpSp>
      <p:sp>
        <p:nvSpPr>
          <p:cNvPr id="325641" name="Text Box 9"/>
          <p:cNvSpPr txBox="1">
            <a:spLocks noChangeArrowheads="1"/>
          </p:cNvSpPr>
          <p:nvPr/>
        </p:nvSpPr>
        <p:spPr bwMode="auto">
          <a:xfrm>
            <a:off x="490538" y="2344738"/>
            <a:ext cx="360362" cy="337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.</a:t>
            </a:r>
          </a:p>
        </p:txBody>
      </p:sp>
      <p:sp>
        <p:nvSpPr>
          <p:cNvPr id="325642" name="Rectangle 10"/>
          <p:cNvSpPr>
            <a:spLocks noChangeArrowheads="1"/>
          </p:cNvSpPr>
          <p:nvPr/>
        </p:nvSpPr>
        <p:spPr bwMode="auto">
          <a:xfrm>
            <a:off x="2971800" y="1662113"/>
            <a:ext cx="5791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latin typeface="Times New Roman" pitchFamily="18" charset="0"/>
              </a:rPr>
              <a:t>Let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Xc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&lt; Yc</a:t>
            </a:r>
            <a:r>
              <a:rPr lang="en-GB" sz="2800">
                <a:latin typeface="Times New Roman" pitchFamily="18" charset="0"/>
              </a:rPr>
              <a:t>. Then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X &lt; Y</a:t>
            </a:r>
            <a:r>
              <a:rPr lang="en-GB" sz="2800">
                <a:latin typeface="Times New Roman" pitchFamily="18" charset="0"/>
              </a:rPr>
              <a:t> and so is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cX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&lt; cY</a:t>
            </a:r>
            <a:r>
              <a:rPr lang="en-GB" sz="2800">
                <a:latin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latin typeface="Times New Roman" pitchFamily="18" charset="0"/>
              </a:rPr>
              <a:t>Let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M[i] = Yc</a:t>
            </a:r>
            <a:r>
              <a:rPr lang="de-DE" sz="2800">
                <a:latin typeface="Times New Roman" pitchFamily="18" charset="0"/>
              </a:rPr>
              <a:t>,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c=L[i]</a:t>
            </a:r>
            <a:r>
              <a:rPr lang="de-DE" sz="2800">
                <a:latin typeface="Times New Roman" pitchFamily="18" charset="0"/>
              </a:rPr>
              <a:t>.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latin typeface="Times New Roman" pitchFamily="18" charset="0"/>
              </a:rPr>
              <a:t>Let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 </a:t>
            </a:r>
            <a:r>
              <a:rPr lang="en-GB" sz="2800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J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 = {j 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|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 M[j]=Xc}</a:t>
            </a:r>
            <a:r>
              <a:rPr lang="de-DE" sz="2800">
                <a:latin typeface="Times New Roman" pitchFamily="18" charset="0"/>
              </a:rPr>
              <a:t>.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LF[i] = C[c] +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|{j </a:t>
            </a:r>
            <a:r>
              <a:rPr lang="en-GB" sz="3200">
                <a:solidFill>
                  <a:srgbClr val="CC3300"/>
                </a:solidFill>
                <a:latin typeface="Times New Roman" pitchFamily="18" charset="0"/>
              </a:rPr>
              <a:t>|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 j</a:t>
            </a:r>
            <a:r>
              <a:rPr lang="en-GB" sz="2800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J,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j </a:t>
            </a:r>
            <a:r>
              <a:rPr lang="en-GB" sz="2800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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 i}|</a:t>
            </a:r>
            <a:r>
              <a:rPr lang="en-GB" sz="2800">
                <a:latin typeface="Times New Roman" pitchFamily="18" charset="0"/>
              </a:rPr>
              <a:t/>
            </a:r>
            <a:br>
              <a:rPr lang="en-GB" sz="2800">
                <a:latin typeface="Times New Roman" pitchFamily="18" charset="0"/>
              </a:rPr>
            </a:br>
            <a:r>
              <a:rPr lang="en-GB" sz="2800">
                <a:latin typeface="Times New Roman" pitchFamily="18" charset="0"/>
              </a:rPr>
              <a:t>        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= 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C[c] + 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Rank</a:t>
            </a:r>
            <a:r>
              <a:rPr lang="en-GB" sz="2800" baseline="-25000">
                <a:solidFill>
                  <a:srgbClr val="CC3300"/>
                </a:solidFill>
                <a:latin typeface="Times New Roman" pitchFamily="18" charset="0"/>
              </a:rPr>
              <a:t>c</a:t>
            </a:r>
            <a:r>
              <a:rPr lang="en-GB" sz="2800">
                <a:solidFill>
                  <a:srgbClr val="CC3300"/>
                </a:solidFill>
                <a:latin typeface="Times New Roman" pitchFamily="18" charset="0"/>
              </a:rPr>
              <a:t>(L,i)</a:t>
            </a:r>
            <a:r>
              <a:rPr lang="de-DE" sz="2800">
                <a:latin typeface="Times New Roman" pitchFamily="18" charset="0"/>
              </a:rPr>
              <a:t>. 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</a:pPr>
            <a:r>
              <a:rPr lang="de-DE" sz="2800">
                <a:latin typeface="Times New Roman" pitchFamily="18" charset="0"/>
              </a:rPr>
              <a:t>It is easy to see that sorting </a:t>
            </a:r>
            <a:r>
              <a:rPr lang="de-DE" sz="2800">
                <a:solidFill>
                  <a:srgbClr val="CC3300"/>
                </a:solidFill>
                <a:latin typeface="Times New Roman" pitchFamily="18" charset="0"/>
              </a:rPr>
              <a:t>{(L[i],i)}</a:t>
            </a:r>
            <a:r>
              <a:rPr lang="de-DE" sz="2800" baseline="-25000">
                <a:solidFill>
                  <a:srgbClr val="CC3300"/>
                </a:solidFill>
                <a:latin typeface="Times New Roman" pitchFamily="18" charset="0"/>
              </a:rPr>
              <a:t>i</a:t>
            </a:r>
            <a:r>
              <a:rPr lang="de-DE" sz="2800">
                <a:latin typeface="Times New Roman" pitchFamily="18" charset="0"/>
              </a:rPr>
              <a:t> gives the same mapping. </a:t>
            </a:r>
          </a:p>
        </p:txBody>
      </p:sp>
      <p:sp>
        <p:nvSpPr>
          <p:cNvPr id="325643" name="Line 11"/>
          <p:cNvSpPr>
            <a:spLocks noChangeShapeType="1"/>
          </p:cNvSpPr>
          <p:nvPr/>
        </p:nvSpPr>
        <p:spPr bwMode="auto">
          <a:xfrm flipH="1">
            <a:off x="762000" y="2957513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25644" name="Line 12"/>
          <p:cNvSpPr>
            <a:spLocks noChangeShapeType="1"/>
          </p:cNvSpPr>
          <p:nvPr/>
        </p:nvSpPr>
        <p:spPr bwMode="auto">
          <a:xfrm flipH="1" flipV="1">
            <a:off x="762000" y="3719513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25645" name="Line 13"/>
          <p:cNvSpPr>
            <a:spLocks noChangeShapeType="1"/>
          </p:cNvSpPr>
          <p:nvPr/>
        </p:nvSpPr>
        <p:spPr bwMode="auto">
          <a:xfrm flipH="1" flipV="1">
            <a:off x="762000" y="4100513"/>
            <a:ext cx="15240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25646" name="Line 14"/>
          <p:cNvSpPr>
            <a:spLocks noChangeShapeType="1"/>
          </p:cNvSpPr>
          <p:nvPr/>
        </p:nvSpPr>
        <p:spPr bwMode="auto">
          <a:xfrm flipH="1" flipV="1">
            <a:off x="762000" y="4405313"/>
            <a:ext cx="1524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5642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Text Box 2"/>
          <p:cNvSpPr txBox="1">
            <a:spLocks noChangeArrowheads="1"/>
          </p:cNvSpPr>
          <p:nvPr/>
        </p:nvSpPr>
        <p:spPr bwMode="auto">
          <a:xfrm>
            <a:off x="1979613" y="2492375"/>
            <a:ext cx="46355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 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</p:txBody>
      </p:sp>
      <p:sp>
        <p:nvSpPr>
          <p:cNvPr id="428035" name="Text Box 3"/>
          <p:cNvSpPr txBox="1">
            <a:spLocks noChangeArrowheads="1"/>
          </p:cNvSpPr>
          <p:nvPr/>
        </p:nvSpPr>
        <p:spPr bwMode="auto">
          <a:xfrm>
            <a:off x="5148263" y="2495550"/>
            <a:ext cx="4206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1: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2: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3: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4: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5: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6:</a:t>
            </a:r>
          </a:p>
          <a:p>
            <a:pPr eaLnBrk="1" hangingPunct="1"/>
            <a:r>
              <a:rPr lang="fi-FI" sz="2400">
                <a:latin typeface="Times New Roman" pitchFamily="18" charset="0"/>
              </a:rPr>
              <a:t>7:</a:t>
            </a:r>
          </a:p>
        </p:txBody>
      </p:sp>
      <p:sp>
        <p:nvSpPr>
          <p:cNvPr id="428036" name="Line 4"/>
          <p:cNvSpPr>
            <a:spLocks noChangeShapeType="1"/>
          </p:cNvSpPr>
          <p:nvPr/>
        </p:nvSpPr>
        <p:spPr bwMode="auto">
          <a:xfrm flipH="1" flipV="1">
            <a:off x="2268538" y="2708275"/>
            <a:ext cx="1582737" cy="1081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37" name="Text Box 5"/>
          <p:cNvSpPr txBox="1">
            <a:spLocks noChangeArrowheads="1"/>
          </p:cNvSpPr>
          <p:nvPr/>
        </p:nvSpPr>
        <p:spPr bwMode="auto">
          <a:xfrm>
            <a:off x="4140200" y="260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#</a:t>
            </a:r>
          </a:p>
        </p:txBody>
      </p:sp>
      <p:sp>
        <p:nvSpPr>
          <p:cNvPr id="428038" name="Text Box 6"/>
          <p:cNvSpPr txBox="1">
            <a:spLocks noChangeArrowheads="1"/>
          </p:cNvSpPr>
          <p:nvPr/>
        </p:nvSpPr>
        <p:spPr bwMode="auto">
          <a:xfrm>
            <a:off x="5543550" y="24923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7</a:t>
            </a:r>
          </a:p>
        </p:txBody>
      </p:sp>
      <p:sp>
        <p:nvSpPr>
          <p:cNvPr id="428039" name="Text Box 7"/>
          <p:cNvSpPr txBox="1">
            <a:spLocks noChangeArrowheads="1"/>
          </p:cNvSpPr>
          <p:nvPr/>
        </p:nvSpPr>
        <p:spPr bwMode="auto">
          <a:xfrm>
            <a:off x="4356100" y="2603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T</a:t>
            </a:r>
          </a:p>
        </p:txBody>
      </p:sp>
      <p:sp>
        <p:nvSpPr>
          <p:cNvPr id="428040" name="Text Box 8"/>
          <p:cNvSpPr txBox="1">
            <a:spLocks noChangeArrowheads="1"/>
          </p:cNvSpPr>
          <p:nvPr/>
        </p:nvSpPr>
        <p:spPr bwMode="auto">
          <a:xfrm>
            <a:off x="5543550" y="28717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4</a:t>
            </a:r>
          </a:p>
        </p:txBody>
      </p:sp>
      <p:sp>
        <p:nvSpPr>
          <p:cNvPr id="428041" name="Text Box 9"/>
          <p:cNvSpPr txBox="1">
            <a:spLocks noChangeArrowheads="1"/>
          </p:cNvSpPr>
          <p:nvPr/>
        </p:nvSpPr>
        <p:spPr bwMode="auto">
          <a:xfrm>
            <a:off x="4572000" y="2603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C</a:t>
            </a:r>
          </a:p>
        </p:txBody>
      </p:sp>
      <p:sp>
        <p:nvSpPr>
          <p:cNvPr id="428042" name="Text Box 10"/>
          <p:cNvSpPr txBox="1">
            <a:spLocks noChangeArrowheads="1"/>
          </p:cNvSpPr>
          <p:nvPr/>
        </p:nvSpPr>
        <p:spPr bwMode="auto">
          <a:xfrm>
            <a:off x="5543550" y="46831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3</a:t>
            </a:r>
          </a:p>
        </p:txBody>
      </p:sp>
      <p:sp>
        <p:nvSpPr>
          <p:cNvPr id="428043" name="Text Box 11"/>
          <p:cNvSpPr txBox="1">
            <a:spLocks noChangeArrowheads="1"/>
          </p:cNvSpPr>
          <p:nvPr/>
        </p:nvSpPr>
        <p:spPr bwMode="auto">
          <a:xfrm>
            <a:off x="4760913" y="2603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A</a:t>
            </a:r>
          </a:p>
        </p:txBody>
      </p:sp>
      <p:sp>
        <p:nvSpPr>
          <p:cNvPr id="428044" name="Text Box 12"/>
          <p:cNvSpPr txBox="1">
            <a:spLocks noChangeArrowheads="1"/>
          </p:cNvSpPr>
          <p:nvPr/>
        </p:nvSpPr>
        <p:spPr bwMode="auto">
          <a:xfrm>
            <a:off x="5543550" y="3230563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2</a:t>
            </a:r>
          </a:p>
        </p:txBody>
      </p:sp>
      <p:sp>
        <p:nvSpPr>
          <p:cNvPr id="428045" name="Text Box 13"/>
          <p:cNvSpPr txBox="1">
            <a:spLocks noChangeArrowheads="1"/>
          </p:cNvSpPr>
          <p:nvPr/>
        </p:nvSpPr>
        <p:spPr bwMode="auto">
          <a:xfrm>
            <a:off x="4994275" y="260350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T</a:t>
            </a:r>
          </a:p>
        </p:txBody>
      </p:sp>
      <p:sp>
        <p:nvSpPr>
          <p:cNvPr id="428046" name="Text Box 14"/>
          <p:cNvSpPr txBox="1">
            <a:spLocks noChangeArrowheads="1"/>
          </p:cNvSpPr>
          <p:nvPr/>
        </p:nvSpPr>
        <p:spPr bwMode="auto">
          <a:xfrm>
            <a:off x="5192713" y="260350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A</a:t>
            </a:r>
          </a:p>
        </p:txBody>
      </p:sp>
      <p:sp>
        <p:nvSpPr>
          <p:cNvPr id="428047" name="Text Box 15"/>
          <p:cNvSpPr txBox="1">
            <a:spLocks noChangeArrowheads="1"/>
          </p:cNvSpPr>
          <p:nvPr/>
        </p:nvSpPr>
        <p:spPr bwMode="auto">
          <a:xfrm>
            <a:off x="5543550" y="3963988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5</a:t>
            </a:r>
          </a:p>
        </p:txBody>
      </p:sp>
      <p:sp>
        <p:nvSpPr>
          <p:cNvPr id="428048" name="Text Box 16"/>
          <p:cNvSpPr txBox="1">
            <a:spLocks noChangeArrowheads="1"/>
          </p:cNvSpPr>
          <p:nvPr/>
        </p:nvSpPr>
        <p:spPr bwMode="auto">
          <a:xfrm>
            <a:off x="5408613" y="260350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C</a:t>
            </a:r>
          </a:p>
        </p:txBody>
      </p:sp>
      <p:sp>
        <p:nvSpPr>
          <p:cNvPr id="428049" name="Text Box 17"/>
          <p:cNvSpPr txBox="1">
            <a:spLocks noChangeArrowheads="1"/>
          </p:cNvSpPr>
          <p:nvPr/>
        </p:nvSpPr>
        <p:spPr bwMode="auto">
          <a:xfrm>
            <a:off x="5543550" y="359092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1</a:t>
            </a:r>
          </a:p>
        </p:txBody>
      </p:sp>
      <p:sp>
        <p:nvSpPr>
          <p:cNvPr id="428050" name="Text Box 18"/>
          <p:cNvSpPr txBox="1">
            <a:spLocks noChangeArrowheads="1"/>
          </p:cNvSpPr>
          <p:nvPr/>
        </p:nvSpPr>
        <p:spPr bwMode="auto">
          <a:xfrm>
            <a:off x="5543550" y="432435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6</a:t>
            </a:r>
          </a:p>
        </p:txBody>
      </p:sp>
      <p:grpSp>
        <p:nvGrpSpPr>
          <p:cNvPr id="428051" name="Group 19"/>
          <p:cNvGrpSpPr>
            <a:grpSpLocks/>
          </p:cNvGrpSpPr>
          <p:nvPr/>
        </p:nvGrpSpPr>
        <p:grpSpPr bwMode="auto">
          <a:xfrm flipH="1">
            <a:off x="2268538" y="1125538"/>
            <a:ext cx="1654175" cy="1081087"/>
            <a:chOff x="995" y="721"/>
            <a:chExt cx="2084" cy="441"/>
          </a:xfrm>
        </p:grpSpPr>
        <p:cxnSp>
          <p:nvCxnSpPr>
            <p:cNvPr id="428052" name="AutoShape 20"/>
            <p:cNvCxnSpPr>
              <a:cxnSpLocks noChangeShapeType="1"/>
              <a:endCxn id="428034" idx="0"/>
            </p:cNvCxnSpPr>
            <p:nvPr/>
          </p:nvCxnSpPr>
          <p:spPr bwMode="auto">
            <a:xfrm rot="5400000" flipV="1">
              <a:off x="2025" y="109"/>
              <a:ext cx="23" cy="2084"/>
            </a:xfrm>
            <a:prstGeom prst="curvedConnector3">
              <a:avLst>
                <a:gd name="adj1" fmla="val -626088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</p:cxnSp>
        <p:sp>
          <p:nvSpPr>
            <p:cNvPr id="428053" name="Text Box 21"/>
            <p:cNvSpPr txBox="1">
              <a:spLocks noChangeArrowheads="1"/>
            </p:cNvSpPr>
            <p:nvPr/>
          </p:nvSpPr>
          <p:spPr bwMode="auto">
            <a:xfrm>
              <a:off x="1349" y="721"/>
              <a:ext cx="1680" cy="1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/>
              <a:r>
                <a:rPr lang="fi-FI" sz="2200">
                  <a:latin typeface="Times New Roman" pitchFamily="18" charset="0"/>
                </a:rPr>
                <a:t>stable sort</a:t>
              </a:r>
            </a:p>
          </p:txBody>
        </p:sp>
      </p:grpSp>
      <p:sp>
        <p:nvSpPr>
          <p:cNvPr id="428054" name="Text Box 22"/>
          <p:cNvSpPr txBox="1">
            <a:spLocks noChangeArrowheads="1"/>
          </p:cNvSpPr>
          <p:nvPr/>
        </p:nvSpPr>
        <p:spPr bwMode="auto">
          <a:xfrm>
            <a:off x="5148263" y="2092325"/>
            <a:ext cx="8112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sa(S)</a:t>
            </a:r>
          </a:p>
        </p:txBody>
      </p:sp>
      <p:sp>
        <p:nvSpPr>
          <p:cNvPr id="428055" name="Text Box 23"/>
          <p:cNvSpPr txBox="1">
            <a:spLocks noChangeArrowheads="1"/>
          </p:cNvSpPr>
          <p:nvPr/>
        </p:nvSpPr>
        <p:spPr bwMode="auto">
          <a:xfrm>
            <a:off x="3563938" y="260350"/>
            <a:ext cx="6953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S</a:t>
            </a:r>
            <a:r>
              <a:rPr lang="fi-FI" sz="2400" baseline="30000">
                <a:latin typeface="Times New Roman" pitchFamily="18" charset="0"/>
              </a:rPr>
              <a:t>-1</a:t>
            </a:r>
            <a:r>
              <a:rPr lang="fi-FI" sz="2400">
                <a:latin typeface="Times New Roman" pitchFamily="18" charset="0"/>
              </a:rPr>
              <a:t>=</a:t>
            </a:r>
          </a:p>
        </p:txBody>
      </p:sp>
      <p:grpSp>
        <p:nvGrpSpPr>
          <p:cNvPr id="428056" name="Group 24"/>
          <p:cNvGrpSpPr>
            <a:grpSpLocks/>
          </p:cNvGrpSpPr>
          <p:nvPr/>
        </p:nvGrpSpPr>
        <p:grpSpPr bwMode="auto">
          <a:xfrm>
            <a:off x="1979613" y="1773238"/>
            <a:ext cx="354012" cy="574675"/>
            <a:chOff x="2925" y="845"/>
            <a:chExt cx="223" cy="362"/>
          </a:xfrm>
        </p:grpSpPr>
        <p:sp>
          <p:nvSpPr>
            <p:cNvPr id="428057" name="Line 25"/>
            <p:cNvSpPr>
              <a:spLocks noChangeShapeType="1"/>
            </p:cNvSpPr>
            <p:nvPr/>
          </p:nvSpPr>
          <p:spPr bwMode="auto">
            <a:xfrm>
              <a:off x="3016" y="1071"/>
              <a:ext cx="0" cy="1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428058" name="Rectangle 26"/>
            <p:cNvSpPr>
              <a:spLocks noChangeArrowheads="1"/>
            </p:cNvSpPr>
            <p:nvPr/>
          </p:nvSpPr>
          <p:spPr bwMode="auto">
            <a:xfrm>
              <a:off x="2925" y="845"/>
              <a:ext cx="22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F</a:t>
              </a:r>
              <a:endParaRPr lang="fi-FI" sz="2400">
                <a:latin typeface="Times New Roman" pitchFamily="18" charset="0"/>
              </a:endParaRPr>
            </a:p>
          </p:txBody>
        </p:sp>
      </p:grpSp>
      <p:sp>
        <p:nvSpPr>
          <p:cNvPr id="428059" name="Text Box 27"/>
          <p:cNvSpPr txBox="1">
            <a:spLocks noChangeArrowheads="1"/>
          </p:cNvSpPr>
          <p:nvPr/>
        </p:nvSpPr>
        <p:spPr bwMode="auto">
          <a:xfrm>
            <a:off x="2843213" y="3573463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…</a:t>
            </a:r>
          </a:p>
        </p:txBody>
      </p:sp>
      <p:sp>
        <p:nvSpPr>
          <p:cNvPr id="428060" name="Text Box 28"/>
          <p:cNvSpPr txBox="1">
            <a:spLocks noChangeArrowheads="1"/>
          </p:cNvSpPr>
          <p:nvPr/>
        </p:nvSpPr>
        <p:spPr bwMode="auto">
          <a:xfrm>
            <a:off x="3779838" y="2492375"/>
            <a:ext cx="36036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</p:txBody>
      </p:sp>
      <p:sp>
        <p:nvSpPr>
          <p:cNvPr id="428061" name="Rectangle 29"/>
          <p:cNvSpPr>
            <a:spLocks noChangeArrowheads="1"/>
          </p:cNvSpPr>
          <p:nvPr/>
        </p:nvSpPr>
        <p:spPr bwMode="auto">
          <a:xfrm>
            <a:off x="1979613" y="2379663"/>
            <a:ext cx="2160587" cy="284956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28062" name="Text Box 30"/>
          <p:cNvSpPr txBox="1">
            <a:spLocks noChangeArrowheads="1"/>
          </p:cNvSpPr>
          <p:nvPr/>
        </p:nvSpPr>
        <p:spPr bwMode="auto">
          <a:xfrm>
            <a:off x="2771775" y="2014538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M</a:t>
            </a:r>
          </a:p>
        </p:txBody>
      </p:sp>
      <p:sp>
        <p:nvSpPr>
          <p:cNvPr id="428063" name="Line 31"/>
          <p:cNvSpPr>
            <a:spLocks noChangeShapeType="1"/>
          </p:cNvSpPr>
          <p:nvPr/>
        </p:nvSpPr>
        <p:spPr bwMode="auto">
          <a:xfrm>
            <a:off x="3995738" y="2133600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64" name="Rectangle 32"/>
          <p:cNvSpPr>
            <a:spLocks noChangeArrowheads="1"/>
          </p:cNvSpPr>
          <p:nvPr/>
        </p:nvSpPr>
        <p:spPr bwMode="auto">
          <a:xfrm>
            <a:off x="3851275" y="1773238"/>
            <a:ext cx="369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L</a:t>
            </a:r>
            <a:endParaRPr lang="fi-FI" sz="2400">
              <a:latin typeface="Times New Roman" pitchFamily="18" charset="0"/>
            </a:endParaRPr>
          </a:p>
        </p:txBody>
      </p:sp>
      <p:grpSp>
        <p:nvGrpSpPr>
          <p:cNvPr id="428065" name="Group 33"/>
          <p:cNvGrpSpPr>
            <a:grpSpLocks/>
          </p:cNvGrpSpPr>
          <p:nvPr/>
        </p:nvGrpSpPr>
        <p:grpSpPr bwMode="auto">
          <a:xfrm>
            <a:off x="1676400" y="5354638"/>
            <a:ext cx="2540000" cy="838200"/>
            <a:chOff x="1056" y="3600"/>
            <a:chExt cx="1600" cy="528"/>
          </a:xfrm>
        </p:grpSpPr>
        <p:sp>
          <p:nvSpPr>
            <p:cNvPr id="428066" name="Text Box 34"/>
            <p:cNvSpPr txBox="1">
              <a:spLocks noChangeArrowheads="1"/>
            </p:cNvSpPr>
            <p:nvPr/>
          </p:nvSpPr>
          <p:spPr bwMode="auto">
            <a:xfrm>
              <a:off x="1056" y="3840"/>
              <a:ext cx="157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LF[i]  6 7 4 1 2 5 3</a:t>
              </a:r>
            </a:p>
          </p:txBody>
        </p:sp>
        <p:sp>
          <p:nvSpPr>
            <p:cNvPr id="428067" name="Text Box 35"/>
            <p:cNvSpPr txBox="1">
              <a:spLocks noChangeArrowheads="1"/>
            </p:cNvSpPr>
            <p:nvPr/>
          </p:nvSpPr>
          <p:spPr bwMode="auto">
            <a:xfrm>
              <a:off x="1335" y="3600"/>
              <a:ext cx="132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1" hangingPunct="1"/>
              <a:r>
                <a:rPr lang="en-GB" sz="2400">
                  <a:latin typeface="Times New Roman" pitchFamily="18" charset="0"/>
                </a:rPr>
                <a:t>i    1 2 3 4 5 6 7</a:t>
              </a:r>
            </a:p>
          </p:txBody>
        </p:sp>
      </p:grpSp>
      <p:sp>
        <p:nvSpPr>
          <p:cNvPr id="428068" name="Line 36"/>
          <p:cNvSpPr>
            <a:spLocks noChangeShapeType="1"/>
          </p:cNvSpPr>
          <p:nvPr/>
        </p:nvSpPr>
        <p:spPr bwMode="auto">
          <a:xfrm flipH="1">
            <a:off x="4140200" y="3860800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69" name="Line 37"/>
          <p:cNvSpPr>
            <a:spLocks noChangeShapeType="1"/>
          </p:cNvSpPr>
          <p:nvPr/>
        </p:nvSpPr>
        <p:spPr bwMode="auto">
          <a:xfrm flipH="1">
            <a:off x="2339975" y="2708275"/>
            <a:ext cx="1439863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0" name="Line 38"/>
          <p:cNvSpPr>
            <a:spLocks noChangeShapeType="1"/>
          </p:cNvSpPr>
          <p:nvPr/>
        </p:nvSpPr>
        <p:spPr bwMode="auto">
          <a:xfrm flipH="1" flipV="1">
            <a:off x="2339975" y="4221163"/>
            <a:ext cx="1439863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1" name="Line 39"/>
          <p:cNvSpPr>
            <a:spLocks noChangeShapeType="1"/>
          </p:cNvSpPr>
          <p:nvPr/>
        </p:nvSpPr>
        <p:spPr bwMode="auto">
          <a:xfrm flipH="1" flipV="1">
            <a:off x="2339975" y="3141663"/>
            <a:ext cx="151130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2" name="Line 40"/>
          <p:cNvSpPr>
            <a:spLocks noChangeShapeType="1"/>
          </p:cNvSpPr>
          <p:nvPr/>
        </p:nvSpPr>
        <p:spPr bwMode="auto">
          <a:xfrm flipH="1">
            <a:off x="2339975" y="3068638"/>
            <a:ext cx="151130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3" name="Line 41"/>
          <p:cNvSpPr>
            <a:spLocks noChangeShapeType="1"/>
          </p:cNvSpPr>
          <p:nvPr/>
        </p:nvSpPr>
        <p:spPr bwMode="auto">
          <a:xfrm flipH="1" flipV="1">
            <a:off x="2411413" y="3500438"/>
            <a:ext cx="1439862" cy="144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4" name="Line 42"/>
          <p:cNvSpPr>
            <a:spLocks noChangeShapeType="1"/>
          </p:cNvSpPr>
          <p:nvPr/>
        </p:nvSpPr>
        <p:spPr bwMode="auto">
          <a:xfrm flipH="1">
            <a:off x="2411413" y="3429000"/>
            <a:ext cx="1368425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28075" name="Text Box 43"/>
          <p:cNvSpPr txBox="1">
            <a:spLocks noChangeArrowheads="1"/>
          </p:cNvSpPr>
          <p:nvPr/>
        </p:nvSpPr>
        <p:spPr bwMode="auto">
          <a:xfrm>
            <a:off x="4716463" y="5445125"/>
            <a:ext cx="28781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LF(6)=C[C]+rank</a:t>
            </a:r>
            <a:r>
              <a:rPr lang="en-US" baseline="-25000"/>
              <a:t>C</a:t>
            </a:r>
            <a:r>
              <a:rPr lang="en-US"/>
              <a:t>(L,6)</a:t>
            </a:r>
          </a:p>
        </p:txBody>
      </p:sp>
      <p:sp>
        <p:nvSpPr>
          <p:cNvPr id="428076" name="Text Box 44"/>
          <p:cNvSpPr txBox="1">
            <a:spLocks noChangeArrowheads="1"/>
          </p:cNvSpPr>
          <p:nvPr/>
        </p:nvSpPr>
        <p:spPr bwMode="auto">
          <a:xfrm>
            <a:off x="4787900" y="5805488"/>
            <a:ext cx="1751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     =3+2=5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75" grpId="0"/>
      <p:bldP spid="42807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Suffix array &amp; BWT construction</a:t>
            </a:r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de-DE" dirty="0"/>
              <a:t>One solution is to first build suffix tree using e.g. McCreight‘s or Ukkonen‘s suffix tree construction algorithm and then read suffix array from its leaves. This takes time </a:t>
            </a:r>
            <a:r>
              <a:rPr lang="de-DE" dirty="0">
                <a:solidFill>
                  <a:srgbClr val="CC3300"/>
                </a:solidFill>
              </a:rPr>
              <a:t>O(n log </a:t>
            </a:r>
            <a:r>
              <a:rPr lang="en-GB" dirty="0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de-DE" dirty="0">
                <a:solidFill>
                  <a:srgbClr val="CC3300"/>
                </a:solidFill>
              </a:rPr>
              <a:t>)</a:t>
            </a:r>
            <a:r>
              <a:rPr lang="de-DE" dirty="0"/>
              <a:t>.</a:t>
            </a:r>
          </a:p>
          <a:p>
            <a:pPr>
              <a:lnSpc>
                <a:spcPct val="90000"/>
              </a:lnSpc>
            </a:pPr>
            <a:r>
              <a:rPr lang="de-DE" dirty="0"/>
              <a:t>There are also new direct constructions for suffix arrays that take linear time, when </a:t>
            </a:r>
            <a:r>
              <a:rPr lang="en-GB" dirty="0">
                <a:solidFill>
                  <a:srgbClr val="CC3300"/>
                </a:solidFill>
                <a:latin typeface="Symbol" pitchFamily="18" charset="2"/>
              </a:rPr>
              <a:t>s =</a:t>
            </a:r>
            <a:r>
              <a:rPr lang="de-DE" dirty="0">
                <a:solidFill>
                  <a:srgbClr val="CC3300"/>
                </a:solidFill>
              </a:rPr>
              <a:t>O(n).</a:t>
            </a:r>
          </a:p>
          <a:p>
            <a:pPr>
              <a:lnSpc>
                <a:spcPct val="90000"/>
              </a:lnSpc>
            </a:pPr>
            <a:r>
              <a:rPr lang="de-DE" dirty="0"/>
              <a:t>BW-transform </a:t>
            </a:r>
            <a:r>
              <a:rPr lang="de-DE" dirty="0">
                <a:solidFill>
                  <a:srgbClr val="CC3300"/>
                </a:solidFill>
              </a:rPr>
              <a:t>L</a:t>
            </a:r>
            <a:r>
              <a:rPr lang="de-DE" dirty="0"/>
              <a:t> is then given by </a:t>
            </a:r>
            <a:r>
              <a:rPr lang="de-DE" dirty="0">
                <a:solidFill>
                  <a:srgbClr val="CC3300"/>
                </a:solidFill>
              </a:rPr>
              <a:t>L[i]=S[sa[i]-1]</a:t>
            </a:r>
            <a:r>
              <a:rPr lang="de-DE" dirty="0"/>
              <a:t>, where</a:t>
            </a:r>
            <a:r>
              <a:rPr lang="de-DE" dirty="0">
                <a:solidFill>
                  <a:srgbClr val="CC3300"/>
                </a:solidFill>
              </a:rPr>
              <a:t> S[0]=S[n]</a:t>
            </a:r>
            <a:r>
              <a:rPr lang="de-DE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 function</a:t>
            </a:r>
            <a:endParaRPr lang="en-US" dirty="0"/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2400" b="1" dirty="0" smtClean="0"/>
              <a:t>Lemma 4</a:t>
            </a:r>
            <a:r>
              <a:rPr lang="fi-FI" sz="2400" dirty="0" smtClean="0"/>
              <a:t>. Given a bitvector </a:t>
            </a:r>
            <a:r>
              <a:rPr lang="fi-FI" sz="2400" dirty="0" smtClean="0">
                <a:solidFill>
                  <a:srgbClr val="CC3300"/>
                </a:solidFill>
              </a:rPr>
              <a:t>B[1,n]</a:t>
            </a:r>
            <a:r>
              <a:rPr lang="fi-FI" sz="2400" dirty="0" smtClean="0"/>
              <a:t>, there is a data structure occupying </a:t>
            </a:r>
            <a:r>
              <a:rPr lang="fi-FI" sz="2400" dirty="0" smtClean="0">
                <a:solidFill>
                  <a:srgbClr val="CC3300"/>
                </a:solidFill>
              </a:rPr>
              <a:t>o(n)</a:t>
            </a:r>
            <a:r>
              <a:rPr lang="fi-FI" sz="2400" dirty="0" smtClean="0"/>
              <a:t> bits that supports </a:t>
            </a:r>
            <a:r>
              <a:rPr lang="fi-FI" sz="2400" dirty="0" smtClean="0">
                <a:solidFill>
                  <a:srgbClr val="CC3300"/>
                </a:solidFill>
              </a:rPr>
              <a:t>rank</a:t>
            </a:r>
            <a:r>
              <a:rPr lang="fi-FI" sz="2400" baseline="-25000" dirty="0" smtClean="0">
                <a:solidFill>
                  <a:srgbClr val="CC3300"/>
                </a:solidFill>
              </a:rPr>
              <a:t>1</a:t>
            </a:r>
            <a:r>
              <a:rPr lang="fi-FI" sz="2400" dirty="0" smtClean="0">
                <a:solidFill>
                  <a:srgbClr val="CC3300"/>
                </a:solidFill>
              </a:rPr>
              <a:t>(B,i)</a:t>
            </a:r>
            <a:r>
              <a:rPr lang="fi-FI" sz="2400" dirty="0" smtClean="0"/>
              <a:t> and </a:t>
            </a:r>
            <a:r>
              <a:rPr lang="fi-FI" sz="2400" dirty="0" smtClean="0">
                <a:solidFill>
                  <a:srgbClr val="CC3300"/>
                </a:solidFill>
              </a:rPr>
              <a:t>rank</a:t>
            </a:r>
            <a:r>
              <a:rPr lang="fi-FI" sz="2400" baseline="-25000" dirty="0" smtClean="0">
                <a:solidFill>
                  <a:srgbClr val="CC3300"/>
                </a:solidFill>
              </a:rPr>
              <a:t>0</a:t>
            </a:r>
            <a:r>
              <a:rPr lang="fi-FI" sz="2400" dirty="0" smtClean="0">
                <a:solidFill>
                  <a:srgbClr val="CC3300"/>
                </a:solidFill>
              </a:rPr>
              <a:t>(B,i)=i-rank</a:t>
            </a:r>
            <a:r>
              <a:rPr lang="fi-FI" sz="2400" baseline="-25000" dirty="0" smtClean="0">
                <a:solidFill>
                  <a:srgbClr val="CC3300"/>
                </a:solidFill>
              </a:rPr>
              <a:t>1</a:t>
            </a:r>
            <a:r>
              <a:rPr lang="fi-FI" sz="2400" dirty="0" smtClean="0">
                <a:solidFill>
                  <a:srgbClr val="CC3300"/>
                </a:solidFill>
              </a:rPr>
              <a:t>(B,i)</a:t>
            </a:r>
            <a:r>
              <a:rPr lang="fi-FI" sz="2400" dirty="0" smtClean="0"/>
              <a:t> in constant time. </a:t>
            </a:r>
          </a:p>
          <a:p>
            <a:r>
              <a:rPr lang="fi-FI" sz="2400" b="1" dirty="0" smtClean="0"/>
              <a:t>Lemma 5</a:t>
            </a:r>
            <a:r>
              <a:rPr lang="fi-FI" sz="2400" dirty="0" smtClean="0"/>
              <a:t>. Sequence </a:t>
            </a:r>
            <a:r>
              <a:rPr lang="fi-FI" sz="2400" dirty="0" smtClean="0">
                <a:solidFill>
                  <a:srgbClr val="CC3300"/>
                </a:solidFill>
              </a:rPr>
              <a:t>L[1,n]</a:t>
            </a:r>
            <a:r>
              <a:rPr lang="fi-FI" sz="2400" dirty="0" smtClean="0"/>
              <a:t> can be replaced by a data structure (called </a:t>
            </a:r>
            <a:r>
              <a:rPr lang="fi-FI" sz="2400" i="1" dirty="0" smtClean="0">
                <a:solidFill>
                  <a:srgbClr val="CC3300"/>
                </a:solidFill>
              </a:rPr>
              <a:t>wavelet tree</a:t>
            </a:r>
            <a:r>
              <a:rPr lang="fi-FI" sz="2400" dirty="0" smtClean="0"/>
              <a:t>) occupying </a:t>
            </a:r>
            <a:r>
              <a:rPr lang="fi-FI" sz="2400" dirty="0" smtClean="0">
                <a:solidFill>
                  <a:srgbClr val="CC3300"/>
                </a:solidFill>
              </a:rPr>
              <a:t>n log </a:t>
            </a:r>
            <a:r>
              <a:rPr lang="en-GB" sz="2400" dirty="0" smtClean="0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fi-FI" sz="2400" dirty="0">
                <a:solidFill>
                  <a:srgbClr val="CC3300"/>
                </a:solidFill>
              </a:rPr>
              <a:t> </a:t>
            </a:r>
            <a:r>
              <a:rPr lang="fi-FI" sz="2400" dirty="0" smtClean="0">
                <a:solidFill>
                  <a:srgbClr val="CC3300"/>
                </a:solidFill>
              </a:rPr>
              <a:t>(1+o(1)) </a:t>
            </a:r>
            <a:r>
              <a:rPr lang="fi-FI" sz="2400" dirty="0" smtClean="0"/>
              <a:t>bits and supporting </a:t>
            </a:r>
            <a:r>
              <a:rPr lang="fi-FI" sz="2400" dirty="0" smtClean="0">
                <a:solidFill>
                  <a:srgbClr val="CC3300"/>
                </a:solidFill>
              </a:rPr>
              <a:t>rank</a:t>
            </a:r>
            <a:r>
              <a:rPr lang="fi-FI" sz="2400" baseline="-25000" dirty="0" smtClean="0">
                <a:solidFill>
                  <a:srgbClr val="CC3300"/>
                </a:solidFill>
              </a:rPr>
              <a:t>c</a:t>
            </a:r>
            <a:r>
              <a:rPr lang="fi-FI" sz="2400" dirty="0" smtClean="0">
                <a:solidFill>
                  <a:srgbClr val="CC3300"/>
                </a:solidFill>
              </a:rPr>
              <a:t>(L,i)</a:t>
            </a:r>
            <a:r>
              <a:rPr lang="fi-FI" sz="2400" dirty="0" smtClean="0"/>
              <a:t> for all </a:t>
            </a:r>
            <a:r>
              <a:rPr lang="fi-FI" sz="2400" dirty="0" smtClean="0">
                <a:solidFill>
                  <a:srgbClr val="CC3300"/>
                </a:solidFill>
              </a:rPr>
              <a:t>c </a:t>
            </a:r>
            <a:r>
              <a:rPr lang="fi-FI" sz="2400" dirty="0" smtClean="0">
                <a:solidFill>
                  <a:srgbClr val="CC3300"/>
                </a:solidFill>
                <a:latin typeface="Lucida Sans Unicode"/>
                <a:cs typeface="Lucida Sans Unicode"/>
              </a:rPr>
              <a:t>∈ </a:t>
            </a:r>
            <a:r>
              <a:rPr lang="el-GR" sz="2400" dirty="0" smtClean="0">
                <a:solidFill>
                  <a:srgbClr val="CC3300"/>
                </a:solidFill>
                <a:latin typeface="Lucida Sans Unicode"/>
                <a:cs typeface="Lucida Sans Unicode"/>
              </a:rPr>
              <a:t>Σ</a:t>
            </a:r>
            <a:r>
              <a:rPr lang="fi-FI" sz="2400" dirty="0" smtClean="0">
                <a:solidFill>
                  <a:srgbClr val="CC3300"/>
                </a:solidFill>
              </a:rPr>
              <a:t>  </a:t>
            </a:r>
            <a:r>
              <a:rPr lang="fi-FI" sz="2400" dirty="0" smtClean="0"/>
              <a:t>in </a:t>
            </a:r>
            <a:r>
              <a:rPr lang="fi-FI" sz="2400" dirty="0" smtClean="0">
                <a:solidFill>
                  <a:srgbClr val="CC3300"/>
                </a:solidFill>
              </a:rPr>
              <a:t>O(log </a:t>
            </a:r>
            <a:r>
              <a:rPr lang="en-GB" sz="2400" dirty="0" smtClean="0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fi-FI" sz="2400" dirty="0" smtClean="0">
                <a:solidFill>
                  <a:srgbClr val="CC3300"/>
                </a:solidFill>
              </a:rPr>
              <a:t>)</a:t>
            </a:r>
            <a:r>
              <a:rPr lang="fi-FI" sz="2400" dirty="0" smtClean="0"/>
              <a:t> time. </a:t>
            </a:r>
          </a:p>
          <a:p>
            <a:r>
              <a:rPr lang="fi-FI" sz="2400" i="1" dirty="0" smtClean="0"/>
              <a:t>Proofs</a:t>
            </a:r>
            <a:r>
              <a:rPr lang="fi-FI" sz="2400" dirty="0" smtClean="0"/>
              <a:t>. See end of these lecture slides. 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Compressed suffix array</a:t>
            </a:r>
          </a:p>
        </p:txBody>
      </p:sp>
      <p:sp>
        <p:nvSpPr>
          <p:cNvPr id="362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Suffix array </a:t>
            </a:r>
            <a:r>
              <a:rPr lang="en-US" sz="2400">
                <a:solidFill>
                  <a:srgbClr val="CC3300"/>
                </a:solidFill>
              </a:rPr>
              <a:t>sa(S)</a:t>
            </a:r>
            <a:r>
              <a:rPr lang="en-US" sz="2400"/>
              <a:t> occupies </a:t>
            </a:r>
            <a:r>
              <a:rPr lang="en-US" sz="2400">
                <a:solidFill>
                  <a:srgbClr val="CC3300"/>
                </a:solidFill>
              </a:rPr>
              <a:t>|S| log |S|</a:t>
            </a:r>
            <a:r>
              <a:rPr lang="en-US" sz="2400"/>
              <a:t> bits.</a:t>
            </a:r>
          </a:p>
          <a:p>
            <a:r>
              <a:rPr lang="en-US" sz="2400"/>
              <a:t>Next we will develop a </a:t>
            </a:r>
            <a:r>
              <a:rPr lang="en-US" sz="2400" i="1">
                <a:solidFill>
                  <a:srgbClr val="CC3300"/>
                </a:solidFill>
              </a:rPr>
              <a:t>compressed suffix array</a:t>
            </a:r>
            <a:r>
              <a:rPr lang="en-US" sz="2400"/>
              <a:t> </a:t>
            </a:r>
            <a:r>
              <a:rPr lang="en-US" sz="2400">
                <a:solidFill>
                  <a:srgbClr val="CC3300"/>
                </a:solidFill>
              </a:rPr>
              <a:t>csa(S)</a:t>
            </a:r>
            <a:r>
              <a:rPr lang="en-US" sz="2400"/>
              <a:t>, which occupies </a:t>
            </a:r>
            <a:r>
              <a:rPr lang="en-US" sz="2400">
                <a:solidFill>
                  <a:srgbClr val="CC3300"/>
                </a:solidFill>
              </a:rPr>
              <a:t>2|S|+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 sz="2400">
                <a:solidFill>
                  <a:srgbClr val="CC3300"/>
                </a:solidFill>
              </a:rPr>
              <a:t> log |S|+|S| log 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 sz="2400">
                <a:solidFill>
                  <a:srgbClr val="CC3300"/>
                </a:solidFill>
              </a:rPr>
              <a:t>(1+o(1))</a:t>
            </a:r>
            <a:r>
              <a:rPr lang="en-US" sz="2400"/>
              <a:t> bits, and simulates </a:t>
            </a:r>
            <a:r>
              <a:rPr lang="en-US" sz="2400">
                <a:solidFill>
                  <a:srgbClr val="CC3300"/>
                </a:solidFill>
              </a:rPr>
              <a:t>SA[i]</a:t>
            </a:r>
            <a:r>
              <a:rPr lang="en-US" sz="2400"/>
              <a:t> computation in </a:t>
            </a:r>
            <a:r>
              <a:rPr lang="en-US" sz="2400">
                <a:solidFill>
                  <a:srgbClr val="CC3300"/>
                </a:solidFill>
              </a:rPr>
              <a:t>O(log 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 </a:t>
            </a:r>
            <a:r>
              <a:rPr lang="en-US" sz="2400">
                <a:solidFill>
                  <a:srgbClr val="CC3300"/>
                </a:solidFill>
              </a:rPr>
              <a:t>log |S|) </a:t>
            </a:r>
            <a:r>
              <a:rPr lang="en-US" sz="2400"/>
              <a:t>time.</a:t>
            </a:r>
          </a:p>
          <a:p>
            <a:r>
              <a:rPr lang="en-US" sz="2400"/>
              <a:t>Idea:</a:t>
            </a:r>
          </a:p>
          <a:p>
            <a:pPr lvl="1"/>
            <a:r>
              <a:rPr lang="fi-FI"/>
              <a:t>Store only every </a:t>
            </a:r>
            <a:r>
              <a:rPr lang="fi-FI">
                <a:solidFill>
                  <a:srgbClr val="CC3300"/>
                </a:solidFill>
              </a:rPr>
              <a:t>log n</a:t>
            </a:r>
            <a:r>
              <a:rPr lang="fi-FI"/>
              <a:t>:th suffix array value.</a:t>
            </a:r>
          </a:p>
          <a:p>
            <a:pPr lvl="1"/>
            <a:r>
              <a:rPr lang="fi-FI"/>
              <a:t>Use LF-mapping locally to find the nearest sampled value.   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Compressed suffix array</a:t>
            </a:r>
          </a:p>
        </p:txBody>
      </p:sp>
      <p:sp>
        <p:nvSpPr>
          <p:cNvPr id="363532" name="Text Box 12"/>
          <p:cNvSpPr txBox="1">
            <a:spLocks noChangeArrowheads="1"/>
          </p:cNvSpPr>
          <p:nvPr/>
        </p:nvSpPr>
        <p:spPr bwMode="auto">
          <a:xfrm>
            <a:off x="3208338" y="2251075"/>
            <a:ext cx="130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sampling</a:t>
            </a:r>
          </a:p>
        </p:txBody>
      </p:sp>
      <p:sp>
        <p:nvSpPr>
          <p:cNvPr id="363533" name="Text Box 13"/>
          <p:cNvSpPr txBox="1">
            <a:spLocks noChangeArrowheads="1"/>
          </p:cNvSpPr>
          <p:nvPr/>
        </p:nvSpPr>
        <p:spPr bwMode="auto">
          <a:xfrm>
            <a:off x="2195513" y="1628775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log n = 3</a:t>
            </a:r>
          </a:p>
        </p:txBody>
      </p:sp>
      <p:sp>
        <p:nvSpPr>
          <p:cNvPr id="363534" name="Text Box 14"/>
          <p:cNvSpPr txBox="1">
            <a:spLocks noChangeArrowheads="1"/>
          </p:cNvSpPr>
          <p:nvPr/>
        </p:nvSpPr>
        <p:spPr bwMode="auto">
          <a:xfrm>
            <a:off x="5219700" y="2652713"/>
            <a:ext cx="6492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1:1 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3:0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5:0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6:0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7:0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63535" name="Text Box 15"/>
          <p:cNvSpPr txBox="1">
            <a:spLocks noChangeArrowheads="1"/>
          </p:cNvSpPr>
          <p:nvPr/>
        </p:nvSpPr>
        <p:spPr bwMode="auto">
          <a:xfrm>
            <a:off x="5292725" y="22510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363536" name="Text Box 16"/>
          <p:cNvSpPr txBox="1">
            <a:spLocks noChangeArrowheads="1"/>
          </p:cNvSpPr>
          <p:nvPr/>
        </p:nvSpPr>
        <p:spPr bwMode="auto">
          <a:xfrm>
            <a:off x="6043613" y="2628900"/>
            <a:ext cx="5730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2:4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63537" name="Text Box 17"/>
          <p:cNvSpPr txBox="1">
            <a:spLocks noChangeArrowheads="1"/>
          </p:cNvSpPr>
          <p:nvPr/>
        </p:nvSpPr>
        <p:spPr bwMode="auto">
          <a:xfrm>
            <a:off x="6119813" y="22479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sa’</a:t>
            </a:r>
          </a:p>
        </p:txBody>
      </p:sp>
      <p:sp>
        <p:nvSpPr>
          <p:cNvPr id="363538" name="Line 18"/>
          <p:cNvSpPr>
            <a:spLocks noChangeShapeType="1"/>
          </p:cNvSpPr>
          <p:nvPr/>
        </p:nvSpPr>
        <p:spPr bwMode="auto">
          <a:xfrm flipV="1">
            <a:off x="5724525" y="292417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39" name="Line 19"/>
          <p:cNvSpPr>
            <a:spLocks noChangeShapeType="1"/>
          </p:cNvSpPr>
          <p:nvPr/>
        </p:nvSpPr>
        <p:spPr bwMode="auto">
          <a:xfrm flipV="1">
            <a:off x="5724525" y="3213100"/>
            <a:ext cx="360363" cy="71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40" name="Line 20"/>
          <p:cNvSpPr>
            <a:spLocks noChangeShapeType="1"/>
          </p:cNvSpPr>
          <p:nvPr/>
        </p:nvSpPr>
        <p:spPr bwMode="auto">
          <a:xfrm flipV="1">
            <a:off x="5795963" y="3644900"/>
            <a:ext cx="2889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41" name="Text Box 21"/>
          <p:cNvSpPr txBox="1">
            <a:spLocks noChangeArrowheads="1"/>
          </p:cNvSpPr>
          <p:nvPr/>
        </p:nvSpPr>
        <p:spPr bwMode="auto">
          <a:xfrm>
            <a:off x="6227763" y="4437063"/>
            <a:ext cx="2171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sa[4]=sa’[rank(B,4)]</a:t>
            </a:r>
          </a:p>
        </p:txBody>
      </p:sp>
      <p:sp>
        <p:nvSpPr>
          <p:cNvPr id="363542" name="Text Box 22"/>
          <p:cNvSpPr txBox="1">
            <a:spLocks noChangeArrowheads="1"/>
          </p:cNvSpPr>
          <p:nvPr/>
        </p:nvSpPr>
        <p:spPr bwMode="auto">
          <a:xfrm>
            <a:off x="2392363" y="5681663"/>
            <a:ext cx="52451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SA[6]=SA[5]+1= SA[2]+2=sa’[rank(B,2)]+2=4+2=6</a:t>
            </a:r>
          </a:p>
        </p:txBody>
      </p:sp>
      <p:sp>
        <p:nvSpPr>
          <p:cNvPr id="363544" name="Line 24"/>
          <p:cNvSpPr>
            <a:spLocks noChangeShapeType="1"/>
          </p:cNvSpPr>
          <p:nvPr/>
        </p:nvSpPr>
        <p:spPr bwMode="auto">
          <a:xfrm flipV="1">
            <a:off x="48593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45" name="Text Box 25"/>
          <p:cNvSpPr txBox="1">
            <a:spLocks noChangeArrowheads="1"/>
          </p:cNvSpPr>
          <p:nvPr/>
        </p:nvSpPr>
        <p:spPr bwMode="auto">
          <a:xfrm>
            <a:off x="4840288" y="4341813"/>
            <a:ext cx="45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LF</a:t>
            </a:r>
          </a:p>
        </p:txBody>
      </p:sp>
      <p:sp>
        <p:nvSpPr>
          <p:cNvPr id="363546" name="Text Box 26"/>
          <p:cNvSpPr txBox="1">
            <a:spLocks noChangeArrowheads="1"/>
          </p:cNvSpPr>
          <p:nvPr/>
        </p:nvSpPr>
        <p:spPr bwMode="auto">
          <a:xfrm>
            <a:off x="4787900" y="3357563"/>
            <a:ext cx="450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LF</a:t>
            </a:r>
          </a:p>
        </p:txBody>
      </p:sp>
      <p:sp>
        <p:nvSpPr>
          <p:cNvPr id="363547" name="Text Box 27"/>
          <p:cNvSpPr txBox="1">
            <a:spLocks noChangeArrowheads="1"/>
          </p:cNvSpPr>
          <p:nvPr/>
        </p:nvSpPr>
        <p:spPr bwMode="auto">
          <a:xfrm>
            <a:off x="471488" y="2652713"/>
            <a:ext cx="20208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5:5 CT#CATA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6:6 T#CATAC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7:3 TACT#CA</a:t>
            </a:r>
          </a:p>
        </p:txBody>
      </p:sp>
      <p:sp>
        <p:nvSpPr>
          <p:cNvPr id="363548" name="Text Box 28"/>
          <p:cNvSpPr txBox="1">
            <a:spLocks noChangeArrowheads="1"/>
          </p:cNvSpPr>
          <p:nvPr/>
        </p:nvSpPr>
        <p:spPr bwMode="auto">
          <a:xfrm>
            <a:off x="538163" y="229711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</a:t>
            </a:r>
          </a:p>
        </p:txBody>
      </p:sp>
      <p:sp>
        <p:nvSpPr>
          <p:cNvPr id="363549" name="Text Box 29"/>
          <p:cNvSpPr txBox="1">
            <a:spLocks noChangeArrowheads="1"/>
          </p:cNvSpPr>
          <p:nvPr/>
        </p:nvSpPr>
        <p:spPr bwMode="auto">
          <a:xfrm>
            <a:off x="1387475" y="229711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363550" name="Line 30"/>
          <p:cNvSpPr>
            <a:spLocks noChangeShapeType="1"/>
          </p:cNvSpPr>
          <p:nvPr/>
        </p:nvSpPr>
        <p:spPr bwMode="auto">
          <a:xfrm>
            <a:off x="2330450" y="25130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51" name="Rectangle 31"/>
          <p:cNvSpPr>
            <a:spLocks noChangeArrowheads="1"/>
          </p:cNvSpPr>
          <p:nvPr/>
        </p:nvSpPr>
        <p:spPr bwMode="auto">
          <a:xfrm>
            <a:off x="2185988" y="215423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L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363552" name="Line 32"/>
          <p:cNvSpPr>
            <a:spLocks noChangeShapeType="1"/>
          </p:cNvSpPr>
          <p:nvPr/>
        </p:nvSpPr>
        <p:spPr bwMode="auto">
          <a:xfrm>
            <a:off x="1116013" y="25130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3553" name="Rectangle 33"/>
          <p:cNvSpPr>
            <a:spLocks noChangeArrowheads="1"/>
          </p:cNvSpPr>
          <p:nvPr/>
        </p:nvSpPr>
        <p:spPr bwMode="auto">
          <a:xfrm>
            <a:off x="971550" y="21542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F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363554" name="Text Box 34"/>
          <p:cNvSpPr txBox="1">
            <a:spLocks noChangeArrowheads="1"/>
          </p:cNvSpPr>
          <p:nvPr/>
        </p:nvSpPr>
        <p:spPr bwMode="auto">
          <a:xfrm>
            <a:off x="2774950" y="2646363"/>
            <a:ext cx="20208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ACT#CAT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5:5 CT#CATA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6:6 T#CATAC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7:3 TACT#CA</a:t>
            </a:r>
          </a:p>
        </p:txBody>
      </p:sp>
      <p:sp>
        <p:nvSpPr>
          <p:cNvPr id="363561" name="Line 41"/>
          <p:cNvSpPr>
            <a:spLocks noChangeShapeType="1"/>
          </p:cNvSpPr>
          <p:nvPr/>
        </p:nvSpPr>
        <p:spPr bwMode="auto">
          <a:xfrm flipV="1">
            <a:off x="4787900" y="3213100"/>
            <a:ext cx="0" cy="1008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Compressed suffix array</a:t>
            </a:r>
          </a:p>
        </p:txBody>
      </p:sp>
      <p:sp>
        <p:nvSpPr>
          <p:cNvPr id="364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For LF-mapping table </a:t>
            </a:r>
            <a:r>
              <a:rPr lang="en-US" sz="2400">
                <a:solidFill>
                  <a:srgbClr val="CC3300"/>
                </a:solidFill>
              </a:rPr>
              <a:t>C[1,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]</a:t>
            </a:r>
            <a:r>
              <a:rPr lang="fi-FI" sz="2400">
                <a:cs typeface="Arial" charset="0"/>
              </a:rPr>
              <a:t> and wavelet tree of BW-transform are enough:</a:t>
            </a:r>
          </a:p>
          <a:p>
            <a:pPr lvl="1">
              <a:lnSpc>
                <a:spcPct val="90000"/>
              </a:lnSpc>
            </a:pPr>
            <a:r>
              <a:rPr lang="fi-FI" sz="2000">
                <a:solidFill>
                  <a:srgbClr val="CC3300"/>
                </a:solidFill>
                <a:cs typeface="Arial" charset="0"/>
              </a:rPr>
              <a:t>LF[i]=C[L[i]]+rank</a:t>
            </a:r>
            <a:r>
              <a:rPr lang="fi-FI" sz="2000" baseline="-25000">
                <a:solidFill>
                  <a:srgbClr val="CC3300"/>
                </a:solidFill>
                <a:cs typeface="Arial" charset="0"/>
              </a:rPr>
              <a:t>L[i]</a:t>
            </a:r>
            <a:r>
              <a:rPr lang="fi-FI" sz="2000">
                <a:solidFill>
                  <a:srgbClr val="CC3300"/>
                </a:solidFill>
                <a:cs typeface="Arial" charset="0"/>
              </a:rPr>
              <a:t>(L,i)</a:t>
            </a:r>
          </a:p>
          <a:p>
            <a:pPr lvl="1">
              <a:lnSpc>
                <a:spcPct val="90000"/>
              </a:lnSpc>
            </a:pPr>
            <a:r>
              <a:rPr lang="fi-FI" sz="2000">
                <a:cs typeface="Arial" charset="0"/>
              </a:rPr>
              <a:t>Space </a:t>
            </a:r>
            <a:r>
              <a:rPr lang="el-GR" sz="2000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 sz="2000">
                <a:solidFill>
                  <a:srgbClr val="CC3300"/>
                </a:solidFill>
              </a:rPr>
              <a:t> log |S|+|S| log </a:t>
            </a:r>
            <a:r>
              <a:rPr lang="el-GR" sz="2000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 sz="2000">
                <a:solidFill>
                  <a:srgbClr val="CC3300"/>
                </a:solidFill>
              </a:rPr>
              <a:t>(1+o(1))</a:t>
            </a:r>
            <a:r>
              <a:rPr lang="en-US" sz="2000"/>
              <a:t> bits.</a:t>
            </a:r>
          </a:p>
          <a:p>
            <a:pPr lvl="1">
              <a:lnSpc>
                <a:spcPct val="90000"/>
              </a:lnSpc>
            </a:pPr>
            <a:r>
              <a:rPr lang="en-US" sz="2000">
                <a:solidFill>
                  <a:srgbClr val="CC3300"/>
                </a:solidFill>
              </a:rPr>
              <a:t>LF[i]</a:t>
            </a:r>
            <a:r>
              <a:rPr lang="en-US" sz="2000"/>
              <a:t> computation takes time </a:t>
            </a:r>
            <a:r>
              <a:rPr lang="en-US" sz="2000">
                <a:solidFill>
                  <a:srgbClr val="CC3300"/>
                </a:solidFill>
              </a:rPr>
              <a:t>O(log </a:t>
            </a:r>
            <a:r>
              <a:rPr lang="el-GR" sz="2000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 sz="2000">
                <a:solidFill>
                  <a:srgbClr val="CC3300"/>
                </a:solidFill>
                <a:cs typeface="Arial" charset="0"/>
              </a:rPr>
              <a:t>).</a:t>
            </a:r>
          </a:p>
          <a:p>
            <a:pPr>
              <a:lnSpc>
                <a:spcPct val="90000"/>
              </a:lnSpc>
            </a:pPr>
            <a:r>
              <a:rPr lang="fi-FI" sz="2400">
                <a:cs typeface="Arial" charset="0"/>
              </a:rPr>
              <a:t>In addition, the bitvector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B</a:t>
            </a:r>
            <a:r>
              <a:rPr lang="fi-FI" sz="2400">
                <a:cs typeface="Arial" charset="0"/>
              </a:rPr>
              <a:t> takes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|S|+o(|S|)</a:t>
            </a:r>
            <a:r>
              <a:rPr lang="fi-FI" sz="2400">
                <a:cs typeface="Arial" charset="0"/>
              </a:rPr>
              <a:t> bits, as it needs to support constant time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rank</a:t>
            </a:r>
            <a:r>
              <a:rPr lang="fi-FI" sz="2400">
                <a:cs typeface="Arial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fi-FI" sz="2400">
                <a:solidFill>
                  <a:srgbClr val="CC3300"/>
                </a:solidFill>
                <a:cs typeface="Arial" charset="0"/>
              </a:rPr>
              <a:t>sa’</a:t>
            </a:r>
            <a:r>
              <a:rPr lang="fi-FI" sz="2400">
                <a:cs typeface="Arial" charset="0"/>
              </a:rPr>
              <a:t> takes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(|S|/log |S|)log |S|=|S|</a:t>
            </a:r>
            <a:r>
              <a:rPr lang="fi-FI" sz="2400">
                <a:cs typeface="Arial" charset="0"/>
              </a:rPr>
              <a:t> bits.</a:t>
            </a:r>
          </a:p>
          <a:p>
            <a:pPr>
              <a:lnSpc>
                <a:spcPct val="90000"/>
              </a:lnSpc>
            </a:pPr>
            <a:r>
              <a:rPr lang="fi-FI" sz="2400">
                <a:cs typeface="Arial" charset="0"/>
              </a:rPr>
              <a:t>Computation of one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SA[i]</a:t>
            </a:r>
            <a:r>
              <a:rPr lang="fi-FI" sz="2400">
                <a:cs typeface="Arial" charset="0"/>
              </a:rPr>
              <a:t> value requires at most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log |S|</a:t>
            </a:r>
            <a:r>
              <a:rPr lang="fi-FI" sz="2400">
                <a:cs typeface="Arial" charset="0"/>
              </a:rPr>
              <a:t> LF-mappings, so the overall time is 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O(log |S| log </a:t>
            </a:r>
            <a:r>
              <a:rPr lang="el-GR" sz="2400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 sz="2400">
                <a:solidFill>
                  <a:srgbClr val="CC3300"/>
                </a:solidFill>
                <a:cs typeface="Arial" charset="0"/>
              </a:rPr>
              <a:t>).</a:t>
            </a:r>
            <a:endParaRPr lang="el-GR" sz="2400">
              <a:solidFill>
                <a:srgbClr val="CC33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Backward search</a:t>
            </a:r>
          </a:p>
        </p:txBody>
      </p:sp>
      <p:sp>
        <p:nvSpPr>
          <p:cNvPr id="366595" name="Text Box 3"/>
          <p:cNvSpPr txBox="1">
            <a:spLocks noChangeArrowheads="1"/>
          </p:cNvSpPr>
          <p:nvPr/>
        </p:nvSpPr>
        <p:spPr bwMode="auto">
          <a:xfrm>
            <a:off x="3744913" y="2276475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6596" name="Text Box 4"/>
          <p:cNvSpPr txBox="1">
            <a:spLocks noChangeArrowheads="1"/>
          </p:cNvSpPr>
          <p:nvPr/>
        </p:nvSpPr>
        <p:spPr bwMode="auto">
          <a:xfrm>
            <a:off x="3403600" y="2276475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6597" name="Text Box 5"/>
          <p:cNvSpPr txBox="1">
            <a:spLocks noChangeArrowheads="1"/>
          </p:cNvSpPr>
          <p:nvPr/>
        </p:nvSpPr>
        <p:spPr bwMode="auto">
          <a:xfrm>
            <a:off x="3636963" y="1941513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6598" name="Text Box 6"/>
          <p:cNvSpPr txBox="1">
            <a:spLocks noChangeArrowheads="1"/>
          </p:cNvSpPr>
          <p:nvPr/>
        </p:nvSpPr>
        <p:spPr bwMode="auto">
          <a:xfrm>
            <a:off x="4470400" y="1960563"/>
            <a:ext cx="1090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6599" name="Text Box 7"/>
          <p:cNvSpPr txBox="1">
            <a:spLocks noChangeArrowheads="1"/>
          </p:cNvSpPr>
          <p:nvPr/>
        </p:nvSpPr>
        <p:spPr bwMode="auto">
          <a:xfrm>
            <a:off x="4113213" y="2276475"/>
            <a:ext cx="25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d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$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</p:txBody>
      </p:sp>
      <p:sp>
        <p:nvSpPr>
          <p:cNvPr id="366600" name="Text Box 8"/>
          <p:cNvSpPr txBox="1">
            <a:spLocks noChangeArrowheads="1"/>
          </p:cNvSpPr>
          <p:nvPr/>
        </p:nvSpPr>
        <p:spPr bwMode="auto">
          <a:xfrm>
            <a:off x="3484563" y="1938338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6601" name="Text Box 9"/>
          <p:cNvSpPr txBox="1">
            <a:spLocks noChangeArrowheads="1"/>
          </p:cNvSpPr>
          <p:nvPr/>
        </p:nvSpPr>
        <p:spPr bwMode="auto">
          <a:xfrm>
            <a:off x="4106863" y="1943100"/>
            <a:ext cx="292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bg2"/>
                </a:solidFill>
                <a:latin typeface="Times New Roman" pitchFamily="18" charset="0"/>
              </a:rPr>
              <a:t>L</a:t>
            </a:r>
            <a:endParaRPr lang="fi-FI" sz="1400" baseline="-25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66602" name="Text Box 10"/>
          <p:cNvSpPr txBox="1">
            <a:spLocks noChangeArrowheads="1"/>
          </p:cNvSpPr>
          <p:nvPr/>
        </p:nvSpPr>
        <p:spPr bwMode="auto">
          <a:xfrm>
            <a:off x="1119188" y="2268538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6603" name="Text Box 11"/>
          <p:cNvSpPr txBox="1">
            <a:spLocks noChangeArrowheads="1"/>
          </p:cNvSpPr>
          <p:nvPr/>
        </p:nvSpPr>
        <p:spPr bwMode="auto">
          <a:xfrm>
            <a:off x="777875" y="2268538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6604" name="Text Box 12"/>
          <p:cNvSpPr txBox="1">
            <a:spLocks noChangeArrowheads="1"/>
          </p:cNvSpPr>
          <p:nvPr/>
        </p:nvSpPr>
        <p:spPr bwMode="auto">
          <a:xfrm>
            <a:off x="1011238" y="1933575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6605" name="Text Box 13"/>
          <p:cNvSpPr txBox="1">
            <a:spLocks noChangeArrowheads="1"/>
          </p:cNvSpPr>
          <p:nvPr/>
        </p:nvSpPr>
        <p:spPr bwMode="auto">
          <a:xfrm>
            <a:off x="1484313" y="1952625"/>
            <a:ext cx="10906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6606" name="Text Box 14"/>
          <p:cNvSpPr txBox="1">
            <a:spLocks noChangeArrowheads="1"/>
          </p:cNvSpPr>
          <p:nvPr/>
        </p:nvSpPr>
        <p:spPr bwMode="auto">
          <a:xfrm>
            <a:off x="858838" y="1930400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6607" name="Text Box 15"/>
          <p:cNvSpPr txBox="1">
            <a:spLocks noChangeArrowheads="1"/>
          </p:cNvSpPr>
          <p:nvPr/>
        </p:nvSpPr>
        <p:spPr bwMode="auto">
          <a:xfrm>
            <a:off x="1187450" y="1611313"/>
            <a:ext cx="105568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Search for ”ala”</a:t>
            </a:r>
          </a:p>
        </p:txBody>
      </p:sp>
      <p:sp>
        <p:nvSpPr>
          <p:cNvPr id="366608" name="AutoShape 16"/>
          <p:cNvSpPr>
            <a:spLocks/>
          </p:cNvSpPr>
          <p:nvPr/>
        </p:nvSpPr>
        <p:spPr bwMode="auto">
          <a:xfrm>
            <a:off x="3348038" y="2930525"/>
            <a:ext cx="144462" cy="1333500"/>
          </a:xfrm>
          <a:prstGeom prst="leftBrace">
            <a:avLst>
              <a:gd name="adj1" fmla="val 769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66609" name="Text Box 17"/>
          <p:cNvSpPr txBox="1">
            <a:spLocks noChangeArrowheads="1"/>
          </p:cNvSpPr>
          <p:nvPr/>
        </p:nvSpPr>
        <p:spPr bwMode="auto">
          <a:xfrm>
            <a:off x="3563938" y="1600200"/>
            <a:ext cx="13700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Step 1: search for ”a”</a:t>
            </a:r>
          </a:p>
        </p:txBody>
      </p:sp>
      <p:sp>
        <p:nvSpPr>
          <p:cNvPr id="366610" name="AutoShape 18"/>
          <p:cNvSpPr>
            <a:spLocks/>
          </p:cNvSpPr>
          <p:nvPr/>
        </p:nvSpPr>
        <p:spPr bwMode="auto">
          <a:xfrm>
            <a:off x="755650" y="3689350"/>
            <a:ext cx="73025" cy="287338"/>
          </a:xfrm>
          <a:prstGeom prst="leftBrace">
            <a:avLst>
              <a:gd name="adj1" fmla="val 3279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66611" name="Text Box 19"/>
          <p:cNvSpPr txBox="1">
            <a:spLocks noChangeArrowheads="1"/>
          </p:cNvSpPr>
          <p:nvPr/>
        </p:nvSpPr>
        <p:spPr bwMode="auto">
          <a:xfrm>
            <a:off x="6408738" y="2271713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6612" name="Text Box 20"/>
          <p:cNvSpPr txBox="1">
            <a:spLocks noChangeArrowheads="1"/>
          </p:cNvSpPr>
          <p:nvPr/>
        </p:nvSpPr>
        <p:spPr bwMode="auto">
          <a:xfrm>
            <a:off x="6067425" y="2271713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6613" name="Text Box 21"/>
          <p:cNvSpPr txBox="1">
            <a:spLocks noChangeArrowheads="1"/>
          </p:cNvSpPr>
          <p:nvPr/>
        </p:nvSpPr>
        <p:spPr bwMode="auto">
          <a:xfrm>
            <a:off x="6299200" y="1936750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6614" name="Text Box 22"/>
          <p:cNvSpPr txBox="1">
            <a:spLocks noChangeArrowheads="1"/>
          </p:cNvSpPr>
          <p:nvPr/>
        </p:nvSpPr>
        <p:spPr bwMode="auto">
          <a:xfrm>
            <a:off x="7134225" y="1955800"/>
            <a:ext cx="1090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6615" name="Text Box 23"/>
          <p:cNvSpPr txBox="1">
            <a:spLocks noChangeArrowheads="1"/>
          </p:cNvSpPr>
          <p:nvPr/>
        </p:nvSpPr>
        <p:spPr bwMode="auto">
          <a:xfrm>
            <a:off x="6777038" y="2271713"/>
            <a:ext cx="25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d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$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</p:txBody>
      </p:sp>
      <p:sp>
        <p:nvSpPr>
          <p:cNvPr id="366616" name="Text Box 24"/>
          <p:cNvSpPr txBox="1">
            <a:spLocks noChangeArrowheads="1"/>
          </p:cNvSpPr>
          <p:nvPr/>
        </p:nvSpPr>
        <p:spPr bwMode="auto">
          <a:xfrm>
            <a:off x="6148388" y="1933575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6617" name="Text Box 25"/>
          <p:cNvSpPr txBox="1">
            <a:spLocks noChangeArrowheads="1"/>
          </p:cNvSpPr>
          <p:nvPr/>
        </p:nvSpPr>
        <p:spPr bwMode="auto">
          <a:xfrm>
            <a:off x="6746875" y="1938338"/>
            <a:ext cx="292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bg2"/>
                </a:solidFill>
                <a:latin typeface="Times New Roman" pitchFamily="18" charset="0"/>
              </a:rPr>
              <a:t>L</a:t>
            </a:r>
            <a:endParaRPr lang="fi-FI" sz="1400" baseline="-25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66618" name="Text Box 26"/>
          <p:cNvSpPr txBox="1">
            <a:spLocks noChangeArrowheads="1"/>
          </p:cNvSpPr>
          <p:nvPr/>
        </p:nvSpPr>
        <p:spPr bwMode="auto">
          <a:xfrm>
            <a:off x="6227763" y="1600200"/>
            <a:ext cx="1433512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Step  2: search for ”la”</a:t>
            </a:r>
          </a:p>
        </p:txBody>
      </p:sp>
      <p:sp>
        <p:nvSpPr>
          <p:cNvPr id="366619" name="AutoShape 27"/>
          <p:cNvSpPr>
            <a:spLocks/>
          </p:cNvSpPr>
          <p:nvPr/>
        </p:nvSpPr>
        <p:spPr bwMode="auto">
          <a:xfrm>
            <a:off x="6056313" y="4768850"/>
            <a:ext cx="71437" cy="431800"/>
          </a:xfrm>
          <a:prstGeom prst="leftBrace">
            <a:avLst>
              <a:gd name="adj1" fmla="val 503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366620" name="AutoShape 28"/>
          <p:cNvCxnSpPr>
            <a:cxnSpLocks noChangeShapeType="1"/>
          </p:cNvCxnSpPr>
          <p:nvPr/>
        </p:nvCxnSpPr>
        <p:spPr bwMode="auto">
          <a:xfrm rot="16200000" flipV="1">
            <a:off x="5041106" y="2731295"/>
            <a:ext cx="3175" cy="5649912"/>
          </a:xfrm>
          <a:prstGeom prst="bentConnector3">
            <a:avLst>
              <a:gd name="adj1" fmla="val -7200000"/>
            </a:avLst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366621" name="Text Box 29"/>
          <p:cNvSpPr txBox="1">
            <a:spLocks noChangeArrowheads="1"/>
          </p:cNvSpPr>
          <p:nvPr/>
        </p:nvSpPr>
        <p:spPr bwMode="auto">
          <a:xfrm>
            <a:off x="3995738" y="5848350"/>
            <a:ext cx="1468437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Step 3: search for ”ala”</a:t>
            </a:r>
          </a:p>
        </p:txBody>
      </p:sp>
      <p:sp>
        <p:nvSpPr>
          <p:cNvPr id="366622" name="Line 30"/>
          <p:cNvSpPr>
            <a:spLocks noChangeShapeType="1"/>
          </p:cNvSpPr>
          <p:nvPr/>
        </p:nvSpPr>
        <p:spPr bwMode="auto">
          <a:xfrm>
            <a:off x="3132138" y="2032000"/>
            <a:ext cx="0" cy="3457575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66623" name="Text Box 31"/>
          <p:cNvSpPr txBox="1">
            <a:spLocks noChangeArrowheads="1"/>
          </p:cNvSpPr>
          <p:nvPr/>
        </p:nvSpPr>
        <p:spPr bwMode="auto">
          <a:xfrm>
            <a:off x="1476375" y="2274888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latin typeface="Arial" charset="0"/>
              </a:rPr>
              <a:t>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ala</a:t>
            </a:r>
            <a:r>
              <a:rPr lang="fi-FI" sz="1000">
                <a:latin typeface="Arial" charset="0"/>
              </a:rPr>
              <a:t>bar_a_la_alabarda$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ala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  <p:sp>
        <p:nvSpPr>
          <p:cNvPr id="366624" name="Text Box 32"/>
          <p:cNvSpPr txBox="1">
            <a:spLocks noChangeArrowheads="1"/>
          </p:cNvSpPr>
          <p:nvPr/>
        </p:nvSpPr>
        <p:spPr bwMode="auto">
          <a:xfrm>
            <a:off x="4467225" y="2295525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labar_a_la_alabarda$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  <p:sp>
        <p:nvSpPr>
          <p:cNvPr id="366625" name="Text Box 33"/>
          <p:cNvSpPr txBox="1">
            <a:spLocks noChangeArrowheads="1"/>
          </p:cNvSpPr>
          <p:nvPr/>
        </p:nvSpPr>
        <p:spPr bwMode="auto">
          <a:xfrm>
            <a:off x="7164388" y="2295525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latin typeface="Arial" charset="0"/>
              </a:rPr>
              <a:t>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alabar_a_la_alabarda$</a:t>
            </a:r>
          </a:p>
          <a:p>
            <a:pPr eaLnBrk="1" hangingPunct="1"/>
            <a:r>
              <a:rPr lang="fi-FI" sz="1000">
                <a:latin typeface="Arial" charset="0"/>
              </a:rPr>
              <a:t>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686800" cy="1139825"/>
          </a:xfrm>
        </p:spPr>
        <p:txBody>
          <a:bodyPr/>
          <a:lstStyle/>
          <a:p>
            <a:r>
              <a:rPr lang="fi-FI"/>
              <a:t>Backward search with LF-mapping</a:t>
            </a:r>
          </a:p>
        </p:txBody>
      </p:sp>
      <p:sp>
        <p:nvSpPr>
          <p:cNvPr id="367619" name="Text Box 3"/>
          <p:cNvSpPr txBox="1">
            <a:spLocks noChangeArrowheads="1"/>
          </p:cNvSpPr>
          <p:nvPr/>
        </p:nvSpPr>
        <p:spPr bwMode="auto">
          <a:xfrm>
            <a:off x="1081088" y="1822450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7620" name="Text Box 4"/>
          <p:cNvSpPr txBox="1">
            <a:spLocks noChangeArrowheads="1"/>
          </p:cNvSpPr>
          <p:nvPr/>
        </p:nvSpPr>
        <p:spPr bwMode="auto">
          <a:xfrm>
            <a:off x="739775" y="1822450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7621" name="Text Box 5"/>
          <p:cNvSpPr txBox="1">
            <a:spLocks noChangeArrowheads="1"/>
          </p:cNvSpPr>
          <p:nvPr/>
        </p:nvSpPr>
        <p:spPr bwMode="auto">
          <a:xfrm>
            <a:off x="973138" y="1487488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7622" name="Text Box 6"/>
          <p:cNvSpPr txBox="1">
            <a:spLocks noChangeArrowheads="1"/>
          </p:cNvSpPr>
          <p:nvPr/>
        </p:nvSpPr>
        <p:spPr bwMode="auto">
          <a:xfrm>
            <a:off x="1806575" y="1506538"/>
            <a:ext cx="10906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7623" name="Text Box 7"/>
          <p:cNvSpPr txBox="1">
            <a:spLocks noChangeArrowheads="1"/>
          </p:cNvSpPr>
          <p:nvPr/>
        </p:nvSpPr>
        <p:spPr bwMode="auto">
          <a:xfrm>
            <a:off x="1449388" y="1822450"/>
            <a:ext cx="25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d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$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</p:txBody>
      </p:sp>
      <p:sp>
        <p:nvSpPr>
          <p:cNvPr id="367624" name="Text Box 8"/>
          <p:cNvSpPr txBox="1">
            <a:spLocks noChangeArrowheads="1"/>
          </p:cNvSpPr>
          <p:nvPr/>
        </p:nvSpPr>
        <p:spPr bwMode="auto">
          <a:xfrm>
            <a:off x="820738" y="1484313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7625" name="Text Box 9"/>
          <p:cNvSpPr txBox="1">
            <a:spLocks noChangeArrowheads="1"/>
          </p:cNvSpPr>
          <p:nvPr/>
        </p:nvSpPr>
        <p:spPr bwMode="auto">
          <a:xfrm>
            <a:off x="1443038" y="1489075"/>
            <a:ext cx="292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bg2"/>
                </a:solidFill>
                <a:latin typeface="Times New Roman" pitchFamily="18" charset="0"/>
              </a:rPr>
              <a:t>L</a:t>
            </a:r>
            <a:endParaRPr lang="fi-FI" sz="1400" baseline="-25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67626" name="AutoShape 10"/>
          <p:cNvSpPr>
            <a:spLocks/>
          </p:cNvSpPr>
          <p:nvPr/>
        </p:nvSpPr>
        <p:spPr bwMode="auto">
          <a:xfrm>
            <a:off x="684213" y="2476500"/>
            <a:ext cx="144462" cy="1333500"/>
          </a:xfrm>
          <a:prstGeom prst="leftBrace">
            <a:avLst>
              <a:gd name="adj1" fmla="val 7692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67627" name="Text Box 11"/>
          <p:cNvSpPr txBox="1">
            <a:spLocks noChangeArrowheads="1"/>
          </p:cNvSpPr>
          <p:nvPr/>
        </p:nvSpPr>
        <p:spPr bwMode="auto">
          <a:xfrm>
            <a:off x="1803400" y="1841500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labar_a_la_alabarda$</a:t>
            </a: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a</a:t>
            </a:r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  <p:sp>
        <p:nvSpPr>
          <p:cNvPr id="367628" name="Text Box 12"/>
          <p:cNvSpPr txBox="1">
            <a:spLocks noChangeArrowheads="1"/>
          </p:cNvSpPr>
          <p:nvPr/>
        </p:nvSpPr>
        <p:spPr bwMode="auto">
          <a:xfrm>
            <a:off x="5511800" y="1828800"/>
            <a:ext cx="3238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21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17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19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10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2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14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18</a:t>
            </a:r>
          </a:p>
        </p:txBody>
      </p:sp>
      <p:sp>
        <p:nvSpPr>
          <p:cNvPr id="367629" name="Text Box 13"/>
          <p:cNvSpPr txBox="1">
            <a:spLocks noChangeArrowheads="1"/>
          </p:cNvSpPr>
          <p:nvPr/>
        </p:nvSpPr>
        <p:spPr bwMode="auto">
          <a:xfrm>
            <a:off x="5170488" y="1828800"/>
            <a:ext cx="358775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 eaLnBrk="1" hangingPunct="1"/>
            <a:r>
              <a:rPr lang="fi-FI" sz="1000">
                <a:latin typeface="Arial" charset="0"/>
              </a:rPr>
              <a:t>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6: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7: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8: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11: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12: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13: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14: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15: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16: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17: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18:</a:t>
            </a:r>
          </a:p>
          <a:p>
            <a:pPr algn="r"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19: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20:</a:t>
            </a:r>
          </a:p>
          <a:p>
            <a:pPr algn="r" eaLnBrk="1" hangingPunct="1"/>
            <a:r>
              <a:rPr lang="fi-FI" sz="1000">
                <a:latin typeface="Arial" charset="0"/>
              </a:rPr>
              <a:t>21:</a:t>
            </a:r>
          </a:p>
        </p:txBody>
      </p:sp>
      <p:sp>
        <p:nvSpPr>
          <p:cNvPr id="367630" name="Text Box 14"/>
          <p:cNvSpPr txBox="1">
            <a:spLocks noChangeArrowheads="1"/>
          </p:cNvSpPr>
          <p:nvPr/>
        </p:nvSpPr>
        <p:spPr bwMode="auto">
          <a:xfrm>
            <a:off x="5402263" y="1493838"/>
            <a:ext cx="5778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SA[i]</a:t>
            </a:r>
          </a:p>
        </p:txBody>
      </p:sp>
      <p:sp>
        <p:nvSpPr>
          <p:cNvPr id="367631" name="Text Box 15"/>
          <p:cNvSpPr txBox="1">
            <a:spLocks noChangeArrowheads="1"/>
          </p:cNvSpPr>
          <p:nvPr/>
        </p:nvSpPr>
        <p:spPr bwMode="auto">
          <a:xfrm>
            <a:off x="6237288" y="1512888"/>
            <a:ext cx="10906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suffix T</a:t>
            </a:r>
            <a:r>
              <a:rPr lang="fi-FI" sz="1400" baseline="-25000">
                <a:latin typeface="Times New Roman" pitchFamily="18" charset="0"/>
              </a:rPr>
              <a:t>SA[i],n</a:t>
            </a:r>
          </a:p>
        </p:txBody>
      </p:sp>
      <p:sp>
        <p:nvSpPr>
          <p:cNvPr id="367632" name="Text Box 16"/>
          <p:cNvSpPr txBox="1">
            <a:spLocks noChangeArrowheads="1"/>
          </p:cNvSpPr>
          <p:nvPr/>
        </p:nvSpPr>
        <p:spPr bwMode="auto">
          <a:xfrm>
            <a:off x="5880100" y="1828800"/>
            <a:ext cx="2540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d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l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$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b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r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_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  <a:p>
            <a:pPr algn="ctr" eaLnBrk="1" hangingPunct="1"/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</a:p>
        </p:txBody>
      </p:sp>
      <p:sp>
        <p:nvSpPr>
          <p:cNvPr id="367633" name="Text Box 17"/>
          <p:cNvSpPr txBox="1">
            <a:spLocks noChangeArrowheads="1"/>
          </p:cNvSpPr>
          <p:nvPr/>
        </p:nvSpPr>
        <p:spPr bwMode="auto">
          <a:xfrm>
            <a:off x="5251450" y="1490663"/>
            <a:ext cx="2333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Times New Roman" pitchFamily="18" charset="0"/>
              </a:rPr>
              <a:t>i</a:t>
            </a:r>
          </a:p>
        </p:txBody>
      </p:sp>
      <p:sp>
        <p:nvSpPr>
          <p:cNvPr id="367634" name="Text Box 18"/>
          <p:cNvSpPr txBox="1">
            <a:spLocks noChangeArrowheads="1"/>
          </p:cNvSpPr>
          <p:nvPr/>
        </p:nvSpPr>
        <p:spPr bwMode="auto">
          <a:xfrm>
            <a:off x="5846763" y="1495425"/>
            <a:ext cx="2921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solidFill>
                  <a:schemeClr val="bg2"/>
                </a:solidFill>
                <a:latin typeface="Times New Roman" pitchFamily="18" charset="0"/>
              </a:rPr>
              <a:t>L</a:t>
            </a:r>
            <a:endParaRPr lang="fi-FI" sz="1400" baseline="-25000">
              <a:solidFill>
                <a:schemeClr val="bg2"/>
              </a:solidFill>
              <a:latin typeface="Times New Roman" pitchFamily="18" charset="0"/>
            </a:endParaRPr>
          </a:p>
        </p:txBody>
      </p:sp>
      <p:sp>
        <p:nvSpPr>
          <p:cNvPr id="367635" name="AutoShape 19"/>
          <p:cNvSpPr>
            <a:spLocks/>
          </p:cNvSpPr>
          <p:nvPr/>
        </p:nvSpPr>
        <p:spPr bwMode="auto">
          <a:xfrm>
            <a:off x="5159375" y="4325938"/>
            <a:ext cx="71438" cy="431800"/>
          </a:xfrm>
          <a:prstGeom prst="leftBrace">
            <a:avLst>
              <a:gd name="adj1" fmla="val 5037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67636" name="Text Box 20"/>
          <p:cNvSpPr txBox="1">
            <a:spLocks noChangeArrowheads="1"/>
          </p:cNvSpPr>
          <p:nvPr/>
        </p:nvSpPr>
        <p:spPr bwMode="auto">
          <a:xfrm>
            <a:off x="6267450" y="1852613"/>
            <a:ext cx="147320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000">
                <a:latin typeface="Arial" charset="0"/>
              </a:rPr>
              <a:t>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alabar_a_la_alabarda</a:t>
            </a:r>
          </a:p>
          <a:p>
            <a:pPr eaLnBrk="1" hangingPunct="1"/>
            <a:r>
              <a:rPr lang="fi-FI" sz="1000">
                <a:latin typeface="Arial" charset="0"/>
              </a:rPr>
              <a:t>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</a:t>
            </a:r>
          </a:p>
          <a:p>
            <a:pPr eaLnBrk="1" hangingPunct="1"/>
            <a:r>
              <a:rPr lang="fi-FI" sz="1000">
                <a:latin typeface="Arial" charset="0"/>
              </a:rPr>
              <a:t>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alabar_a_la_alabard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alabar_a_la_alabarda$</a:t>
            </a:r>
          </a:p>
          <a:p>
            <a:pPr eaLnBrk="1" hangingPunct="1"/>
            <a:r>
              <a:rPr lang="fi-FI" sz="1000">
                <a:latin typeface="Arial" charset="0"/>
              </a:rPr>
              <a:t>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alabar_a_la_alabar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bar_a_la_alabarda$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solidFill>
                  <a:srgbClr val="CC3300"/>
                </a:solidFill>
                <a:latin typeface="Arial" charset="0"/>
              </a:rPr>
              <a:t>la</a:t>
            </a:r>
            <a:r>
              <a:rPr lang="fi-FI" sz="1000">
                <a:latin typeface="Arial" charset="0"/>
              </a:rPr>
              <a:t>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r_a_la_alabarda$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</a:t>
            </a:r>
            <a:endParaRPr lang="fi-FI" sz="1000">
              <a:latin typeface="Arial" charset="0"/>
            </a:endParaRPr>
          </a:p>
          <a:p>
            <a:pPr eaLnBrk="1" hangingPunct="1"/>
            <a:r>
              <a:rPr lang="fi-FI" sz="1000">
                <a:latin typeface="Arial" charset="0"/>
              </a:rPr>
              <a:t>rda$</a:t>
            </a:r>
            <a:r>
              <a:rPr lang="fi-FI" sz="1000">
                <a:solidFill>
                  <a:schemeClr val="bg2"/>
                </a:solidFill>
                <a:latin typeface="Arial" charset="0"/>
              </a:rPr>
              <a:t>alabar_a_la_alaba</a:t>
            </a:r>
          </a:p>
        </p:txBody>
      </p:sp>
      <p:sp>
        <p:nvSpPr>
          <p:cNvPr id="367637" name="Rectangle 21"/>
          <p:cNvSpPr>
            <a:spLocks noChangeArrowheads="1"/>
          </p:cNvSpPr>
          <p:nvPr/>
        </p:nvSpPr>
        <p:spPr bwMode="auto">
          <a:xfrm>
            <a:off x="1863725" y="2657475"/>
            <a:ext cx="1368425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367638" name="AutoShape 22"/>
          <p:cNvCxnSpPr>
            <a:cxnSpLocks noChangeShapeType="1"/>
            <a:stCxn id="367637" idx="3"/>
            <a:endCxn id="367635" idx="0"/>
          </p:cNvCxnSpPr>
          <p:nvPr/>
        </p:nvCxnSpPr>
        <p:spPr bwMode="auto">
          <a:xfrm>
            <a:off x="3232150" y="2730500"/>
            <a:ext cx="1998663" cy="15954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67639" name="Rectangle 23"/>
          <p:cNvSpPr>
            <a:spLocks noChangeArrowheads="1"/>
          </p:cNvSpPr>
          <p:nvPr/>
        </p:nvSpPr>
        <p:spPr bwMode="auto">
          <a:xfrm>
            <a:off x="1866900" y="2962275"/>
            <a:ext cx="1368425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367640" name="AutoShape 24"/>
          <p:cNvCxnSpPr>
            <a:cxnSpLocks noChangeShapeType="1"/>
            <a:stCxn id="367639" idx="3"/>
            <a:endCxn id="367635" idx="1"/>
          </p:cNvCxnSpPr>
          <p:nvPr/>
        </p:nvCxnSpPr>
        <p:spPr bwMode="auto">
          <a:xfrm>
            <a:off x="3235325" y="3035300"/>
            <a:ext cx="1924050" cy="15065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67641" name="Rectangle 25"/>
          <p:cNvSpPr>
            <a:spLocks noChangeArrowheads="1"/>
          </p:cNvSpPr>
          <p:nvPr/>
        </p:nvSpPr>
        <p:spPr bwMode="auto">
          <a:xfrm>
            <a:off x="1863725" y="3117850"/>
            <a:ext cx="1368425" cy="14446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367642" name="AutoShape 26"/>
          <p:cNvCxnSpPr>
            <a:cxnSpLocks noChangeShapeType="1"/>
            <a:stCxn id="367641" idx="3"/>
            <a:endCxn id="367635" idx="2"/>
          </p:cNvCxnSpPr>
          <p:nvPr/>
        </p:nvCxnSpPr>
        <p:spPr bwMode="auto">
          <a:xfrm>
            <a:off x="3232150" y="3190875"/>
            <a:ext cx="1998663" cy="15668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367643" name="Text Box 27"/>
          <p:cNvSpPr txBox="1">
            <a:spLocks noChangeArrowheads="1"/>
          </p:cNvSpPr>
          <p:nvPr/>
        </p:nvSpPr>
        <p:spPr bwMode="auto">
          <a:xfrm rot="2100000">
            <a:off x="3968750" y="3117850"/>
            <a:ext cx="5318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200">
                <a:latin typeface="Arial" charset="0"/>
              </a:rPr>
              <a:t>LF[6]</a:t>
            </a:r>
          </a:p>
        </p:txBody>
      </p:sp>
      <p:sp>
        <p:nvSpPr>
          <p:cNvPr id="367644" name="Text Box 28"/>
          <p:cNvSpPr txBox="1">
            <a:spLocks noChangeArrowheads="1"/>
          </p:cNvSpPr>
          <p:nvPr/>
        </p:nvSpPr>
        <p:spPr bwMode="auto">
          <a:xfrm rot="2100000">
            <a:off x="4040188" y="3563938"/>
            <a:ext cx="5318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200">
                <a:latin typeface="Arial" charset="0"/>
              </a:rPr>
              <a:t>LF[8]</a:t>
            </a:r>
          </a:p>
        </p:txBody>
      </p:sp>
      <p:sp>
        <p:nvSpPr>
          <p:cNvPr id="367645" name="Text Box 29"/>
          <p:cNvSpPr txBox="1">
            <a:spLocks noChangeArrowheads="1"/>
          </p:cNvSpPr>
          <p:nvPr/>
        </p:nvSpPr>
        <p:spPr bwMode="auto">
          <a:xfrm rot="2100000">
            <a:off x="3968750" y="3983038"/>
            <a:ext cx="5318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200">
                <a:latin typeface="Arial" charset="0"/>
              </a:rPr>
              <a:t>LF[9]</a:t>
            </a:r>
          </a:p>
        </p:txBody>
      </p:sp>
      <p:sp>
        <p:nvSpPr>
          <p:cNvPr id="367646" name="Text Box 30"/>
          <p:cNvSpPr txBox="1">
            <a:spLocks noChangeArrowheads="1"/>
          </p:cNvSpPr>
          <p:nvPr/>
        </p:nvSpPr>
        <p:spPr bwMode="auto">
          <a:xfrm>
            <a:off x="1296988" y="5392738"/>
            <a:ext cx="61928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solidFill>
                  <a:srgbClr val="CC3300"/>
                </a:solidFill>
                <a:latin typeface="Arial" charset="0"/>
              </a:rPr>
              <a:t>i'</a:t>
            </a:r>
            <a:r>
              <a:rPr lang="fi-FI">
                <a:latin typeface="Arial" charset="0"/>
              </a:rPr>
              <a:t>=LF[6]=C['l']+Rank</a:t>
            </a:r>
            <a:r>
              <a:rPr lang="fi-FI" baseline="-25000">
                <a:latin typeface="Arial" charset="0"/>
              </a:rPr>
              <a:t>'l'</a:t>
            </a:r>
            <a:r>
              <a:rPr lang="fi-FI">
                <a:latin typeface="Arial" charset="0"/>
              </a:rPr>
              <a:t>(L,6)=</a:t>
            </a:r>
            <a:r>
              <a:rPr lang="fi-FI">
                <a:solidFill>
                  <a:srgbClr val="CC3300"/>
                </a:solidFill>
                <a:latin typeface="Arial" charset="0"/>
              </a:rPr>
              <a:t>C['l']+Rank</a:t>
            </a:r>
            <a:r>
              <a:rPr lang="fi-FI" baseline="-25000">
                <a:solidFill>
                  <a:srgbClr val="CC3300"/>
                </a:solidFill>
                <a:latin typeface="Arial" charset="0"/>
              </a:rPr>
              <a:t>'l'</a:t>
            </a:r>
            <a:r>
              <a:rPr lang="fi-FI">
                <a:solidFill>
                  <a:srgbClr val="CC3300"/>
                </a:solidFill>
                <a:latin typeface="Arial" charset="0"/>
              </a:rPr>
              <a:t>(L,i-1)+1</a:t>
            </a:r>
            <a:r>
              <a:rPr lang="fi-FI">
                <a:latin typeface="Arial" charset="0"/>
              </a:rPr>
              <a:t>=16+0+1=17</a:t>
            </a:r>
          </a:p>
          <a:p>
            <a:pPr eaLnBrk="1" hangingPunct="1"/>
            <a:r>
              <a:rPr lang="fi-FI">
                <a:solidFill>
                  <a:srgbClr val="CC3300"/>
                </a:solidFill>
                <a:latin typeface="Arial" charset="0"/>
              </a:rPr>
              <a:t>j'</a:t>
            </a:r>
            <a:r>
              <a:rPr lang="fi-FI">
                <a:latin typeface="Arial" charset="0"/>
              </a:rPr>
              <a:t>=LF[9]=C['l']+Rank</a:t>
            </a:r>
            <a:r>
              <a:rPr lang="fi-FI" baseline="-25000">
                <a:latin typeface="Arial" charset="0"/>
              </a:rPr>
              <a:t>'l'</a:t>
            </a:r>
            <a:r>
              <a:rPr lang="fi-FI">
                <a:latin typeface="Arial" charset="0"/>
              </a:rPr>
              <a:t>(L,9)=</a:t>
            </a:r>
            <a:r>
              <a:rPr lang="fi-FI">
                <a:solidFill>
                  <a:srgbClr val="CC3300"/>
                </a:solidFill>
                <a:latin typeface="Arial" charset="0"/>
              </a:rPr>
              <a:t>C['l']+Rank</a:t>
            </a:r>
            <a:r>
              <a:rPr lang="fi-FI" baseline="-25000">
                <a:solidFill>
                  <a:srgbClr val="CC3300"/>
                </a:solidFill>
                <a:latin typeface="Arial" charset="0"/>
              </a:rPr>
              <a:t>'l'</a:t>
            </a:r>
            <a:r>
              <a:rPr lang="fi-FI">
                <a:solidFill>
                  <a:srgbClr val="CC3300"/>
                </a:solidFill>
                <a:latin typeface="Arial" charset="0"/>
              </a:rPr>
              <a:t>(L,j)</a:t>
            </a:r>
            <a:r>
              <a:rPr lang="fi-FI">
                <a:latin typeface="Arial" charset="0"/>
              </a:rPr>
              <a:t>=16+3=19</a:t>
            </a:r>
          </a:p>
        </p:txBody>
      </p:sp>
      <p:sp>
        <p:nvSpPr>
          <p:cNvPr id="367647" name="Text Box 31"/>
          <p:cNvSpPr txBox="1">
            <a:spLocks noChangeArrowheads="1"/>
          </p:cNvSpPr>
          <p:nvPr/>
        </p:nvSpPr>
        <p:spPr bwMode="auto">
          <a:xfrm>
            <a:off x="531813" y="2403475"/>
            <a:ext cx="22383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Arial" charset="0"/>
              </a:rPr>
              <a:t>i</a:t>
            </a:r>
          </a:p>
        </p:txBody>
      </p:sp>
      <p:sp>
        <p:nvSpPr>
          <p:cNvPr id="367648" name="Text Box 32"/>
          <p:cNvSpPr txBox="1">
            <a:spLocks noChangeArrowheads="1"/>
          </p:cNvSpPr>
          <p:nvPr/>
        </p:nvSpPr>
        <p:spPr bwMode="auto">
          <a:xfrm>
            <a:off x="539750" y="3573463"/>
            <a:ext cx="22383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Arial" charset="0"/>
              </a:rPr>
              <a:t>j</a:t>
            </a:r>
          </a:p>
        </p:txBody>
      </p:sp>
      <p:sp>
        <p:nvSpPr>
          <p:cNvPr id="367649" name="Text Box 33"/>
          <p:cNvSpPr txBox="1">
            <a:spLocks noChangeArrowheads="1"/>
          </p:cNvSpPr>
          <p:nvPr/>
        </p:nvSpPr>
        <p:spPr bwMode="auto">
          <a:xfrm>
            <a:off x="4946650" y="4203700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Arial" charset="0"/>
              </a:rPr>
              <a:t>i'</a:t>
            </a:r>
          </a:p>
        </p:txBody>
      </p:sp>
      <p:sp>
        <p:nvSpPr>
          <p:cNvPr id="367650" name="Text Box 34"/>
          <p:cNvSpPr txBox="1">
            <a:spLocks noChangeArrowheads="1"/>
          </p:cNvSpPr>
          <p:nvPr/>
        </p:nvSpPr>
        <p:spPr bwMode="auto">
          <a:xfrm>
            <a:off x="4859338" y="4581525"/>
            <a:ext cx="257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1400">
                <a:latin typeface="Arial" charset="0"/>
              </a:rPr>
              <a:t>j'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Backward search with </a:t>
            </a:r>
            <a:r>
              <a:rPr lang="en-GB">
                <a:solidFill>
                  <a:srgbClr val="CC3300"/>
                </a:solidFill>
              </a:rPr>
              <a:t>rank-queries</a:t>
            </a:r>
            <a:endParaRPr lang="fi-FI">
              <a:solidFill>
                <a:srgbClr val="CC3300"/>
              </a:solidFill>
            </a:endParaRP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b="1">
                <a:solidFill>
                  <a:srgbClr val="CC3300"/>
                </a:solidFill>
              </a:rPr>
              <a:t>Observation</a:t>
            </a:r>
            <a:r>
              <a:rPr lang="fi-FI"/>
              <a:t>: If </a:t>
            </a:r>
            <a:r>
              <a:rPr lang="fi-FI">
                <a:solidFill>
                  <a:srgbClr val="CC3300"/>
                </a:solidFill>
              </a:rPr>
              <a:t>[i,j]</a:t>
            </a:r>
            <a:r>
              <a:rPr lang="fi-FI"/>
              <a:t> is the range in BW-matrix </a:t>
            </a:r>
            <a:r>
              <a:rPr lang="fi-FI">
                <a:solidFill>
                  <a:srgbClr val="CC3300"/>
                </a:solidFill>
              </a:rPr>
              <a:t>M</a:t>
            </a:r>
            <a:r>
              <a:rPr lang="fi-FI"/>
              <a:t>, where all rows start with </a:t>
            </a:r>
            <a:r>
              <a:rPr lang="fi-FI">
                <a:solidFill>
                  <a:srgbClr val="CC3300"/>
                </a:solidFill>
              </a:rPr>
              <a:t>X</a:t>
            </a:r>
            <a:r>
              <a:rPr lang="fi-FI"/>
              <a:t>, then range </a:t>
            </a:r>
            <a:r>
              <a:rPr lang="fi-FI">
                <a:solidFill>
                  <a:srgbClr val="CC3300"/>
                </a:solidFill>
              </a:rPr>
              <a:t>[i’,j’]</a:t>
            </a:r>
            <a:r>
              <a:rPr lang="fi-FI"/>
              <a:t>, where all rows start with </a:t>
            </a:r>
            <a:r>
              <a:rPr lang="fi-FI">
                <a:solidFill>
                  <a:srgbClr val="CC3300"/>
                </a:solidFill>
              </a:rPr>
              <a:t>cX</a:t>
            </a:r>
            <a:r>
              <a:rPr lang="fi-FI"/>
              <a:t> can be computed using:</a:t>
            </a:r>
            <a:br>
              <a:rPr lang="fi-FI"/>
            </a:br>
            <a:r>
              <a:rPr lang="fi-FI"/>
              <a:t/>
            </a:r>
            <a:br>
              <a:rPr lang="fi-FI"/>
            </a:br>
            <a:r>
              <a:rPr lang="fi-FI"/>
              <a:t>     </a:t>
            </a:r>
            <a:r>
              <a:rPr lang="fi-FI">
                <a:solidFill>
                  <a:srgbClr val="CC3300"/>
                </a:solidFill>
              </a:rPr>
              <a:t>i’ := C[c]+Rank</a:t>
            </a:r>
            <a:r>
              <a:rPr lang="fi-FI" baseline="-25000">
                <a:solidFill>
                  <a:srgbClr val="CC3300"/>
                </a:solidFill>
              </a:rPr>
              <a:t>c</a:t>
            </a:r>
            <a:r>
              <a:rPr lang="fi-FI">
                <a:solidFill>
                  <a:srgbClr val="CC3300"/>
                </a:solidFill>
              </a:rPr>
              <a:t>(L,i-1)+1</a:t>
            </a:r>
            <a:r>
              <a:rPr lang="fi-FI"/>
              <a:t>,</a:t>
            </a:r>
            <a:br>
              <a:rPr lang="fi-FI"/>
            </a:br>
            <a:r>
              <a:rPr lang="fi-FI"/>
              <a:t>     </a:t>
            </a:r>
            <a:r>
              <a:rPr lang="fi-FI">
                <a:solidFill>
                  <a:srgbClr val="CC3300"/>
                </a:solidFill>
              </a:rPr>
              <a:t>j’ := C[c]+Rank</a:t>
            </a:r>
            <a:r>
              <a:rPr lang="fi-FI" baseline="-25000">
                <a:solidFill>
                  <a:srgbClr val="CC3300"/>
                </a:solidFill>
              </a:rPr>
              <a:t>c</a:t>
            </a:r>
            <a:r>
              <a:rPr lang="fi-FI">
                <a:solidFill>
                  <a:srgbClr val="CC3300"/>
                </a:solidFill>
              </a:rPr>
              <a:t>(L,j)</a:t>
            </a:r>
            <a:r>
              <a:rPr lang="fi-FI"/>
              <a:t>.</a:t>
            </a:r>
          </a:p>
          <a:p>
            <a:pPr>
              <a:buFont typeface="Wingdings" pitchFamily="2" charset="2"/>
              <a:buNone/>
            </a:pP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4400" dirty="0"/>
              <a:t>High-throughput </a:t>
            </a:r>
            <a:r>
              <a:rPr lang="fi-FI" sz="4400" dirty="0" smtClean="0"/>
              <a:t>read mapping with Burrows-Wheeler indexes</a:t>
            </a:r>
            <a:endParaRPr lang="fi-FI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9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Backward search with </a:t>
            </a:r>
            <a:r>
              <a:rPr lang="en-GB">
                <a:solidFill>
                  <a:srgbClr val="CC3300"/>
                </a:solidFill>
              </a:rPr>
              <a:t>rank-queries</a:t>
            </a:r>
            <a:endParaRPr lang="fi-FI"/>
          </a:p>
        </p:txBody>
      </p:sp>
      <p:sp>
        <p:nvSpPr>
          <p:cNvPr id="264221" name="Text Box 29"/>
          <p:cNvSpPr txBox="1">
            <a:spLocks noChangeArrowheads="1"/>
          </p:cNvSpPr>
          <p:nvPr/>
        </p:nvSpPr>
        <p:spPr bwMode="auto">
          <a:xfrm>
            <a:off x="2906713" y="2563813"/>
            <a:ext cx="91281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#C...</a:t>
            </a:r>
          </a:p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A</a:t>
            </a:r>
            <a:r>
              <a:rPr lang="en-GB" sz="2400">
                <a:latin typeface="Times New Roman" pitchFamily="18" charset="0"/>
              </a:rPr>
              <a:t>C...</a:t>
            </a:r>
          </a:p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A</a:t>
            </a:r>
            <a:r>
              <a:rPr lang="en-GB" sz="2400">
                <a:latin typeface="Times New Roman" pitchFamily="18" charset="0"/>
              </a:rPr>
              <a:t>T...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CA... 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CT...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T#...</a:t>
            </a:r>
          </a:p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TA</a:t>
            </a:r>
            <a:r>
              <a:rPr lang="en-GB" sz="2400">
                <a:latin typeface="Times New Roman" pitchFamily="18" charset="0"/>
              </a:rPr>
              <a:t>...</a:t>
            </a:r>
          </a:p>
        </p:txBody>
      </p:sp>
      <p:sp>
        <p:nvSpPr>
          <p:cNvPr id="264227" name="Text Box 35"/>
          <p:cNvSpPr txBox="1">
            <a:spLocks noChangeArrowheads="1"/>
          </p:cNvSpPr>
          <p:nvPr/>
        </p:nvSpPr>
        <p:spPr bwMode="auto">
          <a:xfrm>
            <a:off x="4706938" y="2563813"/>
            <a:ext cx="36036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A</a:t>
            </a:r>
          </a:p>
        </p:txBody>
      </p:sp>
      <p:sp>
        <p:nvSpPr>
          <p:cNvPr id="264228" name="Rectangle 36"/>
          <p:cNvSpPr>
            <a:spLocks noChangeArrowheads="1"/>
          </p:cNvSpPr>
          <p:nvPr/>
        </p:nvSpPr>
        <p:spPr bwMode="auto">
          <a:xfrm>
            <a:off x="2906713" y="2451100"/>
            <a:ext cx="2160587" cy="284956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64229" name="Text Box 37"/>
          <p:cNvSpPr txBox="1">
            <a:spLocks noChangeArrowheads="1"/>
          </p:cNvSpPr>
          <p:nvPr/>
        </p:nvSpPr>
        <p:spPr bwMode="auto">
          <a:xfrm>
            <a:off x="3698875" y="2085975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 sz="2400">
                <a:latin typeface="Times New Roman" pitchFamily="18" charset="0"/>
              </a:rPr>
              <a:t>M</a:t>
            </a:r>
          </a:p>
        </p:txBody>
      </p:sp>
      <p:sp>
        <p:nvSpPr>
          <p:cNvPr id="264238" name="Rectangle 46"/>
          <p:cNvSpPr>
            <a:spLocks noChangeArrowheads="1"/>
          </p:cNvSpPr>
          <p:nvPr/>
        </p:nvSpPr>
        <p:spPr bwMode="auto">
          <a:xfrm>
            <a:off x="4716463" y="1916113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L</a:t>
            </a:r>
            <a:endParaRPr lang="fi-FI" sz="2400">
              <a:latin typeface="Times New Roman" pitchFamily="18" charset="0"/>
            </a:endParaRPr>
          </a:p>
        </p:txBody>
      </p:sp>
      <p:sp>
        <p:nvSpPr>
          <p:cNvPr id="264239" name="AutoShape 47"/>
          <p:cNvSpPr>
            <a:spLocks/>
          </p:cNvSpPr>
          <p:nvPr/>
        </p:nvSpPr>
        <p:spPr bwMode="auto">
          <a:xfrm>
            <a:off x="2771775" y="2997200"/>
            <a:ext cx="71438" cy="719138"/>
          </a:xfrm>
          <a:prstGeom prst="leftBrace">
            <a:avLst>
              <a:gd name="adj1" fmla="val 83888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64240" name="Text Box 48"/>
          <p:cNvSpPr txBox="1">
            <a:spLocks noChangeArrowheads="1"/>
          </p:cNvSpPr>
          <p:nvPr/>
        </p:nvSpPr>
        <p:spPr bwMode="auto">
          <a:xfrm>
            <a:off x="2492375" y="3003550"/>
            <a:ext cx="2635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</a:t>
            </a:r>
          </a:p>
          <a:p>
            <a:r>
              <a:rPr lang="en-US"/>
              <a:t>j</a:t>
            </a:r>
          </a:p>
        </p:txBody>
      </p:sp>
      <p:sp>
        <p:nvSpPr>
          <p:cNvPr id="264242" name="AutoShape 50"/>
          <p:cNvSpPr>
            <a:spLocks/>
          </p:cNvSpPr>
          <p:nvPr/>
        </p:nvSpPr>
        <p:spPr bwMode="auto">
          <a:xfrm>
            <a:off x="5076825" y="2565400"/>
            <a:ext cx="215900" cy="431800"/>
          </a:xfrm>
          <a:prstGeom prst="rightBrace">
            <a:avLst>
              <a:gd name="adj1" fmla="val 1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64243" name="Text Box 51"/>
          <p:cNvSpPr txBox="1">
            <a:spLocks noChangeArrowheads="1"/>
          </p:cNvSpPr>
          <p:nvPr/>
        </p:nvSpPr>
        <p:spPr bwMode="auto">
          <a:xfrm>
            <a:off x="5272088" y="2579688"/>
            <a:ext cx="1852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rank</a:t>
            </a:r>
            <a:r>
              <a:rPr lang="en-US" baseline="-25000"/>
              <a:t>T</a:t>
            </a:r>
            <a:r>
              <a:rPr lang="en-US"/>
              <a:t>(L,i-1)=1</a:t>
            </a:r>
          </a:p>
        </p:txBody>
      </p:sp>
      <p:sp>
        <p:nvSpPr>
          <p:cNvPr id="264244" name="AutoShape 52"/>
          <p:cNvSpPr>
            <a:spLocks/>
          </p:cNvSpPr>
          <p:nvPr/>
        </p:nvSpPr>
        <p:spPr bwMode="auto">
          <a:xfrm>
            <a:off x="5076825" y="2565400"/>
            <a:ext cx="142875" cy="1150938"/>
          </a:xfrm>
          <a:prstGeom prst="rightBrace">
            <a:avLst>
              <a:gd name="adj1" fmla="val 6713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64245" name="Text Box 53"/>
          <p:cNvSpPr txBox="1">
            <a:spLocks noChangeArrowheads="1"/>
          </p:cNvSpPr>
          <p:nvPr/>
        </p:nvSpPr>
        <p:spPr bwMode="auto">
          <a:xfrm>
            <a:off x="5272088" y="3011488"/>
            <a:ext cx="1619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rank</a:t>
            </a:r>
            <a:r>
              <a:rPr lang="en-US" baseline="-25000"/>
              <a:t>T</a:t>
            </a:r>
            <a:r>
              <a:rPr lang="en-US"/>
              <a:t>(L,j)=2</a:t>
            </a:r>
          </a:p>
        </p:txBody>
      </p:sp>
      <p:sp>
        <p:nvSpPr>
          <p:cNvPr id="264246" name="Text Box 54"/>
          <p:cNvSpPr txBox="1">
            <a:spLocks noChangeArrowheads="1"/>
          </p:cNvSpPr>
          <p:nvPr/>
        </p:nvSpPr>
        <p:spPr bwMode="auto">
          <a:xfrm>
            <a:off x="5632450" y="3803650"/>
            <a:ext cx="26717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i’=C[T]+1+1=5+2=7</a:t>
            </a:r>
          </a:p>
          <a:p>
            <a:r>
              <a:rPr lang="en-US"/>
              <a:t>j’=C[T]+2=5+2=7</a:t>
            </a:r>
          </a:p>
        </p:txBody>
      </p:sp>
      <p:sp>
        <p:nvSpPr>
          <p:cNvPr id="264247" name="Line 55"/>
          <p:cNvSpPr>
            <a:spLocks noChangeShapeType="1"/>
          </p:cNvSpPr>
          <p:nvPr/>
        </p:nvSpPr>
        <p:spPr bwMode="auto">
          <a:xfrm flipH="1">
            <a:off x="6804025" y="2924175"/>
            <a:ext cx="144463" cy="865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64248" name="Line 56"/>
          <p:cNvSpPr>
            <a:spLocks noChangeShapeType="1"/>
          </p:cNvSpPr>
          <p:nvPr/>
        </p:nvSpPr>
        <p:spPr bwMode="auto">
          <a:xfrm>
            <a:off x="6732588" y="3357563"/>
            <a:ext cx="0" cy="86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264249" name="Text Box 57"/>
          <p:cNvSpPr txBox="1">
            <a:spLocks noChangeArrowheads="1"/>
          </p:cNvSpPr>
          <p:nvPr/>
        </p:nvSpPr>
        <p:spPr bwMode="auto">
          <a:xfrm>
            <a:off x="2411413" y="4797425"/>
            <a:ext cx="533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i’,j’</a:t>
            </a:r>
          </a:p>
        </p:txBody>
      </p:sp>
      <p:sp>
        <p:nvSpPr>
          <p:cNvPr id="264250" name="Text Box 58"/>
          <p:cNvSpPr txBox="1">
            <a:spLocks noChangeArrowheads="1"/>
          </p:cNvSpPr>
          <p:nvPr/>
        </p:nvSpPr>
        <p:spPr bwMode="auto">
          <a:xfrm>
            <a:off x="1476375" y="3068638"/>
            <a:ext cx="6842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X=</a:t>
            </a:r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264251" name="Text Box 59"/>
          <p:cNvSpPr txBox="1">
            <a:spLocks noChangeArrowheads="1"/>
          </p:cNvSpPr>
          <p:nvPr/>
        </p:nvSpPr>
        <p:spPr bwMode="auto">
          <a:xfrm>
            <a:off x="5724525" y="1916113"/>
            <a:ext cx="6080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  <a:r>
              <a:rPr lang="en-US"/>
              <a:t>X?</a:t>
            </a:r>
            <a:endParaRPr lang="en-US">
              <a:solidFill>
                <a:srgbClr val="CC33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242" grpId="0" animBg="1"/>
      <p:bldP spid="264243" grpId="0"/>
      <p:bldP spid="264244" grpId="0" animBg="1"/>
      <p:bldP spid="264245" grpId="0"/>
      <p:bldP spid="264246" grpId="0"/>
      <p:bldP spid="264247" grpId="0" animBg="1"/>
      <p:bldP spid="264248" grpId="0" animBg="1"/>
      <p:bldP spid="26424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3575" y="1922463"/>
            <a:ext cx="8229600" cy="3594100"/>
          </a:xfrm>
        </p:spPr>
        <p:txBody>
          <a:bodyPr/>
          <a:lstStyle/>
          <a:p>
            <a:pPr marL="571500" indent="-571500">
              <a:lnSpc>
                <a:spcPct val="90000"/>
              </a:lnSpc>
              <a:buFont typeface="Wingdings" pitchFamily="2" charset="2"/>
              <a:buNone/>
            </a:pPr>
            <a:r>
              <a:rPr lang="fi-FI" sz="2400" b="1">
                <a:solidFill>
                  <a:srgbClr val="CC3300"/>
                </a:solidFill>
              </a:rPr>
              <a:t>Algoritmi</a:t>
            </a:r>
            <a:r>
              <a:rPr lang="fi-FI" sz="2400">
                <a:solidFill>
                  <a:srgbClr val="CC3300"/>
                </a:solidFill>
              </a:rPr>
              <a:t> </a:t>
            </a:r>
            <a:r>
              <a:rPr lang="fi-FI" sz="2400" b="1">
                <a:solidFill>
                  <a:srgbClr val="CC3300"/>
                </a:solidFill>
              </a:rPr>
              <a:t>Count</a:t>
            </a:r>
            <a:r>
              <a:rPr lang="fi-FI" sz="2400"/>
              <a:t>(</a:t>
            </a:r>
            <a:r>
              <a:rPr lang="fi-FI" sz="2400">
                <a:solidFill>
                  <a:srgbClr val="CC3300"/>
                </a:solidFill>
              </a:rPr>
              <a:t>P[1,m], L[1,n],C[1,</a:t>
            </a:r>
            <a:r>
              <a:rPr lang="en-GB" sz="2400">
                <a:solidFill>
                  <a:srgbClr val="CC3300"/>
                </a:solidFill>
                <a:latin typeface="Symbol" pitchFamily="18" charset="2"/>
              </a:rPr>
              <a:t>s]</a:t>
            </a:r>
            <a:r>
              <a:rPr lang="fi-FI" sz="2400"/>
              <a:t>)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>
                <a:solidFill>
                  <a:srgbClr val="CC3300"/>
                </a:solidFill>
              </a:rPr>
              <a:t>c = P[m]</a:t>
            </a:r>
            <a:r>
              <a:rPr lang="fi-FI" sz="2400"/>
              <a:t>; </a:t>
            </a:r>
            <a:r>
              <a:rPr lang="fi-FI" sz="2400">
                <a:solidFill>
                  <a:srgbClr val="CC3300"/>
                </a:solidFill>
              </a:rPr>
              <a:t>k = m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>
                <a:solidFill>
                  <a:srgbClr val="CC3300"/>
                </a:solidFill>
              </a:rPr>
              <a:t>i = C[c]+1</a:t>
            </a:r>
            <a:r>
              <a:rPr lang="fi-FI" sz="2400"/>
              <a:t>; </a:t>
            </a:r>
            <a:r>
              <a:rPr lang="fi-FI" sz="2400">
                <a:solidFill>
                  <a:srgbClr val="CC3300"/>
                </a:solidFill>
              </a:rPr>
              <a:t>j = C[c+1]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 b="1"/>
              <a:t>while</a:t>
            </a:r>
            <a:r>
              <a:rPr lang="fi-FI" sz="2400"/>
              <a:t> (</a:t>
            </a:r>
            <a:r>
              <a:rPr lang="fi-FI" sz="2400">
                <a:solidFill>
                  <a:srgbClr val="CC3300"/>
                </a:solidFill>
              </a:rPr>
              <a:t>i </a:t>
            </a:r>
            <a:r>
              <a:rPr lang="en-GB" sz="2400">
                <a:solidFill>
                  <a:srgbClr val="CC3300"/>
                </a:solidFill>
                <a:cs typeface="Arial" charset="0"/>
              </a:rPr>
              <a:t>≤</a:t>
            </a:r>
            <a:r>
              <a:rPr lang="fi-FI" sz="2400">
                <a:solidFill>
                  <a:srgbClr val="CC3300"/>
                </a:solidFill>
              </a:rPr>
              <a:t> j</a:t>
            </a:r>
            <a:r>
              <a:rPr lang="fi-FI" sz="2400"/>
              <a:t> ja</a:t>
            </a:r>
            <a:r>
              <a:rPr lang="fi-FI" sz="2400">
                <a:solidFill>
                  <a:srgbClr val="CC3300"/>
                </a:solidFill>
              </a:rPr>
              <a:t> k&gt;1</a:t>
            </a:r>
            <a:r>
              <a:rPr lang="fi-FI" sz="2400"/>
              <a:t>) </a:t>
            </a:r>
            <a:r>
              <a:rPr lang="fi-FI" sz="2400" b="1"/>
              <a:t>do begin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/>
              <a:t>   </a:t>
            </a:r>
            <a:r>
              <a:rPr lang="fi-FI" sz="2400">
                <a:solidFill>
                  <a:srgbClr val="CC3300"/>
                </a:solidFill>
              </a:rPr>
              <a:t>c = P[k-1]</a:t>
            </a:r>
            <a:r>
              <a:rPr lang="fi-FI" sz="2400"/>
              <a:t>; </a:t>
            </a:r>
            <a:r>
              <a:rPr lang="fi-FI" sz="2400">
                <a:solidFill>
                  <a:srgbClr val="CC3300"/>
                </a:solidFill>
              </a:rPr>
              <a:t>k = k-1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/>
              <a:t>   </a:t>
            </a:r>
            <a:r>
              <a:rPr lang="fi-FI" sz="2400">
                <a:solidFill>
                  <a:srgbClr val="CC3300"/>
                </a:solidFill>
              </a:rPr>
              <a:t>i = C[c]+Rank</a:t>
            </a:r>
            <a:r>
              <a:rPr lang="fi-FI" sz="2400" baseline="-25000">
                <a:solidFill>
                  <a:srgbClr val="CC3300"/>
                </a:solidFill>
              </a:rPr>
              <a:t>c</a:t>
            </a:r>
            <a:r>
              <a:rPr lang="fi-FI" sz="2400">
                <a:solidFill>
                  <a:srgbClr val="CC3300"/>
                </a:solidFill>
              </a:rPr>
              <a:t>(L,i-1)+1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/>
              <a:t>   </a:t>
            </a:r>
            <a:r>
              <a:rPr lang="fi-FI" sz="2400">
                <a:solidFill>
                  <a:srgbClr val="CC3300"/>
                </a:solidFill>
              </a:rPr>
              <a:t>j = C[c]+Rank</a:t>
            </a:r>
            <a:r>
              <a:rPr lang="fi-FI" sz="2400" baseline="-25000">
                <a:solidFill>
                  <a:srgbClr val="CC3300"/>
                </a:solidFill>
              </a:rPr>
              <a:t>c</a:t>
            </a:r>
            <a:r>
              <a:rPr lang="fi-FI" sz="2400">
                <a:solidFill>
                  <a:srgbClr val="CC3300"/>
                </a:solidFill>
              </a:rPr>
              <a:t>(L,j)</a:t>
            </a:r>
            <a:r>
              <a:rPr lang="fi-FI" sz="2400"/>
              <a:t>; </a:t>
            </a:r>
            <a:r>
              <a:rPr lang="fi-FI" sz="2400" b="1"/>
              <a:t>end</a:t>
            </a:r>
            <a:r>
              <a:rPr lang="fi-FI" sz="2400"/>
              <a:t>;</a:t>
            </a:r>
          </a:p>
          <a:p>
            <a:pPr marL="571500" indent="-571500">
              <a:lnSpc>
                <a:spcPct val="90000"/>
              </a:lnSpc>
              <a:buFont typeface="Wingdings" pitchFamily="2" charset="2"/>
              <a:buAutoNum type="arabicParenBoth"/>
            </a:pPr>
            <a:r>
              <a:rPr lang="fi-FI" sz="2400" b="1"/>
              <a:t>if</a:t>
            </a:r>
            <a:r>
              <a:rPr lang="fi-FI" sz="2400"/>
              <a:t> (</a:t>
            </a:r>
            <a:r>
              <a:rPr lang="fi-FI" sz="2400">
                <a:solidFill>
                  <a:srgbClr val="CC3300"/>
                </a:solidFill>
              </a:rPr>
              <a:t>j&lt;i</a:t>
            </a:r>
            <a:r>
              <a:rPr lang="fi-FI" sz="2400"/>
              <a:t>) </a:t>
            </a:r>
            <a:r>
              <a:rPr lang="fi-FI" sz="2400" b="1"/>
              <a:t>then return</a:t>
            </a:r>
            <a:r>
              <a:rPr lang="fi-FI" sz="2400"/>
              <a:t> </a:t>
            </a:r>
            <a:r>
              <a:rPr lang="fi-FI" sz="2400">
                <a:solidFill>
                  <a:srgbClr val="CC3300"/>
                </a:solidFill>
              </a:rPr>
              <a:t>0</a:t>
            </a:r>
            <a:r>
              <a:rPr lang="fi-FI" sz="2400"/>
              <a:t> </a:t>
            </a:r>
            <a:r>
              <a:rPr lang="fi-FI" sz="2400" b="1"/>
              <a:t>else return</a:t>
            </a:r>
            <a:r>
              <a:rPr lang="fi-FI" sz="2400"/>
              <a:t> (</a:t>
            </a:r>
            <a:r>
              <a:rPr lang="fi-FI" sz="2400">
                <a:solidFill>
                  <a:srgbClr val="CC3300"/>
                </a:solidFill>
              </a:rPr>
              <a:t>j-i+1</a:t>
            </a:r>
            <a:r>
              <a:rPr lang="fi-FI" sz="2400"/>
              <a:t>);</a:t>
            </a:r>
          </a:p>
        </p:txBody>
      </p:sp>
      <p:sp>
        <p:nvSpPr>
          <p:cNvPr id="370691" name="Rectangle 3"/>
          <p:cNvSpPr>
            <a:spLocks noGrp="1" noChangeArrowheads="1"/>
          </p:cNvSpPr>
          <p:nvPr>
            <p:ph type="title"/>
          </p:nvPr>
        </p:nvSpPr>
        <p:spPr>
          <a:xfrm>
            <a:off x="539750" y="549275"/>
            <a:ext cx="7378700" cy="908050"/>
          </a:xfrm>
          <a:noFill/>
          <a:ln/>
        </p:spPr>
        <p:txBody>
          <a:bodyPr/>
          <a:lstStyle/>
          <a:p>
            <a:r>
              <a:rPr lang="en-GB"/>
              <a:t>Backward search - pseudocode</a:t>
            </a:r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Backward search...</a:t>
            </a:r>
          </a:p>
        </p:txBody>
      </p:sp>
      <p:sp>
        <p:nvSpPr>
          <p:cNvPr id="371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Algorithm </a:t>
            </a:r>
            <a:r>
              <a:rPr lang="en-US">
                <a:solidFill>
                  <a:srgbClr val="CC3300"/>
                </a:solidFill>
              </a:rPr>
              <a:t>Count</a:t>
            </a:r>
            <a:r>
              <a:rPr lang="en-US"/>
              <a:t> makes </a:t>
            </a:r>
            <a:r>
              <a:rPr lang="en-US">
                <a:solidFill>
                  <a:srgbClr val="CC3300"/>
                </a:solidFill>
              </a:rPr>
              <a:t>O(m)</a:t>
            </a:r>
            <a:r>
              <a:rPr lang="en-US"/>
              <a:t> queries to function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c</a:t>
            </a:r>
            <a:r>
              <a:rPr lang="en-US">
                <a:solidFill>
                  <a:srgbClr val="CC3300"/>
                </a:solidFill>
              </a:rPr>
              <a:t>(L,i)</a:t>
            </a:r>
            <a:r>
              <a:rPr lang="en-US"/>
              <a:t>. </a:t>
            </a:r>
          </a:p>
          <a:p>
            <a:r>
              <a:rPr lang="en-US"/>
              <a:t>Depending on the underlying structure to support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c</a:t>
            </a:r>
            <a:r>
              <a:rPr lang="en-US">
                <a:solidFill>
                  <a:srgbClr val="CC3300"/>
                </a:solidFill>
              </a:rPr>
              <a:t>(L,i)</a:t>
            </a:r>
            <a:r>
              <a:rPr lang="en-US"/>
              <a:t>, different time/space tradeoffs can be obtained.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1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71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5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Compressed suffix array as a self-index</a:t>
            </a:r>
          </a:p>
        </p:txBody>
      </p:sp>
      <p:sp>
        <p:nvSpPr>
          <p:cNvPr id="373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us define a self-index </a:t>
            </a:r>
            <a:r>
              <a:rPr lang="en-US">
                <a:solidFill>
                  <a:srgbClr val="CC3300"/>
                </a:solidFill>
              </a:rPr>
              <a:t>csa(S)</a:t>
            </a:r>
            <a:r>
              <a:rPr lang="en-US"/>
              <a:t> as a structure that replaces a sequence </a:t>
            </a:r>
            <a:r>
              <a:rPr lang="en-US">
                <a:solidFill>
                  <a:srgbClr val="CC3300"/>
                </a:solidFill>
              </a:rPr>
              <a:t>S</a:t>
            </a:r>
            <a:r>
              <a:rPr lang="en-US"/>
              <a:t> with a compressed representation that supports: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Count(P)</a:t>
            </a:r>
            <a:r>
              <a:rPr lang="en-US"/>
              <a:t>: Compute the number of occurrences of a given pattern </a:t>
            </a:r>
            <a:r>
              <a:rPr lang="en-US">
                <a:solidFill>
                  <a:srgbClr val="CC3300"/>
                </a:solidFill>
              </a:rPr>
              <a:t>P</a:t>
            </a:r>
            <a:r>
              <a:rPr lang="en-US"/>
              <a:t> in </a:t>
            </a:r>
            <a:r>
              <a:rPr lang="en-US">
                <a:solidFill>
                  <a:srgbClr val="CC3300"/>
                </a:solidFill>
              </a:rPr>
              <a:t>S.</a:t>
            </a:r>
            <a:endParaRPr lang="en-US"/>
          </a:p>
          <a:p>
            <a:pPr lvl="1"/>
            <a:r>
              <a:rPr lang="en-US">
                <a:solidFill>
                  <a:srgbClr val="CC3300"/>
                </a:solidFill>
              </a:rPr>
              <a:t>Range(P)</a:t>
            </a:r>
            <a:r>
              <a:rPr lang="en-US"/>
              <a:t>: Return the suffix array range </a:t>
            </a:r>
            <a:r>
              <a:rPr lang="en-US">
                <a:solidFill>
                  <a:srgbClr val="CC3300"/>
                </a:solidFill>
              </a:rPr>
              <a:t>[i,j]</a:t>
            </a:r>
            <a:r>
              <a:rPr lang="en-US"/>
              <a:t> containing the suffixes prefixed by the pattern.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Locate(i)</a:t>
            </a:r>
            <a:r>
              <a:rPr lang="en-US"/>
              <a:t>: Return value </a:t>
            </a:r>
            <a:r>
              <a:rPr lang="en-US">
                <a:solidFill>
                  <a:srgbClr val="CC3300"/>
                </a:solidFill>
              </a:rPr>
              <a:t>SA[i]</a:t>
            </a:r>
            <a:r>
              <a:rPr lang="en-US"/>
              <a:t>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Display(k,l)</a:t>
            </a:r>
            <a:r>
              <a:rPr lang="en-US"/>
              <a:t>: Return substring </a:t>
            </a:r>
            <a:r>
              <a:rPr lang="en-US">
                <a:solidFill>
                  <a:srgbClr val="CC3300"/>
                </a:solidFill>
              </a:rPr>
              <a:t>S[k,l]</a:t>
            </a:r>
            <a:r>
              <a:rPr lang="en-US"/>
              <a:t>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Compressed suffix array as a self-index</a:t>
            </a:r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Combining the earlier compressed suffix array with backward search supports directly </a:t>
            </a:r>
            <a:r>
              <a:rPr lang="en-US">
                <a:solidFill>
                  <a:srgbClr val="CC3300"/>
                </a:solidFill>
              </a:rPr>
              <a:t>Count()</a:t>
            </a:r>
            <a:r>
              <a:rPr lang="en-US"/>
              <a:t>, </a:t>
            </a:r>
            <a:r>
              <a:rPr lang="en-US">
                <a:solidFill>
                  <a:srgbClr val="CC3300"/>
                </a:solidFill>
              </a:rPr>
              <a:t>Range()</a:t>
            </a:r>
            <a:r>
              <a:rPr lang="en-US"/>
              <a:t> ja </a:t>
            </a:r>
            <a:r>
              <a:rPr lang="en-US">
                <a:solidFill>
                  <a:srgbClr val="CC3300"/>
                </a:solidFill>
              </a:rPr>
              <a:t>Locate()</a:t>
            </a:r>
            <a:r>
              <a:rPr lang="en-US"/>
              <a:t> operations.</a:t>
            </a:r>
          </a:p>
          <a:p>
            <a:r>
              <a:rPr lang="en-US">
                <a:solidFill>
                  <a:srgbClr val="CC3300"/>
                </a:solidFill>
              </a:rPr>
              <a:t>Display()</a:t>
            </a:r>
            <a:r>
              <a:rPr lang="en-US"/>
              <a:t> can be supported by sampling inverse suffix array values and using again LF-mapping.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Display()</a:t>
            </a:r>
          </a:p>
        </p:txBody>
      </p:sp>
      <p:sp>
        <p:nvSpPr>
          <p:cNvPr id="375845" name="Text Box 37"/>
          <p:cNvSpPr txBox="1">
            <a:spLocks noChangeArrowheads="1"/>
          </p:cNvSpPr>
          <p:nvPr/>
        </p:nvSpPr>
        <p:spPr bwMode="auto">
          <a:xfrm>
            <a:off x="3208338" y="2251075"/>
            <a:ext cx="1300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sampling</a:t>
            </a:r>
          </a:p>
        </p:txBody>
      </p:sp>
      <p:sp>
        <p:nvSpPr>
          <p:cNvPr id="375846" name="Text Box 38"/>
          <p:cNvSpPr txBox="1">
            <a:spLocks noChangeArrowheads="1"/>
          </p:cNvSpPr>
          <p:nvPr/>
        </p:nvSpPr>
        <p:spPr bwMode="auto">
          <a:xfrm>
            <a:off x="2195513" y="1628775"/>
            <a:ext cx="1066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log n = 3</a:t>
            </a:r>
          </a:p>
        </p:txBody>
      </p:sp>
      <p:sp>
        <p:nvSpPr>
          <p:cNvPr id="375847" name="Text Box 39"/>
          <p:cNvSpPr txBox="1">
            <a:spLocks noChangeArrowheads="1"/>
          </p:cNvSpPr>
          <p:nvPr/>
        </p:nvSpPr>
        <p:spPr bwMode="auto">
          <a:xfrm>
            <a:off x="5219700" y="2652713"/>
            <a:ext cx="6492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1:1 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3:0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5:0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6:0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7:0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75848" name="Text Box 40"/>
          <p:cNvSpPr txBox="1">
            <a:spLocks noChangeArrowheads="1"/>
          </p:cNvSpPr>
          <p:nvPr/>
        </p:nvSpPr>
        <p:spPr bwMode="auto">
          <a:xfrm>
            <a:off x="5292725" y="2251075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B</a:t>
            </a:r>
          </a:p>
        </p:txBody>
      </p:sp>
      <p:sp>
        <p:nvSpPr>
          <p:cNvPr id="375849" name="Text Box 41"/>
          <p:cNvSpPr txBox="1">
            <a:spLocks noChangeArrowheads="1"/>
          </p:cNvSpPr>
          <p:nvPr/>
        </p:nvSpPr>
        <p:spPr bwMode="auto">
          <a:xfrm>
            <a:off x="6043613" y="2628900"/>
            <a:ext cx="573087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2:4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75850" name="Text Box 42"/>
          <p:cNvSpPr txBox="1">
            <a:spLocks noChangeArrowheads="1"/>
          </p:cNvSpPr>
          <p:nvPr/>
        </p:nvSpPr>
        <p:spPr bwMode="auto">
          <a:xfrm>
            <a:off x="6119813" y="2247900"/>
            <a:ext cx="539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sa’</a:t>
            </a:r>
          </a:p>
        </p:txBody>
      </p:sp>
      <p:sp>
        <p:nvSpPr>
          <p:cNvPr id="375854" name="Text Box 46"/>
          <p:cNvSpPr txBox="1">
            <a:spLocks noChangeArrowheads="1"/>
          </p:cNvSpPr>
          <p:nvPr/>
        </p:nvSpPr>
        <p:spPr bwMode="auto">
          <a:xfrm>
            <a:off x="6227763" y="4437063"/>
            <a:ext cx="1371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S[3,5]=TAC</a:t>
            </a:r>
          </a:p>
        </p:txBody>
      </p:sp>
      <p:sp>
        <p:nvSpPr>
          <p:cNvPr id="375856" name="Line 48"/>
          <p:cNvSpPr>
            <a:spLocks noChangeShapeType="1"/>
          </p:cNvSpPr>
          <p:nvPr/>
        </p:nvSpPr>
        <p:spPr bwMode="auto">
          <a:xfrm flipV="1">
            <a:off x="48593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59" name="Text Box 51"/>
          <p:cNvSpPr txBox="1">
            <a:spLocks noChangeArrowheads="1"/>
          </p:cNvSpPr>
          <p:nvPr/>
        </p:nvSpPr>
        <p:spPr bwMode="auto">
          <a:xfrm>
            <a:off x="471488" y="2652713"/>
            <a:ext cx="2020887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5:5 CT#CATA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6:6 T#CATAC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7:3 TACT#CA</a:t>
            </a:r>
          </a:p>
        </p:txBody>
      </p:sp>
      <p:sp>
        <p:nvSpPr>
          <p:cNvPr id="375860" name="Text Box 52"/>
          <p:cNvSpPr txBox="1">
            <a:spLocks noChangeArrowheads="1"/>
          </p:cNvSpPr>
          <p:nvPr/>
        </p:nvSpPr>
        <p:spPr bwMode="auto">
          <a:xfrm>
            <a:off x="538163" y="2297113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</a:t>
            </a:r>
          </a:p>
        </p:txBody>
      </p:sp>
      <p:sp>
        <p:nvSpPr>
          <p:cNvPr id="375861" name="Text Box 53"/>
          <p:cNvSpPr txBox="1">
            <a:spLocks noChangeArrowheads="1"/>
          </p:cNvSpPr>
          <p:nvPr/>
        </p:nvSpPr>
        <p:spPr bwMode="auto">
          <a:xfrm>
            <a:off x="1387475" y="2297113"/>
            <a:ext cx="455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375862" name="Line 54"/>
          <p:cNvSpPr>
            <a:spLocks noChangeShapeType="1"/>
          </p:cNvSpPr>
          <p:nvPr/>
        </p:nvSpPr>
        <p:spPr bwMode="auto">
          <a:xfrm>
            <a:off x="2330450" y="25130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63" name="Rectangle 55"/>
          <p:cNvSpPr>
            <a:spLocks noChangeArrowheads="1"/>
          </p:cNvSpPr>
          <p:nvPr/>
        </p:nvSpPr>
        <p:spPr bwMode="auto">
          <a:xfrm>
            <a:off x="2185988" y="2154238"/>
            <a:ext cx="369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L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375864" name="Line 56"/>
          <p:cNvSpPr>
            <a:spLocks noChangeShapeType="1"/>
          </p:cNvSpPr>
          <p:nvPr/>
        </p:nvSpPr>
        <p:spPr bwMode="auto">
          <a:xfrm>
            <a:off x="1116013" y="2513013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65" name="Rectangle 57"/>
          <p:cNvSpPr>
            <a:spLocks noChangeArrowheads="1"/>
          </p:cNvSpPr>
          <p:nvPr/>
        </p:nvSpPr>
        <p:spPr bwMode="auto">
          <a:xfrm>
            <a:off x="971550" y="2154238"/>
            <a:ext cx="354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F</a:t>
            </a:r>
            <a:endParaRPr lang="fi-FI" sz="240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375866" name="Text Box 58"/>
          <p:cNvSpPr txBox="1">
            <a:spLocks noChangeArrowheads="1"/>
          </p:cNvSpPr>
          <p:nvPr/>
        </p:nvSpPr>
        <p:spPr bwMode="auto">
          <a:xfrm>
            <a:off x="2774950" y="2646363"/>
            <a:ext cx="202088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1:7 #CATACT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2:4 ACT#CA</a:t>
            </a: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T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3:2 ATACT#C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4:1 CATACT#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5:5 CT#CAT</a:t>
            </a: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A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6:6 T#CATA</a:t>
            </a: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C</a:t>
            </a:r>
          </a:p>
          <a:p>
            <a:pPr eaLnBrk="1" hangingPunct="1"/>
            <a:r>
              <a:rPr lang="en-GB" sz="2400">
                <a:solidFill>
                  <a:srgbClr val="B2B2B2"/>
                </a:solidFill>
                <a:latin typeface="Times New Roman" pitchFamily="18" charset="0"/>
              </a:rPr>
              <a:t>7:3 TACT#CA</a:t>
            </a:r>
          </a:p>
        </p:txBody>
      </p:sp>
      <p:sp>
        <p:nvSpPr>
          <p:cNvPr id="375867" name="Line 59"/>
          <p:cNvSpPr>
            <a:spLocks noChangeShapeType="1"/>
          </p:cNvSpPr>
          <p:nvPr/>
        </p:nvSpPr>
        <p:spPr bwMode="auto">
          <a:xfrm>
            <a:off x="4787900" y="2924175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68" name="Text Box 60"/>
          <p:cNvSpPr txBox="1">
            <a:spLocks noChangeArrowheads="1"/>
          </p:cNvSpPr>
          <p:nvPr/>
        </p:nvSpPr>
        <p:spPr bwMode="auto">
          <a:xfrm>
            <a:off x="6692900" y="2628900"/>
            <a:ext cx="57308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1:4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  <a:p>
            <a:pPr eaLnBrk="1" hangingPunct="1"/>
            <a:r>
              <a:rPr lang="en-GB" sz="2400">
                <a:latin typeface="Times New Roman" pitchFamily="18" charset="0"/>
              </a:rPr>
              <a:t>2:2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3:1</a:t>
            </a:r>
            <a:endParaRPr lang="en-GB" sz="2400">
              <a:solidFill>
                <a:srgbClr val="C0C0C0"/>
              </a:solidFill>
              <a:latin typeface="Times New Roman" pitchFamily="18" charset="0"/>
            </a:endParaRPr>
          </a:p>
        </p:txBody>
      </p:sp>
      <p:sp>
        <p:nvSpPr>
          <p:cNvPr id="375869" name="Text Box 61"/>
          <p:cNvSpPr txBox="1">
            <a:spLocks noChangeArrowheads="1"/>
          </p:cNvSpPr>
          <p:nvPr/>
        </p:nvSpPr>
        <p:spPr bwMode="auto">
          <a:xfrm>
            <a:off x="6769100" y="2247900"/>
            <a:ext cx="709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sa</a:t>
            </a:r>
            <a:r>
              <a:rPr lang="en-GB" sz="2400" baseline="30000">
                <a:solidFill>
                  <a:srgbClr val="CC3300"/>
                </a:solidFill>
                <a:latin typeface="Times New Roman" pitchFamily="18" charset="0"/>
              </a:rPr>
              <a:t>-1</a:t>
            </a:r>
            <a:r>
              <a:rPr lang="en-GB" sz="2400">
                <a:solidFill>
                  <a:srgbClr val="CC3300"/>
                </a:solidFill>
                <a:latin typeface="Times New Roman" pitchFamily="18" charset="0"/>
              </a:rPr>
              <a:t>’</a:t>
            </a:r>
          </a:p>
        </p:txBody>
      </p:sp>
      <p:sp>
        <p:nvSpPr>
          <p:cNvPr id="375872" name="Line 64"/>
          <p:cNvSpPr>
            <a:spLocks noChangeShapeType="1"/>
          </p:cNvSpPr>
          <p:nvPr/>
        </p:nvSpPr>
        <p:spPr bwMode="auto">
          <a:xfrm flipH="1" flipV="1">
            <a:off x="4787900" y="2924175"/>
            <a:ext cx="1871663" cy="649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73" name="Line 65"/>
          <p:cNvSpPr>
            <a:spLocks noChangeShapeType="1"/>
          </p:cNvSpPr>
          <p:nvPr/>
        </p:nvSpPr>
        <p:spPr bwMode="auto">
          <a:xfrm flipV="1">
            <a:off x="6659563" y="3789363"/>
            <a:ext cx="21748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75875" name="Line 67"/>
          <p:cNvSpPr>
            <a:spLocks noChangeShapeType="1"/>
          </p:cNvSpPr>
          <p:nvPr/>
        </p:nvSpPr>
        <p:spPr bwMode="auto">
          <a:xfrm flipV="1">
            <a:off x="4859338" y="3284538"/>
            <a:ext cx="0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Compressed suffix array self-index</a:t>
            </a:r>
          </a:p>
        </p:txBody>
      </p:sp>
      <p:sp>
        <p:nvSpPr>
          <p:cNvPr id="376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Overall space is </a:t>
            </a:r>
            <a:r>
              <a:rPr lang="en-US">
                <a:solidFill>
                  <a:srgbClr val="CC3300"/>
                </a:solidFill>
              </a:rPr>
              <a:t>n 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 (1+o(1)) </a:t>
            </a:r>
            <a:r>
              <a:rPr lang="en-US"/>
              <a:t>bits, when:</a:t>
            </a:r>
          </a:p>
          <a:p>
            <a:pPr lvl="1"/>
            <a:r>
              <a:rPr lang="en-US"/>
              <a:t>Each </a:t>
            </a:r>
            <a:r>
              <a:rPr lang="en-US">
                <a:solidFill>
                  <a:srgbClr val="CC3300"/>
                </a:solidFill>
              </a:rPr>
              <a:t>(log n)</a:t>
            </a:r>
            <a:r>
              <a:rPr lang="en-US" baseline="30000">
                <a:solidFill>
                  <a:srgbClr val="CC3300"/>
                </a:solidFill>
              </a:rPr>
              <a:t>1+</a:t>
            </a:r>
            <a:r>
              <a:rPr lang="el-GR" baseline="30000">
                <a:solidFill>
                  <a:srgbClr val="CC3300"/>
                </a:solidFill>
                <a:cs typeface="Arial" charset="0"/>
              </a:rPr>
              <a:t>ε</a:t>
            </a:r>
            <a:r>
              <a:rPr lang="en-US">
                <a:solidFill>
                  <a:srgbClr val="CC3300"/>
                </a:solidFill>
              </a:rPr>
              <a:t>/ 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>
                <a:cs typeface="Arial" charset="0"/>
              </a:rPr>
              <a:t>:th value is sampled</a:t>
            </a:r>
            <a:r>
              <a:rPr lang="en-US"/>
              <a:t>, making </a:t>
            </a:r>
            <a:r>
              <a:rPr lang="en-US">
                <a:solidFill>
                  <a:srgbClr val="CC3300"/>
                </a:solidFill>
              </a:rPr>
              <a:t>sa’</a:t>
            </a:r>
            <a:r>
              <a:rPr lang="en-US"/>
              <a:t> and </a:t>
            </a:r>
            <a:r>
              <a:rPr lang="en-US">
                <a:solidFill>
                  <a:srgbClr val="CC3300"/>
                </a:solidFill>
              </a:rPr>
              <a:t>sa</a:t>
            </a:r>
            <a:r>
              <a:rPr lang="en-US" baseline="30000">
                <a:solidFill>
                  <a:srgbClr val="CC3300"/>
                </a:solidFill>
              </a:rPr>
              <a:t>-1</a:t>
            </a:r>
            <a:r>
              <a:rPr lang="en-US">
                <a:solidFill>
                  <a:srgbClr val="CC3300"/>
                </a:solidFill>
              </a:rPr>
              <a:t>’</a:t>
            </a:r>
            <a:r>
              <a:rPr lang="en-US"/>
              <a:t> tables occupy </a:t>
            </a:r>
            <a:r>
              <a:rPr lang="en-US">
                <a:solidFill>
                  <a:srgbClr val="CC3300"/>
                </a:solidFill>
              </a:rPr>
              <a:t>o(n 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>
                <a:solidFill>
                  <a:srgbClr val="CC3300"/>
                </a:solidFill>
              </a:rPr>
              <a:t>)</a:t>
            </a:r>
            <a:r>
              <a:rPr lang="en-US"/>
              <a:t> bits, with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ε</a:t>
            </a:r>
            <a:r>
              <a:rPr lang="fi-FI">
                <a:solidFill>
                  <a:srgbClr val="CC3300"/>
                </a:solidFill>
                <a:cs typeface="Arial" charset="0"/>
              </a:rPr>
              <a:t>&gt;0</a:t>
            </a:r>
            <a:r>
              <a:rPr lang="fi-FI">
                <a:cs typeface="Arial" charset="0"/>
              </a:rPr>
              <a:t>.</a:t>
            </a:r>
          </a:p>
          <a:p>
            <a:pPr lvl="1"/>
            <a:r>
              <a:rPr lang="fi-FI">
                <a:cs typeface="Arial" charset="0"/>
              </a:rPr>
              <a:t>Bitvector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B</a:t>
            </a:r>
            <a:r>
              <a:rPr lang="fi-FI">
                <a:cs typeface="Arial" charset="0"/>
              </a:rPr>
              <a:t> can be compressed into </a:t>
            </a:r>
            <a:r>
              <a:rPr lang="en-US">
                <a:solidFill>
                  <a:srgbClr val="CC3300"/>
                </a:solidFill>
              </a:rPr>
              <a:t>o(n 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en-US">
                <a:solidFill>
                  <a:srgbClr val="CC3300"/>
                </a:solidFill>
              </a:rPr>
              <a:t>)</a:t>
            </a:r>
            <a:r>
              <a:rPr lang="en-US"/>
              <a:t> bits (we omit the details here).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Locate(i)</a:t>
            </a:r>
            <a:r>
              <a:rPr lang="en-US"/>
              <a:t> takes time</a:t>
            </a:r>
            <a:r>
              <a:rPr lang="en-US">
                <a:solidFill>
                  <a:srgbClr val="CC3300"/>
                </a:solidFill>
              </a:rPr>
              <a:t>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O(</a:t>
            </a:r>
            <a:r>
              <a:rPr lang="en-US">
                <a:solidFill>
                  <a:srgbClr val="CC3300"/>
                </a:solidFill>
              </a:rPr>
              <a:t>(log n)</a:t>
            </a:r>
            <a:r>
              <a:rPr lang="en-US" baseline="30000">
                <a:solidFill>
                  <a:srgbClr val="CC3300"/>
                </a:solidFill>
              </a:rPr>
              <a:t>1+</a:t>
            </a:r>
            <a:r>
              <a:rPr lang="el-GR" baseline="30000">
                <a:solidFill>
                  <a:srgbClr val="CC3300"/>
                </a:solidFill>
                <a:cs typeface="Arial" charset="0"/>
              </a:rPr>
              <a:t>ε</a:t>
            </a:r>
            <a:r>
              <a:rPr lang="en-US">
                <a:solidFill>
                  <a:srgbClr val="CC3300"/>
                </a:solidFill>
              </a:rPr>
              <a:t>)</a:t>
            </a:r>
            <a:r>
              <a:rPr lang="en-US"/>
              <a:t>.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Display(i,j)</a:t>
            </a:r>
            <a:r>
              <a:rPr lang="en-US"/>
              <a:t> takes time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O(</a:t>
            </a:r>
            <a:r>
              <a:rPr lang="en-US">
                <a:solidFill>
                  <a:srgbClr val="CC3300"/>
                </a:solidFill>
              </a:rPr>
              <a:t>(log n)</a:t>
            </a:r>
            <a:r>
              <a:rPr lang="en-US" baseline="30000">
                <a:solidFill>
                  <a:srgbClr val="CC3300"/>
                </a:solidFill>
              </a:rPr>
              <a:t>1+</a:t>
            </a:r>
            <a:r>
              <a:rPr lang="el-GR" baseline="30000">
                <a:solidFill>
                  <a:srgbClr val="CC3300"/>
                </a:solidFill>
                <a:cs typeface="Arial" charset="0"/>
              </a:rPr>
              <a:t>ε</a:t>
            </a:r>
            <a:r>
              <a:rPr lang="en-US">
                <a:solidFill>
                  <a:srgbClr val="CC3300"/>
                </a:solidFill>
              </a:rPr>
              <a:t>+(j-i)log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>
                <a:solidFill>
                  <a:srgbClr val="CC3300"/>
                </a:solidFill>
                <a:cs typeface="Arial" charset="0"/>
              </a:rPr>
              <a:t>)</a:t>
            </a:r>
            <a:r>
              <a:rPr lang="fi-FI">
                <a:cs typeface="Arial" charset="0"/>
              </a:rPr>
              <a:t>.</a:t>
            </a:r>
          </a:p>
          <a:p>
            <a:pPr lvl="1"/>
            <a:r>
              <a:rPr lang="fi-FI">
                <a:solidFill>
                  <a:srgbClr val="CC3300"/>
                </a:solidFill>
                <a:cs typeface="Arial" charset="0"/>
              </a:rPr>
              <a:t>Count() / Range()</a:t>
            </a:r>
            <a:r>
              <a:rPr lang="fi-FI">
                <a:cs typeface="Arial" charset="0"/>
              </a:rPr>
              <a:t> take time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O(m </a:t>
            </a:r>
            <a:r>
              <a:rPr lang="en-US">
                <a:solidFill>
                  <a:srgbClr val="CC3300"/>
                </a:solidFill>
              </a:rPr>
              <a:t>log </a:t>
            </a:r>
            <a:r>
              <a:rPr lang="el-GR">
                <a:solidFill>
                  <a:srgbClr val="CC3300"/>
                </a:solidFill>
                <a:cs typeface="Arial" charset="0"/>
              </a:rPr>
              <a:t>σ</a:t>
            </a:r>
            <a:r>
              <a:rPr lang="fi-FI">
                <a:solidFill>
                  <a:srgbClr val="CC3300"/>
                </a:solidFill>
                <a:cs typeface="Arial" charset="0"/>
              </a:rPr>
              <a:t>)</a:t>
            </a:r>
            <a:r>
              <a:rPr lang="fi-FI" baseline="30000">
                <a:cs typeface="Arial" charset="0"/>
              </a:rPr>
              <a:t>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High-throughput mapping in practice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Several tools exist for sequence mapping, e.g. Maq, BWT-SW, BWA, SOAP2, and Bowtie.</a:t>
            </a:r>
          </a:p>
          <a:p>
            <a:r>
              <a:rPr lang="en-US"/>
              <a:t>Most are based on </a:t>
            </a:r>
            <a:r>
              <a:rPr lang="en-US" i="1">
                <a:solidFill>
                  <a:srgbClr val="CC3300"/>
                </a:solidFill>
              </a:rPr>
              <a:t>backtracking on BWT</a:t>
            </a:r>
            <a:r>
              <a:rPr lang="en-US"/>
              <a:t>.</a:t>
            </a:r>
          </a:p>
          <a:p>
            <a:r>
              <a:rPr lang="en-US"/>
              <a:t>Let us consider the </a:t>
            </a:r>
            <a:r>
              <a:rPr lang="en-US">
                <a:solidFill>
                  <a:srgbClr val="CC3300"/>
                </a:solidFill>
              </a:rPr>
              <a:t>k</a:t>
            </a:r>
            <a:r>
              <a:rPr lang="en-US"/>
              <a:t>-mismatches problem for simplicity.</a:t>
            </a:r>
          </a:p>
          <a:p>
            <a:r>
              <a:rPr lang="en-US"/>
              <a:t>Recall the backward search algorithm.</a:t>
            </a: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backtracking, one step</a:t>
            </a:r>
          </a:p>
        </p:txBody>
      </p:sp>
      <p:sp>
        <p:nvSpPr>
          <p:cNvPr id="386051" name="Text Box 3"/>
          <p:cNvSpPr txBox="1">
            <a:spLocks noChangeArrowheads="1"/>
          </p:cNvSpPr>
          <p:nvPr/>
        </p:nvSpPr>
        <p:spPr bwMode="auto">
          <a:xfrm>
            <a:off x="5200650" y="1549400"/>
            <a:ext cx="1466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P=AGC, k=1</a:t>
            </a:r>
          </a:p>
        </p:txBody>
      </p:sp>
      <p:sp>
        <p:nvSpPr>
          <p:cNvPr id="386052" name="Rectangle 4"/>
          <p:cNvSpPr>
            <a:spLocks noChangeArrowheads="1"/>
          </p:cNvSpPr>
          <p:nvPr/>
        </p:nvSpPr>
        <p:spPr bwMode="auto">
          <a:xfrm>
            <a:off x="1908175" y="1989138"/>
            <a:ext cx="2519363" cy="352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6053" name="Text Box 5"/>
          <p:cNvSpPr txBox="1">
            <a:spLocks noChangeArrowheads="1"/>
          </p:cNvSpPr>
          <p:nvPr/>
        </p:nvSpPr>
        <p:spPr bwMode="auto">
          <a:xfrm>
            <a:off x="4211638" y="342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6054" name="Text Box 6"/>
          <p:cNvSpPr txBox="1">
            <a:spLocks noChangeArrowheads="1"/>
          </p:cNvSpPr>
          <p:nvPr/>
        </p:nvSpPr>
        <p:spPr bwMode="auto">
          <a:xfrm>
            <a:off x="4140200" y="3357563"/>
            <a:ext cx="303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C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</a:p>
        </p:txBody>
      </p:sp>
      <p:sp>
        <p:nvSpPr>
          <p:cNvPr id="386055" name="Text Box 7"/>
          <p:cNvSpPr txBox="1">
            <a:spLocks noChangeArrowheads="1"/>
          </p:cNvSpPr>
          <p:nvPr/>
        </p:nvSpPr>
        <p:spPr bwMode="auto">
          <a:xfrm>
            <a:off x="1908175" y="3357563"/>
            <a:ext cx="503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GCGC</a:t>
            </a:r>
          </a:p>
        </p:txBody>
      </p:sp>
      <p:sp>
        <p:nvSpPr>
          <p:cNvPr id="386056" name="AutoShape 8"/>
          <p:cNvSpPr>
            <a:spLocks/>
          </p:cNvSpPr>
          <p:nvPr/>
        </p:nvSpPr>
        <p:spPr bwMode="auto">
          <a:xfrm>
            <a:off x="4427538" y="1989138"/>
            <a:ext cx="288925" cy="1368425"/>
          </a:xfrm>
          <a:prstGeom prst="rightBrace">
            <a:avLst>
              <a:gd name="adj1" fmla="val 394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6057" name="Text Box 9"/>
          <p:cNvSpPr txBox="1">
            <a:spLocks noChangeArrowheads="1"/>
          </p:cNvSpPr>
          <p:nvPr/>
        </p:nvSpPr>
        <p:spPr bwMode="auto">
          <a:xfrm>
            <a:off x="4695825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6058" name="Text Box 10"/>
          <p:cNvSpPr txBox="1">
            <a:spLocks noChangeArrowheads="1"/>
          </p:cNvSpPr>
          <p:nvPr/>
        </p:nvSpPr>
        <p:spPr bwMode="auto">
          <a:xfrm>
            <a:off x="4695825" y="2439988"/>
            <a:ext cx="15176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A</a:t>
            </a:r>
            <a:r>
              <a:rPr lang="en-US">
                <a:latin typeface="Arial" charset="0"/>
              </a:rPr>
              <a:t>(L,sp-1)</a:t>
            </a:r>
          </a:p>
        </p:txBody>
      </p:sp>
      <p:sp>
        <p:nvSpPr>
          <p:cNvPr id="386059" name="Text Box 11"/>
          <p:cNvSpPr txBox="1">
            <a:spLocks noChangeArrowheads="1"/>
          </p:cNvSpPr>
          <p:nvPr/>
        </p:nvSpPr>
        <p:spPr bwMode="auto">
          <a:xfrm>
            <a:off x="1476375" y="3284538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sp</a:t>
            </a:r>
          </a:p>
        </p:txBody>
      </p:sp>
      <p:sp>
        <p:nvSpPr>
          <p:cNvPr id="386060" name="Text Box 12"/>
          <p:cNvSpPr txBox="1">
            <a:spLocks noChangeArrowheads="1"/>
          </p:cNvSpPr>
          <p:nvPr/>
        </p:nvSpPr>
        <p:spPr bwMode="auto">
          <a:xfrm>
            <a:off x="1476375" y="42211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ep</a:t>
            </a:r>
          </a:p>
        </p:txBody>
      </p:sp>
      <p:sp>
        <p:nvSpPr>
          <p:cNvPr id="386061" name="AutoShape 13"/>
          <p:cNvSpPr>
            <a:spLocks/>
          </p:cNvSpPr>
          <p:nvPr/>
        </p:nvSpPr>
        <p:spPr bwMode="auto">
          <a:xfrm>
            <a:off x="4427538" y="1989138"/>
            <a:ext cx="288925" cy="2592387"/>
          </a:xfrm>
          <a:prstGeom prst="rightBrace">
            <a:avLst>
              <a:gd name="adj1" fmla="val 747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6062" name="Text Box 14"/>
          <p:cNvSpPr txBox="1">
            <a:spLocks noChangeArrowheads="1"/>
          </p:cNvSpPr>
          <p:nvPr/>
        </p:nvSpPr>
        <p:spPr bwMode="auto">
          <a:xfrm>
            <a:off x="4716463" y="3789363"/>
            <a:ext cx="1327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A</a:t>
            </a:r>
            <a:r>
              <a:rPr lang="en-US">
                <a:latin typeface="Arial" charset="0"/>
              </a:rPr>
              <a:t>(L,ep)</a:t>
            </a:r>
          </a:p>
        </p:txBody>
      </p:sp>
      <p:sp>
        <p:nvSpPr>
          <p:cNvPr id="386063" name="Text Box 15"/>
          <p:cNvSpPr txBox="1">
            <a:spLocks noChangeArrowheads="1"/>
          </p:cNvSpPr>
          <p:nvPr/>
        </p:nvSpPr>
        <p:spPr bwMode="auto">
          <a:xfrm>
            <a:off x="1906588" y="2420938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AGC</a:t>
            </a:r>
          </a:p>
          <a:p>
            <a:pPr eaLnBrk="1" hangingPunct="1"/>
            <a:r>
              <a:rPr lang="en-US" sz="1200">
                <a:latin typeface="Arial" charset="0"/>
              </a:rPr>
              <a:t>AGC</a:t>
            </a:r>
          </a:p>
        </p:txBody>
      </p:sp>
      <p:sp>
        <p:nvSpPr>
          <p:cNvPr id="386064" name="AutoShape 16"/>
          <p:cNvSpPr>
            <a:spLocks/>
          </p:cNvSpPr>
          <p:nvPr/>
        </p:nvSpPr>
        <p:spPr bwMode="auto">
          <a:xfrm>
            <a:off x="1763713" y="2420938"/>
            <a:ext cx="71437" cy="360362"/>
          </a:xfrm>
          <a:prstGeom prst="leftBrace">
            <a:avLst>
              <a:gd name="adj1" fmla="val 420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6065" name="Text Box 17"/>
          <p:cNvSpPr txBox="1">
            <a:spLocks noChangeArrowheads="1"/>
          </p:cNvSpPr>
          <p:nvPr/>
        </p:nvSpPr>
        <p:spPr bwMode="auto">
          <a:xfrm>
            <a:off x="323850" y="2276475"/>
            <a:ext cx="1428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 exact </a:t>
            </a:r>
          </a:p>
          <a:p>
            <a:pPr eaLnBrk="1" hangingPunct="1"/>
            <a:r>
              <a:rPr lang="en-US">
                <a:latin typeface="Arial" charset="0"/>
              </a:rPr>
              <a:t>occurrences</a:t>
            </a:r>
          </a:p>
        </p:txBody>
      </p:sp>
      <p:sp>
        <p:nvSpPr>
          <p:cNvPr id="386066" name="Line 18"/>
          <p:cNvSpPr>
            <a:spLocks noChangeShapeType="1"/>
          </p:cNvSpPr>
          <p:nvPr/>
        </p:nvSpPr>
        <p:spPr bwMode="auto">
          <a:xfrm flipH="1" flipV="1">
            <a:off x="2411413" y="2565400"/>
            <a:ext cx="1800225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86067" name="Line 19"/>
          <p:cNvSpPr>
            <a:spLocks noChangeShapeType="1"/>
          </p:cNvSpPr>
          <p:nvPr/>
        </p:nvSpPr>
        <p:spPr bwMode="auto">
          <a:xfrm flipH="1" flipV="1">
            <a:off x="2411413" y="2781300"/>
            <a:ext cx="1771650" cy="1582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backtracking, one step</a:t>
            </a:r>
          </a:p>
        </p:txBody>
      </p:sp>
      <p:sp>
        <p:nvSpPr>
          <p:cNvPr id="387075" name="Text Box 3"/>
          <p:cNvSpPr txBox="1">
            <a:spLocks noChangeArrowheads="1"/>
          </p:cNvSpPr>
          <p:nvPr/>
        </p:nvSpPr>
        <p:spPr bwMode="auto">
          <a:xfrm>
            <a:off x="5148263" y="1557338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P=AGC, k=1</a:t>
            </a:r>
          </a:p>
        </p:txBody>
      </p:sp>
      <p:sp>
        <p:nvSpPr>
          <p:cNvPr id="387076" name="Rectangle 4"/>
          <p:cNvSpPr>
            <a:spLocks noChangeArrowheads="1"/>
          </p:cNvSpPr>
          <p:nvPr/>
        </p:nvSpPr>
        <p:spPr bwMode="auto">
          <a:xfrm>
            <a:off x="1908175" y="1989138"/>
            <a:ext cx="2519363" cy="352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7077" name="Text Box 5"/>
          <p:cNvSpPr txBox="1">
            <a:spLocks noChangeArrowheads="1"/>
          </p:cNvSpPr>
          <p:nvPr/>
        </p:nvSpPr>
        <p:spPr bwMode="auto">
          <a:xfrm>
            <a:off x="4211638" y="342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7078" name="Text Box 6"/>
          <p:cNvSpPr txBox="1">
            <a:spLocks noChangeArrowheads="1"/>
          </p:cNvSpPr>
          <p:nvPr/>
        </p:nvSpPr>
        <p:spPr bwMode="auto">
          <a:xfrm>
            <a:off x="4140200" y="3357563"/>
            <a:ext cx="303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C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</a:p>
        </p:txBody>
      </p:sp>
      <p:sp>
        <p:nvSpPr>
          <p:cNvPr id="387079" name="Text Box 7"/>
          <p:cNvSpPr txBox="1">
            <a:spLocks noChangeArrowheads="1"/>
          </p:cNvSpPr>
          <p:nvPr/>
        </p:nvSpPr>
        <p:spPr bwMode="auto">
          <a:xfrm>
            <a:off x="1908175" y="3357563"/>
            <a:ext cx="503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GCGC</a:t>
            </a:r>
          </a:p>
        </p:txBody>
      </p:sp>
      <p:sp>
        <p:nvSpPr>
          <p:cNvPr id="387080" name="AutoShape 8"/>
          <p:cNvSpPr>
            <a:spLocks/>
          </p:cNvSpPr>
          <p:nvPr/>
        </p:nvSpPr>
        <p:spPr bwMode="auto">
          <a:xfrm>
            <a:off x="4427538" y="1989138"/>
            <a:ext cx="288925" cy="1368425"/>
          </a:xfrm>
          <a:prstGeom prst="rightBrace">
            <a:avLst>
              <a:gd name="adj1" fmla="val 394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7081" name="Text Box 9"/>
          <p:cNvSpPr txBox="1">
            <a:spLocks noChangeArrowheads="1"/>
          </p:cNvSpPr>
          <p:nvPr/>
        </p:nvSpPr>
        <p:spPr bwMode="auto">
          <a:xfrm>
            <a:off x="4695825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7082" name="Text Box 10"/>
          <p:cNvSpPr txBox="1">
            <a:spLocks noChangeArrowheads="1"/>
          </p:cNvSpPr>
          <p:nvPr/>
        </p:nvSpPr>
        <p:spPr bwMode="auto">
          <a:xfrm>
            <a:off x="4695825" y="2439988"/>
            <a:ext cx="15255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C</a:t>
            </a:r>
            <a:r>
              <a:rPr lang="en-US">
                <a:latin typeface="Arial" charset="0"/>
              </a:rPr>
              <a:t>(L,sp-1)</a:t>
            </a:r>
          </a:p>
        </p:txBody>
      </p:sp>
      <p:sp>
        <p:nvSpPr>
          <p:cNvPr id="387083" name="Text Box 11"/>
          <p:cNvSpPr txBox="1">
            <a:spLocks noChangeArrowheads="1"/>
          </p:cNvSpPr>
          <p:nvPr/>
        </p:nvSpPr>
        <p:spPr bwMode="auto">
          <a:xfrm>
            <a:off x="1476375" y="3284538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sp</a:t>
            </a:r>
          </a:p>
        </p:txBody>
      </p:sp>
      <p:sp>
        <p:nvSpPr>
          <p:cNvPr id="387084" name="Text Box 12"/>
          <p:cNvSpPr txBox="1">
            <a:spLocks noChangeArrowheads="1"/>
          </p:cNvSpPr>
          <p:nvPr/>
        </p:nvSpPr>
        <p:spPr bwMode="auto">
          <a:xfrm>
            <a:off x="1476375" y="42211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ep</a:t>
            </a:r>
          </a:p>
        </p:txBody>
      </p:sp>
      <p:sp>
        <p:nvSpPr>
          <p:cNvPr id="387085" name="AutoShape 13"/>
          <p:cNvSpPr>
            <a:spLocks/>
          </p:cNvSpPr>
          <p:nvPr/>
        </p:nvSpPr>
        <p:spPr bwMode="auto">
          <a:xfrm>
            <a:off x="4427538" y="1989138"/>
            <a:ext cx="288925" cy="2592387"/>
          </a:xfrm>
          <a:prstGeom prst="rightBrace">
            <a:avLst>
              <a:gd name="adj1" fmla="val 747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7086" name="Text Box 14"/>
          <p:cNvSpPr txBox="1">
            <a:spLocks noChangeArrowheads="1"/>
          </p:cNvSpPr>
          <p:nvPr/>
        </p:nvSpPr>
        <p:spPr bwMode="auto">
          <a:xfrm>
            <a:off x="4716463" y="3789363"/>
            <a:ext cx="13350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C</a:t>
            </a:r>
            <a:r>
              <a:rPr lang="en-US">
                <a:latin typeface="Arial" charset="0"/>
              </a:rPr>
              <a:t>(L,ep)</a:t>
            </a:r>
          </a:p>
        </p:txBody>
      </p:sp>
      <p:sp>
        <p:nvSpPr>
          <p:cNvPr id="387087" name="Text Box 15"/>
          <p:cNvSpPr txBox="1">
            <a:spLocks noChangeArrowheads="1"/>
          </p:cNvSpPr>
          <p:nvPr/>
        </p:nvSpPr>
        <p:spPr bwMode="auto">
          <a:xfrm>
            <a:off x="1906588" y="2755900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CGC</a:t>
            </a:r>
          </a:p>
          <a:p>
            <a:pPr eaLnBrk="1" hangingPunct="1"/>
            <a:r>
              <a:rPr lang="en-US" sz="1200">
                <a:latin typeface="Arial" charset="0"/>
              </a:rPr>
              <a:t>CGC</a:t>
            </a:r>
          </a:p>
        </p:txBody>
      </p:sp>
      <p:sp>
        <p:nvSpPr>
          <p:cNvPr id="387088" name="AutoShape 16"/>
          <p:cNvSpPr>
            <a:spLocks/>
          </p:cNvSpPr>
          <p:nvPr/>
        </p:nvSpPr>
        <p:spPr bwMode="auto">
          <a:xfrm>
            <a:off x="1763713" y="2755900"/>
            <a:ext cx="71437" cy="360363"/>
          </a:xfrm>
          <a:prstGeom prst="leftBrace">
            <a:avLst>
              <a:gd name="adj1" fmla="val 420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7089" name="Text Box 17"/>
          <p:cNvSpPr txBox="1">
            <a:spLocks noChangeArrowheads="1"/>
          </p:cNvSpPr>
          <p:nvPr/>
        </p:nvSpPr>
        <p:spPr bwMode="auto">
          <a:xfrm>
            <a:off x="0" y="2492375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 occurrences</a:t>
            </a:r>
          </a:p>
          <a:p>
            <a:pPr eaLnBrk="1" hangingPunct="1"/>
            <a:r>
              <a:rPr lang="en-US">
                <a:latin typeface="Arial" charset="0"/>
              </a:rPr>
              <a:t>with 1 mismatch</a:t>
            </a:r>
          </a:p>
        </p:txBody>
      </p:sp>
      <p:sp>
        <p:nvSpPr>
          <p:cNvPr id="387090" name="Line 18"/>
          <p:cNvSpPr>
            <a:spLocks noChangeShapeType="1"/>
          </p:cNvSpPr>
          <p:nvPr/>
        </p:nvSpPr>
        <p:spPr bwMode="auto">
          <a:xfrm flipH="1" flipV="1">
            <a:off x="2339975" y="2924175"/>
            <a:ext cx="18002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87091" name="Line 19"/>
          <p:cNvSpPr>
            <a:spLocks noChangeShapeType="1"/>
          </p:cNvSpPr>
          <p:nvPr/>
        </p:nvSpPr>
        <p:spPr bwMode="auto">
          <a:xfrm flipH="1" flipV="1">
            <a:off x="2339975" y="3068638"/>
            <a:ext cx="18002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mapping</a:t>
            </a:r>
            <a:endParaRPr lang="en-US" dirty="0"/>
          </a:p>
        </p:txBody>
      </p:sp>
      <p:sp>
        <p:nvSpPr>
          <p:cNvPr id="406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CC3300"/>
                </a:solidFill>
              </a:rPr>
              <a:t>Input</a:t>
            </a:r>
            <a:r>
              <a:rPr lang="en-US" dirty="0"/>
              <a:t>: </a:t>
            </a:r>
            <a:r>
              <a:rPr lang="en-US" dirty="0" smtClean="0"/>
              <a:t>Short reads extracted from donor DNA.</a:t>
            </a:r>
            <a:endParaRPr lang="en-US" dirty="0"/>
          </a:p>
          <a:p>
            <a:r>
              <a:rPr lang="en-US" dirty="0">
                <a:solidFill>
                  <a:srgbClr val="CC3300"/>
                </a:solidFill>
              </a:rPr>
              <a:t>Output</a:t>
            </a:r>
            <a:r>
              <a:rPr lang="en-US" dirty="0"/>
              <a:t>: </a:t>
            </a:r>
            <a:r>
              <a:rPr lang="en-US" dirty="0" smtClean="0"/>
              <a:t>Alignment </a:t>
            </a:r>
            <a:r>
              <a:rPr lang="en-US" dirty="0"/>
              <a:t>of the </a:t>
            </a:r>
            <a:r>
              <a:rPr lang="en-US" dirty="0" smtClean="0"/>
              <a:t>reads </a:t>
            </a:r>
            <a:r>
              <a:rPr lang="en-US" dirty="0"/>
              <a:t>to their locations in </a:t>
            </a:r>
            <a:r>
              <a:rPr lang="en-US" dirty="0" smtClean="0"/>
              <a:t>reference genome</a:t>
            </a:r>
            <a:r>
              <a:rPr lang="en-US" dirty="0"/>
              <a:t>.</a:t>
            </a:r>
          </a:p>
          <a:p>
            <a:r>
              <a:rPr lang="en-US" dirty="0"/>
              <a:t>Some errors (but not many) need to be allowed in the mapping.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Backward backtracking, one step</a:t>
            </a:r>
          </a:p>
        </p:txBody>
      </p:sp>
      <p:sp>
        <p:nvSpPr>
          <p:cNvPr id="388099" name="Text Box 3"/>
          <p:cNvSpPr txBox="1">
            <a:spLocks noChangeArrowheads="1"/>
          </p:cNvSpPr>
          <p:nvPr/>
        </p:nvSpPr>
        <p:spPr bwMode="auto">
          <a:xfrm>
            <a:off x="5219700" y="1700213"/>
            <a:ext cx="14668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P=AGC, k=1</a:t>
            </a:r>
          </a:p>
        </p:txBody>
      </p:sp>
      <p:sp>
        <p:nvSpPr>
          <p:cNvPr id="388100" name="Rectangle 4"/>
          <p:cNvSpPr>
            <a:spLocks noChangeArrowheads="1"/>
          </p:cNvSpPr>
          <p:nvPr/>
        </p:nvSpPr>
        <p:spPr bwMode="auto">
          <a:xfrm>
            <a:off x="1908175" y="1989138"/>
            <a:ext cx="2519363" cy="3527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8101" name="Text Box 5"/>
          <p:cNvSpPr txBox="1">
            <a:spLocks noChangeArrowheads="1"/>
          </p:cNvSpPr>
          <p:nvPr/>
        </p:nvSpPr>
        <p:spPr bwMode="auto">
          <a:xfrm>
            <a:off x="4211638" y="34290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8102" name="Text Box 6"/>
          <p:cNvSpPr txBox="1">
            <a:spLocks noChangeArrowheads="1"/>
          </p:cNvSpPr>
          <p:nvPr/>
        </p:nvSpPr>
        <p:spPr bwMode="auto">
          <a:xfrm>
            <a:off x="4140200" y="3357563"/>
            <a:ext cx="30321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C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</a:p>
          <a:p>
            <a:pPr eaLnBrk="1" hangingPunct="1"/>
            <a:r>
              <a:rPr lang="en-US" sz="1200">
                <a:latin typeface="Arial" charset="0"/>
              </a:rPr>
              <a:t>G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A</a:t>
            </a:r>
          </a:p>
        </p:txBody>
      </p:sp>
      <p:sp>
        <p:nvSpPr>
          <p:cNvPr id="388103" name="Text Box 7"/>
          <p:cNvSpPr txBox="1">
            <a:spLocks noChangeArrowheads="1"/>
          </p:cNvSpPr>
          <p:nvPr/>
        </p:nvSpPr>
        <p:spPr bwMode="auto">
          <a:xfrm>
            <a:off x="1908175" y="3357563"/>
            <a:ext cx="5032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  <a:br>
              <a:rPr lang="en-US" sz="1200">
                <a:latin typeface="Arial" charset="0"/>
              </a:rPr>
            </a:br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</a:t>
            </a:r>
          </a:p>
          <a:p>
            <a:pPr eaLnBrk="1" hangingPunct="1"/>
            <a:r>
              <a:rPr lang="en-US" sz="1200">
                <a:latin typeface="Arial" charset="0"/>
              </a:rPr>
              <a:t>GCGC</a:t>
            </a:r>
          </a:p>
        </p:txBody>
      </p:sp>
      <p:sp>
        <p:nvSpPr>
          <p:cNvPr id="388104" name="AutoShape 8"/>
          <p:cNvSpPr>
            <a:spLocks/>
          </p:cNvSpPr>
          <p:nvPr/>
        </p:nvSpPr>
        <p:spPr bwMode="auto">
          <a:xfrm>
            <a:off x="4427538" y="1989138"/>
            <a:ext cx="288925" cy="1368425"/>
          </a:xfrm>
          <a:prstGeom prst="rightBrace">
            <a:avLst>
              <a:gd name="adj1" fmla="val 39469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8105" name="Text Box 9"/>
          <p:cNvSpPr txBox="1">
            <a:spLocks noChangeArrowheads="1"/>
          </p:cNvSpPr>
          <p:nvPr/>
        </p:nvSpPr>
        <p:spPr bwMode="auto">
          <a:xfrm>
            <a:off x="4695825" y="24399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endParaRPr lang="en-US">
              <a:latin typeface="Arial" charset="0"/>
            </a:endParaRPr>
          </a:p>
        </p:txBody>
      </p:sp>
      <p:sp>
        <p:nvSpPr>
          <p:cNvPr id="388106" name="Text Box 10"/>
          <p:cNvSpPr txBox="1">
            <a:spLocks noChangeArrowheads="1"/>
          </p:cNvSpPr>
          <p:nvPr/>
        </p:nvSpPr>
        <p:spPr bwMode="auto">
          <a:xfrm>
            <a:off x="4695825" y="2439988"/>
            <a:ext cx="1535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G</a:t>
            </a:r>
            <a:r>
              <a:rPr lang="en-US">
                <a:latin typeface="Arial" charset="0"/>
              </a:rPr>
              <a:t>(L,sp-1)</a:t>
            </a:r>
          </a:p>
        </p:txBody>
      </p:sp>
      <p:sp>
        <p:nvSpPr>
          <p:cNvPr id="388107" name="Text Box 11"/>
          <p:cNvSpPr txBox="1">
            <a:spLocks noChangeArrowheads="1"/>
          </p:cNvSpPr>
          <p:nvPr/>
        </p:nvSpPr>
        <p:spPr bwMode="auto">
          <a:xfrm>
            <a:off x="1476375" y="3284538"/>
            <a:ext cx="42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sp</a:t>
            </a:r>
          </a:p>
        </p:txBody>
      </p:sp>
      <p:sp>
        <p:nvSpPr>
          <p:cNvPr id="388108" name="Text Box 12"/>
          <p:cNvSpPr txBox="1">
            <a:spLocks noChangeArrowheads="1"/>
          </p:cNvSpPr>
          <p:nvPr/>
        </p:nvSpPr>
        <p:spPr bwMode="auto">
          <a:xfrm>
            <a:off x="1476375" y="4221163"/>
            <a:ext cx="438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ep</a:t>
            </a:r>
          </a:p>
        </p:txBody>
      </p:sp>
      <p:sp>
        <p:nvSpPr>
          <p:cNvPr id="388109" name="AutoShape 13"/>
          <p:cNvSpPr>
            <a:spLocks/>
          </p:cNvSpPr>
          <p:nvPr/>
        </p:nvSpPr>
        <p:spPr bwMode="auto">
          <a:xfrm>
            <a:off x="4427538" y="1989138"/>
            <a:ext cx="288925" cy="2592387"/>
          </a:xfrm>
          <a:prstGeom prst="rightBrace">
            <a:avLst>
              <a:gd name="adj1" fmla="val 7477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8110" name="Text Box 14"/>
          <p:cNvSpPr txBox="1">
            <a:spLocks noChangeArrowheads="1"/>
          </p:cNvSpPr>
          <p:nvPr/>
        </p:nvSpPr>
        <p:spPr bwMode="auto">
          <a:xfrm>
            <a:off x="4716463" y="3789363"/>
            <a:ext cx="13446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rank</a:t>
            </a:r>
            <a:r>
              <a:rPr lang="en-US" baseline="-25000">
                <a:latin typeface="Arial" charset="0"/>
              </a:rPr>
              <a:t>G</a:t>
            </a:r>
            <a:r>
              <a:rPr lang="en-US">
                <a:latin typeface="Arial" charset="0"/>
              </a:rPr>
              <a:t>(L,ep)</a:t>
            </a:r>
          </a:p>
        </p:txBody>
      </p:sp>
      <p:sp>
        <p:nvSpPr>
          <p:cNvPr id="388111" name="Text Box 15"/>
          <p:cNvSpPr txBox="1">
            <a:spLocks noChangeArrowheads="1"/>
          </p:cNvSpPr>
          <p:nvPr/>
        </p:nvSpPr>
        <p:spPr bwMode="auto">
          <a:xfrm>
            <a:off x="1906588" y="4556125"/>
            <a:ext cx="79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200" dirty="0">
                <a:latin typeface="Arial" charset="0"/>
              </a:rPr>
              <a:t>GGC</a:t>
            </a:r>
          </a:p>
          <a:p>
            <a:pPr eaLnBrk="1" hangingPunct="1"/>
            <a:r>
              <a:rPr lang="en-US" sz="1200" dirty="0" smtClean="0">
                <a:latin typeface="Arial" charset="0"/>
              </a:rPr>
              <a:t>GGC</a:t>
            </a:r>
            <a:endParaRPr lang="en-US" sz="1200" dirty="0">
              <a:latin typeface="Arial" charset="0"/>
            </a:endParaRPr>
          </a:p>
        </p:txBody>
      </p:sp>
      <p:sp>
        <p:nvSpPr>
          <p:cNvPr id="388112" name="AutoShape 16"/>
          <p:cNvSpPr>
            <a:spLocks/>
          </p:cNvSpPr>
          <p:nvPr/>
        </p:nvSpPr>
        <p:spPr bwMode="auto">
          <a:xfrm>
            <a:off x="1763713" y="4581525"/>
            <a:ext cx="71437" cy="360363"/>
          </a:xfrm>
          <a:prstGeom prst="leftBrace">
            <a:avLst>
              <a:gd name="adj1" fmla="val 4203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388113" name="Text Box 17"/>
          <p:cNvSpPr txBox="1">
            <a:spLocks noChangeArrowheads="1"/>
          </p:cNvSpPr>
          <p:nvPr/>
        </p:nvSpPr>
        <p:spPr bwMode="auto">
          <a:xfrm>
            <a:off x="0" y="4365625"/>
            <a:ext cx="18224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2 occurrences</a:t>
            </a:r>
          </a:p>
          <a:p>
            <a:pPr eaLnBrk="1" hangingPunct="1"/>
            <a:r>
              <a:rPr lang="en-US">
                <a:latin typeface="Arial" charset="0"/>
              </a:rPr>
              <a:t>with 1 mismatch</a:t>
            </a:r>
          </a:p>
        </p:txBody>
      </p:sp>
      <p:sp>
        <p:nvSpPr>
          <p:cNvPr id="388114" name="Line 18"/>
          <p:cNvSpPr>
            <a:spLocks noChangeShapeType="1"/>
          </p:cNvSpPr>
          <p:nvPr/>
        </p:nvSpPr>
        <p:spPr bwMode="auto">
          <a:xfrm flipH="1">
            <a:off x="2411413" y="4076700"/>
            <a:ext cx="1800225" cy="5762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88115" name="Line 19"/>
          <p:cNvSpPr>
            <a:spLocks noChangeShapeType="1"/>
          </p:cNvSpPr>
          <p:nvPr/>
        </p:nvSpPr>
        <p:spPr bwMode="auto">
          <a:xfrm flipH="1">
            <a:off x="2411413" y="4221163"/>
            <a:ext cx="1800225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Backward backtracking – pseudocode</a:t>
            </a:r>
          </a:p>
        </p:txBody>
      </p:sp>
      <p:sp>
        <p:nvSpPr>
          <p:cNvPr id="389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buFont typeface="Wingdings" pitchFamily="2" charset="2"/>
              <a:buNone/>
            </a:pPr>
            <a:r>
              <a:rPr lang="en-US" sz="2200" b="1">
                <a:solidFill>
                  <a:srgbClr val="CC3300"/>
                </a:solidFill>
              </a:rPr>
              <a:t>Algorithm kmismatches(</a:t>
            </a:r>
            <a:r>
              <a:rPr lang="en-US" sz="2200">
                <a:solidFill>
                  <a:srgbClr val="CC3300"/>
                </a:solidFill>
              </a:rPr>
              <a:t>P,L, k, j, sp, ep</a:t>
            </a:r>
            <a:r>
              <a:rPr lang="en-US" sz="2200" b="1">
                <a:solidFill>
                  <a:srgbClr val="CC3300"/>
                </a:solidFill>
              </a:rPr>
              <a:t>)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 b="1"/>
              <a:t>if</a:t>
            </a:r>
            <a:r>
              <a:rPr lang="en-US" sz="2200"/>
              <a:t> (</a:t>
            </a:r>
            <a:r>
              <a:rPr lang="en-US" sz="2200">
                <a:solidFill>
                  <a:srgbClr val="CC3300"/>
                </a:solidFill>
              </a:rPr>
              <a:t>j = 0</a:t>
            </a:r>
            <a:r>
              <a:rPr lang="en-US" sz="2200"/>
              <a:t>)</a:t>
            </a:r>
            <a:r>
              <a:rPr lang="en-US" sz="2200" b="1"/>
              <a:t> then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/>
              <a:t>   </a:t>
            </a:r>
            <a:r>
              <a:rPr lang="en-US" sz="2000"/>
              <a:t>Report occurrences </a:t>
            </a:r>
            <a:r>
              <a:rPr lang="en-US" sz="2000" b="1">
                <a:solidFill>
                  <a:srgbClr val="CC3300"/>
                </a:solidFill>
              </a:rPr>
              <a:t>Pos[sp]</a:t>
            </a:r>
            <a:r>
              <a:rPr lang="en-US" sz="2000">
                <a:solidFill>
                  <a:srgbClr val="CC3300"/>
                </a:solidFill>
              </a:rPr>
              <a:t>, . . . , </a:t>
            </a:r>
            <a:r>
              <a:rPr lang="en-US" sz="2000" b="1">
                <a:solidFill>
                  <a:srgbClr val="CC3300"/>
                </a:solidFill>
              </a:rPr>
              <a:t>Pos[ep]</a:t>
            </a:r>
            <a:r>
              <a:rPr lang="en-US" sz="2000"/>
              <a:t>; </a:t>
            </a:r>
            <a:r>
              <a:rPr lang="en-US" sz="2000" b="1"/>
              <a:t>return</a:t>
            </a:r>
            <a:r>
              <a:rPr lang="en-US" sz="2000"/>
              <a:t>;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 b="1"/>
              <a:t>for each</a:t>
            </a:r>
            <a:r>
              <a:rPr lang="en-US" sz="2200"/>
              <a:t> </a:t>
            </a:r>
            <a:r>
              <a:rPr lang="en-US" sz="2200">
                <a:solidFill>
                  <a:srgbClr val="CC3300"/>
                </a:solidFill>
              </a:rPr>
              <a:t>s </a:t>
            </a:r>
            <a:r>
              <a:rPr lang="en-GB">
                <a:solidFill>
                  <a:srgbClr val="CC3300"/>
                </a:solidFill>
                <a:latin typeface="cmsy10" pitchFamily="34" charset="0"/>
                <a:sym typeface="Symbol" pitchFamily="18" charset="2"/>
              </a:rPr>
              <a:t></a:t>
            </a:r>
            <a:r>
              <a:rPr lang="en-US" sz="2200">
                <a:solidFill>
                  <a:srgbClr val="CC3300"/>
                </a:solidFill>
              </a:rPr>
              <a:t> </a:t>
            </a:r>
            <a:r>
              <a:rPr lang="en-US" sz="2200">
                <a:solidFill>
                  <a:srgbClr val="CC3300"/>
                </a:solidFill>
                <a:sym typeface="Symbol" pitchFamily="18" charset="2"/>
              </a:rPr>
              <a:t></a:t>
            </a:r>
            <a:r>
              <a:rPr lang="en-US" sz="2200">
                <a:sym typeface="Symbol" pitchFamily="18" charset="2"/>
              </a:rPr>
              <a:t> </a:t>
            </a:r>
            <a:r>
              <a:rPr lang="en-US" sz="2200" b="1"/>
              <a:t>do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>
                <a:solidFill>
                  <a:srgbClr val="CC3300"/>
                </a:solidFill>
              </a:rPr>
              <a:t>   sp′ ← C[s] + rank</a:t>
            </a:r>
            <a:r>
              <a:rPr lang="en-US" sz="2200" baseline="-25000">
                <a:solidFill>
                  <a:srgbClr val="CC3300"/>
                </a:solidFill>
              </a:rPr>
              <a:t>s</a:t>
            </a:r>
            <a:r>
              <a:rPr lang="en-US" sz="2200">
                <a:solidFill>
                  <a:srgbClr val="CC3300"/>
                </a:solidFill>
              </a:rPr>
              <a:t>(L, sp − 1)+1</a:t>
            </a:r>
            <a:r>
              <a:rPr lang="en-US" sz="2200"/>
              <a:t>;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>
                <a:solidFill>
                  <a:srgbClr val="CC3300"/>
                </a:solidFill>
              </a:rPr>
              <a:t>   ep′ ← C[s] + rank</a:t>
            </a:r>
            <a:r>
              <a:rPr lang="en-US" sz="2200" baseline="-25000">
                <a:solidFill>
                  <a:srgbClr val="CC3300"/>
                </a:solidFill>
              </a:rPr>
              <a:t>s</a:t>
            </a:r>
            <a:r>
              <a:rPr lang="en-US" sz="2200">
                <a:solidFill>
                  <a:srgbClr val="CC3300"/>
                </a:solidFill>
              </a:rPr>
              <a:t>(L, ep)</a:t>
            </a:r>
            <a:r>
              <a:rPr lang="en-US" sz="2200"/>
              <a:t>;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/>
              <a:t>   if (</a:t>
            </a:r>
            <a:r>
              <a:rPr lang="en-US" sz="2200">
                <a:solidFill>
                  <a:srgbClr val="CC3300"/>
                </a:solidFill>
              </a:rPr>
              <a:t>P[j] != s</a:t>
            </a:r>
            <a:r>
              <a:rPr lang="en-US" sz="2200"/>
              <a:t>) </a:t>
            </a:r>
            <a:r>
              <a:rPr lang="en-US" sz="2200">
                <a:solidFill>
                  <a:srgbClr val="CC3300"/>
                </a:solidFill>
              </a:rPr>
              <a:t>k′ ← k − 1</a:t>
            </a:r>
            <a:r>
              <a:rPr lang="en-US" sz="2200"/>
              <a:t>; else </a:t>
            </a:r>
            <a:r>
              <a:rPr lang="en-US" sz="2200">
                <a:solidFill>
                  <a:srgbClr val="CC3300"/>
                </a:solidFill>
              </a:rPr>
              <a:t>k′ ← k</a:t>
            </a:r>
            <a:r>
              <a:rPr lang="en-US" sz="2200"/>
              <a:t>;</a:t>
            </a:r>
          </a:p>
          <a:p>
            <a:pPr marL="495300" indent="-495300">
              <a:buFont typeface="Wingdings" pitchFamily="2" charset="2"/>
              <a:buAutoNum type="arabicParenBoth"/>
            </a:pPr>
            <a:r>
              <a:rPr lang="en-US" sz="2200"/>
              <a:t>   if (</a:t>
            </a:r>
            <a:r>
              <a:rPr lang="en-US" sz="2200">
                <a:solidFill>
                  <a:srgbClr val="CC3300"/>
                </a:solidFill>
              </a:rPr>
              <a:t>k′ ≥ 0</a:t>
            </a:r>
            <a:r>
              <a:rPr lang="en-US" sz="2200"/>
              <a:t>) </a:t>
            </a:r>
            <a:r>
              <a:rPr lang="en-US" sz="2200" b="1">
                <a:solidFill>
                  <a:srgbClr val="CC3300"/>
                </a:solidFill>
              </a:rPr>
              <a:t>kmismatches(</a:t>
            </a:r>
            <a:r>
              <a:rPr lang="en-US" sz="2200">
                <a:solidFill>
                  <a:srgbClr val="CC3300"/>
                </a:solidFill>
              </a:rPr>
              <a:t>P,L, k′, j − 1, sp′, ep′</a:t>
            </a:r>
            <a:r>
              <a:rPr lang="en-US" sz="2200" b="1">
                <a:solidFill>
                  <a:srgbClr val="CC3300"/>
                </a:solidFill>
              </a:rPr>
              <a:t>)</a:t>
            </a:r>
            <a:r>
              <a:rPr lang="en-US" sz="2200"/>
              <a:t>;</a:t>
            </a:r>
          </a:p>
          <a:p>
            <a:pPr marL="495300" indent="-495300">
              <a:buFont typeface="Wingdings" pitchFamily="2" charset="2"/>
              <a:buNone/>
            </a:pPr>
            <a:r>
              <a:rPr lang="en-US" sz="2200"/>
              <a:t/>
            </a:r>
            <a:br>
              <a:rPr lang="en-US" sz="2200"/>
            </a:br>
            <a:r>
              <a:rPr lang="en-US" sz="2200" i="1">
                <a:solidFill>
                  <a:srgbClr val="CC3300"/>
                </a:solidFill>
              </a:rPr>
              <a:t>First call</a:t>
            </a:r>
            <a:r>
              <a:rPr lang="en-US" sz="2200"/>
              <a:t>: kmismatches(</a:t>
            </a:r>
            <a:r>
              <a:rPr lang="en-US" sz="2200">
                <a:solidFill>
                  <a:srgbClr val="CC3300"/>
                </a:solidFill>
              </a:rPr>
              <a:t>P,L,k,m,1,n</a:t>
            </a:r>
            <a:r>
              <a:rPr lang="en-US" sz="2200"/>
              <a:t>)</a:t>
            </a:r>
          </a:p>
          <a:p>
            <a:pPr marL="495300" indent="-495300"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test run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Compressed suffix array for human genome occupied </a:t>
            </a:r>
            <a:r>
              <a:rPr lang="en-US">
                <a:solidFill>
                  <a:srgbClr val="CC3300"/>
                </a:solidFill>
              </a:rPr>
              <a:t>2.1 GB</a:t>
            </a:r>
            <a:r>
              <a:rPr lang="en-US"/>
              <a:t>.</a:t>
            </a:r>
          </a:p>
          <a:p>
            <a:r>
              <a:rPr lang="en-US">
                <a:solidFill>
                  <a:srgbClr val="CC3300"/>
                </a:solidFill>
              </a:rPr>
              <a:t>10000</a:t>
            </a:r>
            <a:r>
              <a:rPr lang="en-US"/>
              <a:t> patterns of length </a:t>
            </a:r>
            <a:r>
              <a:rPr lang="en-US">
                <a:solidFill>
                  <a:srgbClr val="CC3300"/>
                </a:solidFill>
              </a:rPr>
              <a:t>32</a:t>
            </a:r>
            <a:r>
              <a:rPr lang="en-US"/>
              <a:t> searched for with </a:t>
            </a:r>
            <a:r>
              <a:rPr lang="en-US">
                <a:solidFill>
                  <a:srgbClr val="CC3300"/>
                </a:solidFill>
              </a:rPr>
              <a:t>k=0,1,2</a:t>
            </a:r>
            <a:r>
              <a:rPr lang="en-US"/>
              <a:t> mismatches. </a:t>
            </a:r>
          </a:p>
          <a:p>
            <a:r>
              <a:rPr lang="en-US"/>
              <a:t>Average search times (finding the ranges) were </a:t>
            </a:r>
            <a:r>
              <a:rPr lang="en-US">
                <a:solidFill>
                  <a:srgbClr val="CC3300"/>
                </a:solidFill>
              </a:rPr>
              <a:t>0.3</a:t>
            </a:r>
            <a:r>
              <a:rPr lang="en-US"/>
              <a:t>, </a:t>
            </a:r>
            <a:r>
              <a:rPr lang="en-US">
                <a:solidFill>
                  <a:srgbClr val="CC3300"/>
                </a:solidFill>
              </a:rPr>
              <a:t>8.2</a:t>
            </a:r>
            <a:r>
              <a:rPr lang="en-US"/>
              <a:t>, and </a:t>
            </a:r>
            <a:r>
              <a:rPr lang="en-US">
                <a:solidFill>
                  <a:srgbClr val="CC3300"/>
                </a:solidFill>
              </a:rPr>
              <a:t>121</a:t>
            </a:r>
            <a:r>
              <a:rPr lang="en-US"/>
              <a:t> </a:t>
            </a:r>
            <a:r>
              <a:rPr lang="en-US">
                <a:solidFill>
                  <a:srgbClr val="CC3300"/>
                </a:solidFill>
              </a:rPr>
              <a:t>milliseconds</a:t>
            </a:r>
            <a:r>
              <a:rPr lang="en-US"/>
              <a:t> per pattern, for </a:t>
            </a:r>
            <a:r>
              <a:rPr lang="en-US">
                <a:solidFill>
                  <a:srgbClr val="CC3300"/>
                </a:solidFill>
              </a:rPr>
              <a:t>k=0,1,2</a:t>
            </a:r>
            <a:r>
              <a:rPr lang="en-US"/>
              <a:t>, respectively.</a:t>
            </a:r>
          </a:p>
          <a:p>
            <a:r>
              <a:rPr lang="en-US"/>
              <a:t>Locating one occurrence took </a:t>
            </a:r>
            <a:r>
              <a:rPr lang="en-US">
                <a:solidFill>
                  <a:srgbClr val="CC3300"/>
                </a:solidFill>
              </a:rPr>
              <a:t>0.9 milliseconds</a:t>
            </a:r>
            <a:r>
              <a:rPr lang="en-US"/>
              <a:t> on average.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Search space pruning: BWA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Build compressed suffix array (aka FM-index) for S and its reverse S</a:t>
            </a:r>
            <a:r>
              <a:rPr lang="fi-FI" sz="2000" baseline="30000" dirty="0" smtClean="0"/>
              <a:t>r</a:t>
            </a:r>
            <a:r>
              <a:rPr lang="fi-FI" sz="2000" dirty="0" smtClean="0"/>
              <a:t>. Call these </a:t>
            </a:r>
            <a:r>
              <a:rPr lang="fi-FI" sz="2000" i="1" dirty="0" smtClean="0">
                <a:solidFill>
                  <a:srgbClr val="CC3300"/>
                </a:solidFill>
              </a:rPr>
              <a:t>forward FM-index</a:t>
            </a:r>
            <a:r>
              <a:rPr lang="fi-FI" sz="2000" dirty="0" smtClean="0"/>
              <a:t> and </a:t>
            </a:r>
            <a:r>
              <a:rPr lang="fi-FI" sz="2000" i="1" dirty="0" smtClean="0">
                <a:solidFill>
                  <a:srgbClr val="CC3300"/>
                </a:solidFill>
              </a:rPr>
              <a:t>reverse FM-index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Compute a table </a:t>
            </a:r>
            <a:r>
              <a:rPr lang="fi-FI" sz="2000" dirty="0" smtClean="0">
                <a:solidFill>
                  <a:srgbClr val="CC3300"/>
                </a:solidFill>
              </a:rPr>
              <a:t>D[1,m]</a:t>
            </a:r>
            <a:r>
              <a:rPr lang="fi-FI" sz="2000" dirty="0" smtClean="0"/>
              <a:t> such that </a:t>
            </a:r>
            <a:r>
              <a:rPr lang="fi-FI" sz="2000" dirty="0" smtClean="0">
                <a:solidFill>
                  <a:srgbClr val="CC3300"/>
                </a:solidFill>
              </a:rPr>
              <a:t>D[i]</a:t>
            </a:r>
            <a:r>
              <a:rPr lang="fi-FI" sz="2000" dirty="0" smtClean="0"/>
              <a:t> gives a lower bound for the minimum amount of errors needed to match </a:t>
            </a:r>
            <a:r>
              <a:rPr lang="fi-FI" sz="2000" dirty="0" smtClean="0">
                <a:solidFill>
                  <a:srgbClr val="CC3300"/>
                </a:solidFill>
              </a:rPr>
              <a:t>P[1,i]</a:t>
            </a:r>
            <a:r>
              <a:rPr lang="fi-FI" sz="2000" dirty="0" smtClean="0"/>
              <a:t> in </a:t>
            </a:r>
            <a:r>
              <a:rPr lang="fi-FI" sz="2000" dirty="0" smtClean="0">
                <a:solidFill>
                  <a:srgbClr val="CC3300"/>
                </a:solidFill>
              </a:rPr>
              <a:t>T</a:t>
            </a:r>
            <a:r>
              <a:rPr lang="fi-FI" sz="2000" dirty="0" smtClean="0"/>
              <a:t>.</a:t>
            </a:r>
          </a:p>
          <a:p>
            <a:pPr lvl="1"/>
            <a:r>
              <a:rPr lang="fi-FI" sz="1800" dirty="0" smtClean="0"/>
              <a:t>E.g. </a:t>
            </a:r>
            <a:r>
              <a:rPr lang="fi-FI" sz="1800" dirty="0" smtClean="0">
                <a:solidFill>
                  <a:srgbClr val="CC3300"/>
                </a:solidFill>
              </a:rPr>
              <a:t>D[i]</a:t>
            </a:r>
            <a:r>
              <a:rPr lang="fi-FI" sz="1800" dirty="0" smtClean="0"/>
              <a:t> = minimum number of times </a:t>
            </a:r>
            <a:r>
              <a:rPr lang="fi-FI" sz="1800" dirty="0" smtClean="0">
                <a:solidFill>
                  <a:srgbClr val="CC3300"/>
                </a:solidFill>
              </a:rPr>
              <a:t>P[1,i] </a:t>
            </a:r>
            <a:r>
              <a:rPr lang="fi-FI" sz="1800" dirty="0" smtClean="0"/>
              <a:t>need to be split such that each piece occurs exactly in </a:t>
            </a:r>
            <a:r>
              <a:rPr lang="fi-FI" sz="1800" dirty="0" smtClean="0">
                <a:solidFill>
                  <a:srgbClr val="CC3300"/>
                </a:solidFill>
              </a:rPr>
              <a:t>T</a:t>
            </a:r>
            <a:r>
              <a:rPr lang="fi-FI" sz="1800" dirty="0" smtClean="0"/>
              <a:t>.</a:t>
            </a:r>
          </a:p>
          <a:p>
            <a:pPr lvl="1"/>
            <a:r>
              <a:rPr lang="fi-FI" sz="1800" dirty="0" smtClean="0"/>
              <a:t>Initialize </a:t>
            </a:r>
            <a:r>
              <a:rPr lang="fi-FI" sz="1800" dirty="0" smtClean="0">
                <a:solidFill>
                  <a:srgbClr val="CC3300"/>
                </a:solidFill>
              </a:rPr>
              <a:t>D[0]=0</a:t>
            </a:r>
            <a:r>
              <a:rPr lang="fi-FI" sz="1800" dirty="0" smtClean="0"/>
              <a:t>.</a:t>
            </a:r>
            <a:r>
              <a:rPr lang="fi-FI" sz="1800" dirty="0"/>
              <a:t> </a:t>
            </a:r>
            <a:r>
              <a:rPr lang="fi-FI" sz="1800" dirty="0" smtClean="0"/>
              <a:t>With reverse FM-index, backward search </a:t>
            </a:r>
            <a:r>
              <a:rPr lang="fi-FI" sz="1800" dirty="0" smtClean="0">
                <a:solidFill>
                  <a:srgbClr val="CC3300"/>
                </a:solidFill>
              </a:rPr>
              <a:t>P</a:t>
            </a:r>
            <a:r>
              <a:rPr lang="fi-FI" sz="1800" baseline="30000" dirty="0" smtClean="0">
                <a:solidFill>
                  <a:srgbClr val="CC3300"/>
                </a:solidFill>
              </a:rPr>
              <a:t>r</a:t>
            </a:r>
            <a:r>
              <a:rPr lang="fi-FI" sz="1800" dirty="0" smtClean="0"/>
              <a:t> from </a:t>
            </a:r>
            <a:r>
              <a:rPr lang="fi-FI" sz="1800" dirty="0" smtClean="0">
                <a:solidFill>
                  <a:srgbClr val="CC3300"/>
                </a:solidFill>
              </a:rPr>
              <a:t>i=m</a:t>
            </a:r>
            <a:r>
              <a:rPr lang="fi-FI" sz="1800" dirty="0" smtClean="0"/>
              <a:t> to </a:t>
            </a:r>
            <a:r>
              <a:rPr lang="fi-FI" sz="1800" dirty="0" smtClean="0">
                <a:solidFill>
                  <a:srgbClr val="CC3300"/>
                </a:solidFill>
              </a:rPr>
              <a:t>i=1 </a:t>
            </a:r>
            <a:r>
              <a:rPr lang="fi-FI" sz="1800" dirty="0" smtClean="0"/>
              <a:t>setting </a:t>
            </a:r>
            <a:r>
              <a:rPr lang="fi-FI" sz="1800" dirty="0" smtClean="0">
                <a:solidFill>
                  <a:srgbClr val="CC3300"/>
                </a:solidFill>
              </a:rPr>
              <a:t>D[m-i]=D[m-i-1] </a:t>
            </a:r>
            <a:r>
              <a:rPr lang="fi-FI" sz="1800" dirty="0" smtClean="0"/>
              <a:t>until empty interval, say at </a:t>
            </a:r>
            <a:r>
              <a:rPr lang="fi-FI" sz="1800" dirty="0" smtClean="0">
                <a:solidFill>
                  <a:srgbClr val="CC3300"/>
                </a:solidFill>
              </a:rPr>
              <a:t>P</a:t>
            </a:r>
            <a:r>
              <a:rPr lang="fi-FI" sz="1800" baseline="30000" dirty="0" smtClean="0">
                <a:solidFill>
                  <a:srgbClr val="CC3300"/>
                </a:solidFill>
              </a:rPr>
              <a:t>r</a:t>
            </a:r>
            <a:r>
              <a:rPr lang="fi-FI" sz="1800" dirty="0" smtClean="0">
                <a:solidFill>
                  <a:srgbClr val="CC3300"/>
                </a:solidFill>
              </a:rPr>
              <a:t>[i’]</a:t>
            </a:r>
            <a:r>
              <a:rPr lang="fi-FI" sz="1800" dirty="0" smtClean="0"/>
              <a:t>, then set </a:t>
            </a:r>
            <a:r>
              <a:rPr lang="fi-FI" sz="1800" dirty="0" smtClean="0">
                <a:solidFill>
                  <a:srgbClr val="CC3300"/>
                </a:solidFill>
              </a:rPr>
              <a:t>D[m-i’]=D[m-i’-1]+1</a:t>
            </a:r>
            <a:r>
              <a:rPr lang="fi-FI" sz="1800" dirty="0" smtClean="0"/>
              <a:t> and continue in the same way.</a:t>
            </a:r>
          </a:p>
          <a:p>
            <a:r>
              <a:rPr lang="fi-FI" sz="2000" dirty="0" smtClean="0"/>
              <a:t>Consider search space state corresponding to suffix </a:t>
            </a:r>
            <a:r>
              <a:rPr lang="fi-FI" sz="2000" dirty="0" smtClean="0">
                <a:solidFill>
                  <a:srgbClr val="CC3300"/>
                </a:solidFill>
              </a:rPr>
              <a:t>P[j,m]</a:t>
            </a:r>
            <a:r>
              <a:rPr lang="fi-FI" sz="2000" dirty="0" smtClean="0"/>
              <a:t>, interval </a:t>
            </a:r>
            <a:r>
              <a:rPr lang="fi-FI" sz="2000" dirty="0" smtClean="0">
                <a:solidFill>
                  <a:srgbClr val="CC3300"/>
                </a:solidFill>
              </a:rPr>
              <a:t>[sp,ep]</a:t>
            </a:r>
            <a:r>
              <a:rPr lang="fi-FI" sz="2000" dirty="0" smtClean="0"/>
              <a:t>, and </a:t>
            </a:r>
            <a:r>
              <a:rPr lang="fi-FI" sz="2000" dirty="0" smtClean="0">
                <a:solidFill>
                  <a:srgbClr val="CC3300"/>
                </a:solidFill>
              </a:rPr>
              <a:t>k’</a:t>
            </a:r>
            <a:r>
              <a:rPr lang="fi-FI" sz="2000" dirty="0" smtClean="0"/>
              <a:t> mismatches. If </a:t>
            </a:r>
            <a:r>
              <a:rPr lang="fi-FI" sz="2000" dirty="0" smtClean="0">
                <a:solidFill>
                  <a:srgbClr val="CC3300"/>
                </a:solidFill>
              </a:rPr>
              <a:t>k’+D[j-1]&gt;k</a:t>
            </a:r>
            <a:r>
              <a:rPr lang="fi-FI" sz="2000" dirty="0" smtClean="0"/>
              <a:t>, no need to continue search down from current state.</a:t>
            </a:r>
          </a:p>
          <a:p>
            <a:pPr lvl="1">
              <a:buNone/>
            </a:pPr>
            <a:endParaRPr lang="fi-F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Search space pruning: Bowtie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2000" dirty="0" smtClean="0"/>
              <a:t>Also uses </a:t>
            </a:r>
            <a:r>
              <a:rPr lang="fi-FI" sz="2000" i="1" dirty="0" smtClean="0">
                <a:solidFill>
                  <a:srgbClr val="CC3300"/>
                </a:solidFill>
              </a:rPr>
              <a:t>forward FM-index</a:t>
            </a:r>
            <a:r>
              <a:rPr lang="fi-FI" sz="2000" dirty="0" smtClean="0"/>
              <a:t> and </a:t>
            </a:r>
            <a:r>
              <a:rPr lang="fi-FI" sz="2000" i="1" dirty="0" smtClean="0">
                <a:solidFill>
                  <a:srgbClr val="CC3300"/>
                </a:solidFill>
              </a:rPr>
              <a:t>reverse FM-index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Splits possible occurrences in different categories and searches each category separately. For example, with </a:t>
            </a:r>
            <a:r>
              <a:rPr lang="fi-FI" sz="2000" dirty="0" smtClean="0">
                <a:solidFill>
                  <a:srgbClr val="CC3300"/>
                </a:solidFill>
              </a:rPr>
              <a:t>1</a:t>
            </a:r>
            <a:r>
              <a:rPr lang="fi-FI" sz="2000" dirty="0" smtClean="0"/>
              <a:t>-mismatches search, an occurrence can have the error (i) in </a:t>
            </a:r>
            <a:r>
              <a:rPr lang="fi-FI" sz="2000" dirty="0" smtClean="0">
                <a:solidFill>
                  <a:srgbClr val="CC3300"/>
                </a:solidFill>
              </a:rPr>
              <a:t>P[1,m/2]</a:t>
            </a:r>
            <a:r>
              <a:rPr lang="fi-FI" sz="2000" dirty="0" smtClean="0"/>
              <a:t> or (ii) in </a:t>
            </a:r>
            <a:r>
              <a:rPr lang="fi-FI" sz="2000" dirty="0" smtClean="0">
                <a:solidFill>
                  <a:srgbClr val="CC3300"/>
                </a:solidFill>
              </a:rPr>
              <a:t>P[m/2+1,m]</a:t>
            </a:r>
            <a:r>
              <a:rPr lang="fi-FI" sz="2000" dirty="0" smtClean="0"/>
              <a:t>.  For (i) category occurrences use reverse FM-index for the search; no branching in first </a:t>
            </a:r>
            <a:r>
              <a:rPr lang="fi-FI" sz="2000" dirty="0" smtClean="0">
                <a:solidFill>
                  <a:srgbClr val="CC3300"/>
                </a:solidFill>
              </a:rPr>
              <a:t>m/2</a:t>
            </a:r>
            <a:r>
              <a:rPr lang="fi-FI" sz="2000" dirty="0" smtClean="0"/>
              <a:t> characters. For (ii) category occurrences use forward FM-index for the search; no branching in first </a:t>
            </a:r>
            <a:r>
              <a:rPr lang="fi-FI" sz="2000" dirty="0" smtClean="0">
                <a:solidFill>
                  <a:srgbClr val="CC3300"/>
                </a:solidFill>
              </a:rPr>
              <a:t>m/2 </a:t>
            </a:r>
            <a:r>
              <a:rPr lang="fi-FI" sz="2000" dirty="0" smtClean="0"/>
              <a:t>characters.</a:t>
            </a:r>
          </a:p>
          <a:p>
            <a:r>
              <a:rPr lang="fi-FI" sz="2000" dirty="0" smtClean="0"/>
              <a:t>For more errors, there is always a </a:t>
            </a:r>
            <a:r>
              <a:rPr lang="fi-FI" sz="2000" dirty="0" smtClean="0">
                <a:solidFill>
                  <a:srgbClr val="CC3300"/>
                </a:solidFill>
              </a:rPr>
              <a:t>bad category</a:t>
            </a:r>
            <a:r>
              <a:rPr lang="fi-FI" sz="2000" dirty="0" smtClean="0"/>
              <a:t>, e.g. </a:t>
            </a:r>
            <a:r>
              <a:rPr lang="fi-FI" sz="2000" dirty="0"/>
              <a:t>i</a:t>
            </a:r>
            <a:r>
              <a:rPr lang="fi-FI" sz="2000" dirty="0" smtClean="0"/>
              <a:t>n </a:t>
            </a:r>
            <a:r>
              <a:rPr lang="fi-FI" sz="2000" dirty="0" smtClean="0">
                <a:solidFill>
                  <a:srgbClr val="CC3300"/>
                </a:solidFill>
              </a:rPr>
              <a:t>2</a:t>
            </a:r>
            <a:r>
              <a:rPr lang="fi-FI" sz="2000" dirty="0" smtClean="0"/>
              <a:t>-mismatches search, pattern can be split to </a:t>
            </a:r>
            <a:r>
              <a:rPr lang="fi-FI" sz="2000" dirty="0" smtClean="0">
                <a:solidFill>
                  <a:srgbClr val="CC3300"/>
                </a:solidFill>
              </a:rPr>
              <a:t>3</a:t>
            </a:r>
            <a:r>
              <a:rPr lang="fi-FI" sz="2000" dirty="0" smtClean="0"/>
              <a:t> pieces and categories are all different ways to distribute </a:t>
            </a:r>
            <a:r>
              <a:rPr lang="fi-FI" sz="2000" dirty="0" smtClean="0">
                <a:solidFill>
                  <a:srgbClr val="CC3300"/>
                </a:solidFill>
              </a:rPr>
              <a:t>2</a:t>
            </a:r>
            <a:r>
              <a:rPr lang="fi-FI" sz="2000" dirty="0" smtClean="0"/>
              <a:t> erros in </a:t>
            </a:r>
            <a:r>
              <a:rPr lang="fi-FI" sz="2000" dirty="0" smtClean="0">
                <a:solidFill>
                  <a:srgbClr val="CC3300"/>
                </a:solidFill>
              </a:rPr>
              <a:t>3</a:t>
            </a:r>
            <a:r>
              <a:rPr lang="fi-FI" sz="2000" dirty="0" smtClean="0"/>
              <a:t> pieces. Distribution </a:t>
            </a:r>
            <a:r>
              <a:rPr lang="fi-FI" sz="2000" dirty="0" smtClean="0">
                <a:solidFill>
                  <a:srgbClr val="CC3300"/>
                </a:solidFill>
              </a:rPr>
              <a:t>101</a:t>
            </a:r>
            <a:r>
              <a:rPr lang="fi-FI" sz="2000" dirty="0" smtClean="0"/>
              <a:t> is a bad one, as one has to start the search allowing branching.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Search space pruning: SOAP2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30725"/>
          </a:xfrm>
        </p:spPr>
        <p:txBody>
          <a:bodyPr/>
          <a:lstStyle/>
          <a:p>
            <a:r>
              <a:rPr lang="fi-FI" sz="2000" dirty="0" smtClean="0"/>
              <a:t>Also uses </a:t>
            </a:r>
            <a:r>
              <a:rPr lang="fi-FI" sz="2000" i="1" dirty="0" smtClean="0">
                <a:solidFill>
                  <a:srgbClr val="CC3300"/>
                </a:solidFill>
              </a:rPr>
              <a:t>forward FM-index</a:t>
            </a:r>
            <a:r>
              <a:rPr lang="fi-FI" sz="2000" dirty="0" smtClean="0"/>
              <a:t> and </a:t>
            </a:r>
            <a:r>
              <a:rPr lang="fi-FI" sz="2000" i="1" dirty="0" smtClean="0">
                <a:solidFill>
                  <a:srgbClr val="CC3300"/>
                </a:solidFill>
              </a:rPr>
              <a:t>reverse FM-index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Solves the bad category (e.g. </a:t>
            </a:r>
            <a:r>
              <a:rPr lang="fi-FI" sz="2000" dirty="0" smtClean="0">
                <a:solidFill>
                  <a:srgbClr val="CC3300"/>
                </a:solidFill>
              </a:rPr>
              <a:t>101</a:t>
            </a:r>
            <a:r>
              <a:rPr lang="fi-FI" sz="2000" dirty="0" smtClean="0"/>
              <a:t>) case of bowtie: Is able to search </a:t>
            </a:r>
            <a:r>
              <a:rPr lang="fi-FI" sz="2000" dirty="0" smtClean="0">
                <a:solidFill>
                  <a:srgbClr val="CC3300"/>
                </a:solidFill>
              </a:rPr>
              <a:t>P[1,2m/3]</a:t>
            </a:r>
            <a:r>
              <a:rPr lang="fi-FI" sz="2000" dirty="0" smtClean="0"/>
              <a:t> using forward FM-index and continue directly the search from reverse FM-index with </a:t>
            </a:r>
            <a:r>
              <a:rPr lang="fi-FI" sz="2000" dirty="0" smtClean="0">
                <a:solidFill>
                  <a:srgbClr val="CC3300"/>
                </a:solidFill>
              </a:rPr>
              <a:t>P[2m/3+1,m] </a:t>
            </a:r>
            <a:r>
              <a:rPr lang="fi-FI" sz="2000" dirty="0" smtClean="0"/>
              <a:t>(see lecture script for details)</a:t>
            </a:r>
            <a:r>
              <a:rPr lang="fi-FI" sz="2000" dirty="0" smtClean="0">
                <a:solidFill>
                  <a:srgbClr val="CC3300"/>
                </a:solidFill>
              </a:rPr>
              <a:t>.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971600" y="3501008"/>
            <a:ext cx="2736304" cy="27363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Verdana" pitchFamily="34" charset="0"/>
              </a:rPr>
              <a:t>AAGC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/>
              <a:t>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/>
              <a:t>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CAGC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latin typeface="Verdana" pitchFamily="34" charset="0"/>
              </a:rPr>
              <a:t>GAGC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5148064" y="3501008"/>
            <a:ext cx="2736304" cy="2736304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fi-FI" dirty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/>
              <a:t>CGA</a:t>
            </a:r>
            <a:r>
              <a:rPr lang="fi-FI" dirty="0" smtClean="0">
                <a:solidFill>
                  <a:schemeClr val="bg1">
                    <a:lumMod val="50000"/>
                  </a:schemeClr>
                </a:solidFill>
              </a:rPr>
              <a:t>A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i-FI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</a:rPr>
              <a:t>CGA</a:t>
            </a:r>
            <a:r>
              <a:rPr kumimoji="0" lang="fi-FI" sz="1800" b="0" i="0" u="none" strike="noStrike" cap="none" normalizeH="0" baseline="0" dirty="0" smtClean="0">
                <a:ln>
                  <a:noFill/>
                </a:ln>
                <a:effectLst/>
                <a:latin typeface="Verdana" pitchFamily="34" charset="0"/>
              </a:rPr>
              <a:t>C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fi-FI" dirty="0" smtClean="0"/>
              <a:t>CGA</a:t>
            </a:r>
            <a:r>
              <a:rPr lang="fi-FI" dirty="0" smtClean="0">
                <a:solidFill>
                  <a:schemeClr val="bg1">
                    <a:lumMod val="50000"/>
                  </a:schemeClr>
                </a:solidFill>
              </a:rPr>
              <a:t>G</a:t>
            </a:r>
            <a:endParaRPr kumimoji="0" lang="fi-FI" sz="1800" b="0" i="0" u="none" strike="noStrike" cap="none" normalizeH="0" baseline="0" dirty="0" smtClean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latin typeface="Verdana" pitchFamily="34" charset="0"/>
            </a:endParaRPr>
          </a:p>
        </p:txBody>
      </p:sp>
      <p:sp>
        <p:nvSpPr>
          <p:cNvPr id="8" name="Left Brace 7"/>
          <p:cNvSpPr/>
          <p:nvPr/>
        </p:nvSpPr>
        <p:spPr bwMode="auto">
          <a:xfrm>
            <a:off x="755576" y="4077072"/>
            <a:ext cx="144016" cy="792088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9" name="Left Brace 8"/>
          <p:cNvSpPr/>
          <p:nvPr/>
        </p:nvSpPr>
        <p:spPr bwMode="auto">
          <a:xfrm>
            <a:off x="899592" y="5229200"/>
            <a:ext cx="45719" cy="28803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sp>
        <p:nvSpPr>
          <p:cNvPr id="10" name="Left Brace 9"/>
          <p:cNvSpPr/>
          <p:nvPr/>
        </p:nvSpPr>
        <p:spPr bwMode="auto">
          <a:xfrm>
            <a:off x="899592" y="3573016"/>
            <a:ext cx="45719" cy="28803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2" name="Elbow Connector 11"/>
          <p:cNvCxnSpPr>
            <a:stCxn id="8" idx="1"/>
            <a:endCxn id="9" idx="1"/>
          </p:cNvCxnSpPr>
          <p:nvPr/>
        </p:nvCxnSpPr>
        <p:spPr bwMode="auto">
          <a:xfrm rot="10800000" flipH="1" flipV="1">
            <a:off x="755576" y="4473116"/>
            <a:ext cx="144016" cy="900100"/>
          </a:xfrm>
          <a:prstGeom prst="bentConnector3">
            <a:avLst>
              <a:gd name="adj1" fmla="val -21559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Elbow Connector 13"/>
          <p:cNvCxnSpPr>
            <a:stCxn id="8" idx="1"/>
            <a:endCxn id="10" idx="1"/>
          </p:cNvCxnSpPr>
          <p:nvPr/>
        </p:nvCxnSpPr>
        <p:spPr bwMode="auto">
          <a:xfrm rot="10800000" flipH="1">
            <a:off x="755576" y="3717032"/>
            <a:ext cx="144016" cy="756084"/>
          </a:xfrm>
          <a:prstGeom prst="bentConnector3">
            <a:avLst>
              <a:gd name="adj1" fmla="val -9239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" name="Left Brace 16"/>
          <p:cNvSpPr/>
          <p:nvPr/>
        </p:nvSpPr>
        <p:spPr bwMode="auto">
          <a:xfrm>
            <a:off x="899592" y="5733256"/>
            <a:ext cx="45719" cy="288032"/>
          </a:xfrm>
          <a:prstGeom prst="leftBrac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i-FI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Verdana" pitchFamily="34" charset="0"/>
            </a:endParaRPr>
          </a:p>
        </p:txBody>
      </p:sp>
      <p:cxnSp>
        <p:nvCxnSpPr>
          <p:cNvPr id="19" name="Elbow Connector 18"/>
          <p:cNvCxnSpPr>
            <a:stCxn id="8" idx="1"/>
            <a:endCxn id="17" idx="1"/>
          </p:cNvCxnSpPr>
          <p:nvPr/>
        </p:nvCxnSpPr>
        <p:spPr bwMode="auto">
          <a:xfrm rot="10800000" flipH="1" flipV="1">
            <a:off x="755576" y="4473116"/>
            <a:ext cx="144016" cy="1404156"/>
          </a:xfrm>
          <a:prstGeom prst="bentConnector3">
            <a:avLst>
              <a:gd name="adj1" fmla="val -32931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>
            <a:off x="1763688" y="3717032"/>
            <a:ext cx="3312368" cy="129614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" name="Straight Arrow Connector 24"/>
          <p:cNvCxnSpPr/>
          <p:nvPr/>
        </p:nvCxnSpPr>
        <p:spPr bwMode="auto">
          <a:xfrm>
            <a:off x="1835696" y="5301208"/>
            <a:ext cx="324036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1835696" y="5661248"/>
            <a:ext cx="3168352" cy="21602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Search space pruning: suffix filter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8229600" cy="4530725"/>
          </a:xfrm>
        </p:spPr>
        <p:txBody>
          <a:bodyPr/>
          <a:lstStyle/>
          <a:p>
            <a:r>
              <a:rPr lang="fi-FI" sz="2000" dirty="0" smtClean="0"/>
              <a:t>Extension of the simple pattern splitting filter.</a:t>
            </a:r>
          </a:p>
          <a:p>
            <a:r>
              <a:rPr lang="fi-FI" sz="2000" dirty="0" smtClean="0">
                <a:solidFill>
                  <a:srgbClr val="CC3300"/>
                </a:solidFill>
              </a:rPr>
              <a:t>ACACAGAGCTAGCT, </a:t>
            </a:r>
            <a:r>
              <a:rPr lang="fi-FI" sz="2000" dirty="0" smtClean="0"/>
              <a:t>k=2</a:t>
            </a:r>
          </a:p>
          <a:p>
            <a:r>
              <a:rPr lang="fi-FI" sz="2000" dirty="0" smtClean="0"/>
              <a:t>Search e.g. </a:t>
            </a:r>
            <a:r>
              <a:rPr lang="fi-FI" sz="2000" dirty="0"/>
              <a:t>s</a:t>
            </a:r>
            <a:r>
              <a:rPr lang="fi-FI" sz="2000" dirty="0" smtClean="0"/>
              <a:t>uffixes (many variations of the theme)</a:t>
            </a:r>
            <a:br>
              <a:rPr lang="fi-FI" sz="2000" dirty="0" smtClean="0"/>
            </a:br>
            <a:r>
              <a:rPr lang="fi-FI" sz="2000" dirty="0" smtClean="0">
                <a:solidFill>
                  <a:srgbClr val="CC3300"/>
                </a:solidFill>
              </a:rPr>
              <a:t> ACAC|AGAG|CTAGCT</a:t>
            </a:r>
            <a:br>
              <a:rPr lang="fi-FI" sz="2000" dirty="0" smtClean="0">
                <a:solidFill>
                  <a:srgbClr val="CC3300"/>
                </a:solidFill>
              </a:rPr>
            </a:br>
            <a:r>
              <a:rPr lang="fi-FI" sz="2000" dirty="0" smtClean="0">
                <a:solidFill>
                  <a:srgbClr val="CC3300"/>
                </a:solidFill>
              </a:rPr>
              <a:t>          AGAG|CTAGCT</a:t>
            </a:r>
            <a:br>
              <a:rPr lang="fi-FI" sz="2000" dirty="0" smtClean="0">
                <a:solidFill>
                  <a:srgbClr val="CC3300"/>
                </a:solidFill>
              </a:rPr>
            </a:br>
            <a:r>
              <a:rPr lang="fi-FI" sz="2000" dirty="0" smtClean="0">
                <a:solidFill>
                  <a:srgbClr val="CC3300"/>
                </a:solidFill>
              </a:rPr>
              <a:t>                    CTAGCT</a:t>
            </a:r>
          </a:p>
          <a:p>
            <a:r>
              <a:rPr lang="fi-FI" sz="2000" dirty="0" smtClean="0"/>
              <a:t>At </a:t>
            </a:r>
            <a:r>
              <a:rPr lang="fi-FI" sz="2000" dirty="0" smtClean="0">
                <a:solidFill>
                  <a:srgbClr val="C00000"/>
                </a:solidFill>
              </a:rPr>
              <a:t>|</a:t>
            </a:r>
            <a:r>
              <a:rPr lang="fi-FI" sz="2000" dirty="0" smtClean="0"/>
              <a:t> increase the allowed number of errors by </a:t>
            </a:r>
            <a:r>
              <a:rPr lang="fi-FI" sz="2000" dirty="0" smtClean="0">
                <a:solidFill>
                  <a:srgbClr val="C00000"/>
                </a:solidFill>
              </a:rPr>
              <a:t>1</a:t>
            </a:r>
            <a:r>
              <a:rPr lang="fi-FI" sz="2000" dirty="0" smtClean="0"/>
              <a:t>.</a:t>
            </a:r>
          </a:p>
          <a:p>
            <a:r>
              <a:rPr lang="fi-FI" sz="2000" dirty="0" smtClean="0"/>
              <a:t>Check all candidate occurrences. Can be shown to be lossless filter.</a:t>
            </a:r>
          </a:p>
          <a:p>
            <a:r>
              <a:rPr lang="fi-FI" sz="2000" dirty="0" smtClean="0"/>
              <a:t>Using instead prefixes, the search can be implemented on top of forward FM-index.</a:t>
            </a:r>
          </a:p>
          <a:p>
            <a:r>
              <a:rPr lang="fi-FI" sz="2000" dirty="0" smtClean="0"/>
              <a:t>Extends to finding approximate overlaps between set of reads (de novo assembly precomputation).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PROVING RANK LEMMAS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Appendix</a:t>
            </a:r>
            <a:endParaRPr lang="fi-F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Constant time </a:t>
            </a:r>
            <a:r>
              <a:rPr lang="fi-FI" sz="4000">
                <a:solidFill>
                  <a:srgbClr val="CC3300"/>
                </a:solidFill>
              </a:rPr>
              <a:t>rank</a:t>
            </a:r>
            <a:r>
              <a:rPr lang="fi-FI" sz="4000"/>
              <a:t> using </a:t>
            </a:r>
            <a:r>
              <a:rPr lang="fi-FI" sz="4000">
                <a:solidFill>
                  <a:srgbClr val="CC3300"/>
                </a:solidFill>
              </a:rPr>
              <a:t>o(n)</a:t>
            </a:r>
            <a:r>
              <a:rPr lang="fi-FI" sz="4000"/>
              <a:t> extra bits</a:t>
            </a:r>
          </a:p>
        </p:txBody>
      </p:sp>
      <p:sp>
        <p:nvSpPr>
          <p:cNvPr id="346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i-FI">
                <a:solidFill>
                  <a:srgbClr val="CC3300"/>
                </a:solidFill>
              </a:rPr>
              <a:t>&lt;O(n) </a:t>
            </a:r>
            <a:r>
              <a:rPr lang="fi-FI" i="1">
                <a:solidFill>
                  <a:srgbClr val="CC3300"/>
                </a:solidFill>
              </a:rPr>
              <a:t>space</a:t>
            </a:r>
            <a:r>
              <a:rPr lang="fi-FI">
                <a:solidFill>
                  <a:srgbClr val="CC3300"/>
                </a:solidFill>
              </a:rPr>
              <a:t>, O(log n) </a:t>
            </a:r>
            <a:r>
              <a:rPr lang="fi-FI" i="1">
                <a:solidFill>
                  <a:srgbClr val="CC3300"/>
                </a:solidFill>
              </a:rPr>
              <a:t>time</a:t>
            </a:r>
            <a:r>
              <a:rPr lang="fi-FI">
                <a:solidFill>
                  <a:srgbClr val="CC3300"/>
                </a:solidFill>
              </a:rPr>
              <a:t>&gt;</a:t>
            </a:r>
            <a:r>
              <a:rPr lang="fi-FI"/>
              <a:t>: Store answers at each </a:t>
            </a:r>
            <a:r>
              <a:rPr lang="fi-FI">
                <a:solidFill>
                  <a:srgbClr val="CC3300"/>
                </a:solidFill>
              </a:rPr>
              <a:t>log n</a:t>
            </a:r>
            <a:r>
              <a:rPr lang="fi-FI"/>
              <a:t>:th position. </a:t>
            </a:r>
            <a:br>
              <a:rPr lang="fi-FI"/>
            </a:br>
            <a:r>
              <a:rPr lang="fi-FI"/>
              <a:t>- Read the rest from the original bitvector.</a:t>
            </a:r>
          </a:p>
        </p:txBody>
      </p:sp>
      <p:sp>
        <p:nvSpPr>
          <p:cNvPr id="346116" name="Text Box 4"/>
          <p:cNvSpPr txBox="1">
            <a:spLocks noChangeArrowheads="1"/>
          </p:cNvSpPr>
          <p:nvPr/>
        </p:nvSpPr>
        <p:spPr bwMode="auto">
          <a:xfrm>
            <a:off x="808038" y="4678363"/>
            <a:ext cx="7642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Lucida Console" pitchFamily="49" charset="0"/>
              </a:rPr>
              <a:t> 00011010110110010011010110101010110010101100101010...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0   1   3   6   8   ...  </a:t>
            </a:r>
          </a:p>
        </p:txBody>
      </p:sp>
      <p:sp>
        <p:nvSpPr>
          <p:cNvPr id="346117" name="Line 5"/>
          <p:cNvSpPr>
            <a:spLocks noChangeShapeType="1"/>
          </p:cNvSpPr>
          <p:nvPr/>
        </p:nvSpPr>
        <p:spPr bwMode="auto">
          <a:xfrm>
            <a:off x="29162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46118" name="Text Box 6"/>
          <p:cNvSpPr txBox="1">
            <a:spLocks noChangeArrowheads="1"/>
          </p:cNvSpPr>
          <p:nvPr/>
        </p:nvSpPr>
        <p:spPr bwMode="auto">
          <a:xfrm>
            <a:off x="2608263" y="3881438"/>
            <a:ext cx="14097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rank=6+1=7</a:t>
            </a:r>
          </a:p>
        </p:txBody>
      </p:sp>
      <p:sp>
        <p:nvSpPr>
          <p:cNvPr id="346119" name="AutoShape 7"/>
          <p:cNvSpPr>
            <a:spLocks/>
          </p:cNvSpPr>
          <p:nvPr/>
        </p:nvSpPr>
        <p:spPr bwMode="auto">
          <a:xfrm rot="5400000">
            <a:off x="2772569" y="4580732"/>
            <a:ext cx="107950" cy="252412"/>
          </a:xfrm>
          <a:prstGeom prst="leftBrace">
            <a:avLst>
              <a:gd name="adj1" fmla="val 1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1" hangingPunct="1"/>
            <a:endParaRPr lang="fi-FI">
              <a:latin typeface="Arial" charset="0"/>
            </a:endParaRPr>
          </a:p>
        </p:txBody>
      </p:sp>
      <p:sp>
        <p:nvSpPr>
          <p:cNvPr id="346120" name="Text Box 8"/>
          <p:cNvSpPr txBox="1">
            <a:spLocks noChangeArrowheads="1"/>
          </p:cNvSpPr>
          <p:nvPr/>
        </p:nvSpPr>
        <p:spPr bwMode="auto">
          <a:xfrm>
            <a:off x="2627313" y="429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i-FI" sz="4000"/>
              <a:t>Constant time </a:t>
            </a:r>
            <a:r>
              <a:rPr lang="fi-FI" sz="4000">
                <a:solidFill>
                  <a:srgbClr val="CC3300"/>
                </a:solidFill>
              </a:rPr>
              <a:t>rank</a:t>
            </a:r>
            <a:r>
              <a:rPr lang="fi-FI" sz="4000"/>
              <a:t> using </a:t>
            </a:r>
            <a:r>
              <a:rPr lang="fi-FI" sz="4000">
                <a:solidFill>
                  <a:srgbClr val="CC3300"/>
                </a:solidFill>
              </a:rPr>
              <a:t>o(n)</a:t>
            </a:r>
            <a:r>
              <a:rPr lang="fi-FI" sz="4000"/>
              <a:t> extra bits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i-FI">
                <a:solidFill>
                  <a:srgbClr val="CC3300"/>
                </a:solidFill>
              </a:rPr>
              <a:t>&lt;o(n) </a:t>
            </a:r>
            <a:r>
              <a:rPr lang="fi-FI" i="1">
                <a:solidFill>
                  <a:srgbClr val="CC3300"/>
                </a:solidFill>
              </a:rPr>
              <a:t>space</a:t>
            </a:r>
            <a:r>
              <a:rPr lang="fi-FI">
                <a:solidFill>
                  <a:srgbClr val="CC3300"/>
                </a:solidFill>
              </a:rPr>
              <a:t>, O(log n) </a:t>
            </a:r>
            <a:r>
              <a:rPr lang="fi-FI" i="1">
                <a:solidFill>
                  <a:srgbClr val="CC3300"/>
                </a:solidFill>
              </a:rPr>
              <a:t>time</a:t>
            </a:r>
            <a:r>
              <a:rPr lang="fi-FI">
                <a:solidFill>
                  <a:srgbClr val="CC3300"/>
                </a:solidFill>
              </a:rPr>
              <a:t>&gt;</a:t>
            </a:r>
            <a:r>
              <a:rPr lang="fi-FI"/>
              <a:t>: Store answers at each  </a:t>
            </a:r>
            <a:r>
              <a:rPr lang="fi-FI">
                <a:solidFill>
                  <a:srgbClr val="CC3300"/>
                </a:solidFill>
              </a:rPr>
              <a:t>log</a:t>
            </a:r>
            <a:r>
              <a:rPr lang="fi-FI" baseline="30000">
                <a:solidFill>
                  <a:srgbClr val="CC3300"/>
                </a:solidFill>
              </a:rPr>
              <a:t>2</a:t>
            </a:r>
            <a:r>
              <a:rPr lang="fi-FI">
                <a:solidFill>
                  <a:srgbClr val="CC3300"/>
                </a:solidFill>
              </a:rPr>
              <a:t> n</a:t>
            </a:r>
            <a:r>
              <a:rPr lang="fi-FI"/>
              <a:t>:</a:t>
            </a:r>
            <a:r>
              <a:rPr lang="fi-FI" i="1"/>
              <a:t>th</a:t>
            </a:r>
            <a:r>
              <a:rPr lang="fi-FI"/>
              <a:t> position. Store relative answers at each </a:t>
            </a:r>
            <a:r>
              <a:rPr lang="fi-FI">
                <a:solidFill>
                  <a:srgbClr val="CC3300"/>
                </a:solidFill>
              </a:rPr>
              <a:t>log n</a:t>
            </a:r>
            <a:r>
              <a:rPr lang="fi-FI"/>
              <a:t>:</a:t>
            </a:r>
            <a:r>
              <a:rPr lang="fi-FI" i="1"/>
              <a:t>th</a:t>
            </a:r>
            <a:r>
              <a:rPr lang="fi-FI"/>
              <a:t> position. </a:t>
            </a:r>
            <a:br>
              <a:rPr lang="fi-FI"/>
            </a:br>
            <a:r>
              <a:rPr lang="fi-FI"/>
              <a:t>- Read the rest from the original bitvector.</a:t>
            </a:r>
          </a:p>
        </p:txBody>
      </p:sp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808038" y="4678363"/>
            <a:ext cx="76422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Lucida Console" pitchFamily="49" charset="0"/>
              </a:rPr>
              <a:t> 00011010110110010011010110101010110010101100101010...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0       3       8   ...  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0   1   0   3   0  </a:t>
            </a:r>
          </a:p>
        </p:txBody>
      </p:sp>
      <p:sp>
        <p:nvSpPr>
          <p:cNvPr id="347141" name="Line 5"/>
          <p:cNvSpPr>
            <a:spLocks noChangeShapeType="1"/>
          </p:cNvSpPr>
          <p:nvPr/>
        </p:nvSpPr>
        <p:spPr bwMode="auto">
          <a:xfrm>
            <a:off x="29162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47142" name="Text Box 6"/>
          <p:cNvSpPr txBox="1">
            <a:spLocks noChangeArrowheads="1"/>
          </p:cNvSpPr>
          <p:nvPr/>
        </p:nvSpPr>
        <p:spPr bwMode="auto">
          <a:xfrm>
            <a:off x="2608263" y="3881438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rank=3+3 +1=7</a:t>
            </a:r>
          </a:p>
        </p:txBody>
      </p:sp>
      <p:sp>
        <p:nvSpPr>
          <p:cNvPr id="347143" name="AutoShape 7"/>
          <p:cNvSpPr>
            <a:spLocks/>
          </p:cNvSpPr>
          <p:nvPr/>
        </p:nvSpPr>
        <p:spPr bwMode="auto">
          <a:xfrm rot="5400000">
            <a:off x="2772569" y="4580732"/>
            <a:ext cx="107950" cy="252412"/>
          </a:xfrm>
          <a:prstGeom prst="leftBrace">
            <a:avLst>
              <a:gd name="adj1" fmla="val 1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1" hangingPunct="1"/>
            <a:endParaRPr lang="fi-FI">
              <a:latin typeface="Arial" charset="0"/>
            </a:endParaRPr>
          </a:p>
        </p:txBody>
      </p:sp>
      <p:sp>
        <p:nvSpPr>
          <p:cNvPr id="347144" name="Text Box 8"/>
          <p:cNvSpPr txBox="1">
            <a:spLocks noChangeArrowheads="1"/>
          </p:cNvSpPr>
          <p:nvPr/>
        </p:nvSpPr>
        <p:spPr bwMode="auto">
          <a:xfrm>
            <a:off x="2627313" y="429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Solution: backtracking with suffix tree</a:t>
            </a:r>
          </a:p>
        </p:txBody>
      </p:sp>
      <p:sp>
        <p:nvSpPr>
          <p:cNvPr id="408579" name="AutoShape 3"/>
          <p:cNvSpPr>
            <a:spLocks noChangeArrowheads="1"/>
          </p:cNvSpPr>
          <p:nvPr/>
        </p:nvSpPr>
        <p:spPr bwMode="auto">
          <a:xfrm>
            <a:off x="1476375" y="1557338"/>
            <a:ext cx="4824413" cy="36004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08580" name="Text Box 4"/>
          <p:cNvSpPr txBox="1">
            <a:spLocks noChangeArrowheads="1"/>
          </p:cNvSpPr>
          <p:nvPr/>
        </p:nvSpPr>
        <p:spPr bwMode="auto">
          <a:xfrm>
            <a:off x="950913" y="5726113"/>
            <a:ext cx="673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...ACACATTATCACAGGCATCGGC</a:t>
            </a:r>
            <a:r>
              <a:rPr lang="en-US">
                <a:solidFill>
                  <a:srgbClr val="CC3300"/>
                </a:solidFill>
                <a:latin typeface="Arial" charset="0"/>
              </a:rPr>
              <a:t>ATTAGCGATCGAGTCG.....</a:t>
            </a:r>
          </a:p>
        </p:txBody>
      </p:sp>
      <p:sp>
        <p:nvSpPr>
          <p:cNvPr id="408581" name="Freeform 5"/>
          <p:cNvSpPr>
            <a:spLocks/>
          </p:cNvSpPr>
          <p:nvPr/>
        </p:nvSpPr>
        <p:spPr bwMode="auto">
          <a:xfrm>
            <a:off x="3484563" y="1558925"/>
            <a:ext cx="492125" cy="3598863"/>
          </a:xfrm>
          <a:custGeom>
            <a:avLst/>
            <a:gdLst/>
            <a:ahLst/>
            <a:cxnLst>
              <a:cxn ang="0">
                <a:pos x="249" y="0"/>
              </a:cxn>
              <a:cxn ang="0">
                <a:pos x="113" y="362"/>
              </a:cxn>
              <a:cxn ang="0">
                <a:pos x="204" y="453"/>
              </a:cxn>
              <a:cxn ang="0">
                <a:pos x="295" y="680"/>
              </a:cxn>
              <a:cxn ang="0">
                <a:pos x="113" y="907"/>
              </a:cxn>
              <a:cxn ang="0">
                <a:pos x="68" y="1133"/>
              </a:cxn>
              <a:cxn ang="0">
                <a:pos x="159" y="1270"/>
              </a:cxn>
              <a:cxn ang="0">
                <a:pos x="204" y="1587"/>
              </a:cxn>
              <a:cxn ang="0">
                <a:pos x="68" y="1678"/>
              </a:cxn>
              <a:cxn ang="0">
                <a:pos x="23" y="1995"/>
              </a:cxn>
              <a:cxn ang="0">
                <a:pos x="204" y="2267"/>
              </a:cxn>
            </a:cxnLst>
            <a:rect l="0" t="0" r="r" b="b"/>
            <a:pathLst>
              <a:path w="310" h="2267">
                <a:moveTo>
                  <a:pt x="249" y="0"/>
                </a:moveTo>
                <a:cubicBezTo>
                  <a:pt x="184" y="143"/>
                  <a:pt x="120" y="287"/>
                  <a:pt x="113" y="362"/>
                </a:cubicBezTo>
                <a:cubicBezTo>
                  <a:pt x="106" y="437"/>
                  <a:pt x="174" y="400"/>
                  <a:pt x="204" y="453"/>
                </a:cubicBezTo>
                <a:cubicBezTo>
                  <a:pt x="234" y="506"/>
                  <a:pt x="310" y="604"/>
                  <a:pt x="295" y="680"/>
                </a:cubicBezTo>
                <a:cubicBezTo>
                  <a:pt x="280" y="756"/>
                  <a:pt x="151" y="832"/>
                  <a:pt x="113" y="907"/>
                </a:cubicBezTo>
                <a:cubicBezTo>
                  <a:pt x="75" y="982"/>
                  <a:pt x="60" y="1073"/>
                  <a:pt x="68" y="1133"/>
                </a:cubicBezTo>
                <a:cubicBezTo>
                  <a:pt x="76" y="1193"/>
                  <a:pt x="136" y="1194"/>
                  <a:pt x="159" y="1270"/>
                </a:cubicBezTo>
                <a:cubicBezTo>
                  <a:pt x="182" y="1346"/>
                  <a:pt x="219" y="1519"/>
                  <a:pt x="204" y="1587"/>
                </a:cubicBezTo>
                <a:cubicBezTo>
                  <a:pt x="189" y="1655"/>
                  <a:pt x="98" y="1610"/>
                  <a:pt x="68" y="1678"/>
                </a:cubicBezTo>
                <a:cubicBezTo>
                  <a:pt x="38" y="1746"/>
                  <a:pt x="0" y="1897"/>
                  <a:pt x="23" y="1995"/>
                </a:cubicBezTo>
                <a:cubicBezTo>
                  <a:pt x="46" y="2093"/>
                  <a:pt x="125" y="2180"/>
                  <a:pt x="204" y="2267"/>
                </a:cubicBezTo>
              </a:path>
            </a:pathLst>
          </a:custGeom>
          <a:noFill/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08582" name="Line 6"/>
          <p:cNvSpPr>
            <a:spLocks noChangeShapeType="1"/>
          </p:cNvSpPr>
          <p:nvPr/>
        </p:nvSpPr>
        <p:spPr bwMode="auto">
          <a:xfrm>
            <a:off x="3779838" y="5129213"/>
            <a:ext cx="1008062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408583" name="Freeform 7"/>
          <p:cNvSpPr>
            <a:spLocks/>
          </p:cNvSpPr>
          <p:nvPr/>
        </p:nvSpPr>
        <p:spPr bwMode="auto">
          <a:xfrm>
            <a:off x="3157538" y="1557338"/>
            <a:ext cx="1223962" cy="1798637"/>
          </a:xfrm>
          <a:custGeom>
            <a:avLst/>
            <a:gdLst/>
            <a:ahLst/>
            <a:cxnLst>
              <a:cxn ang="0">
                <a:pos x="453" y="0"/>
              </a:cxn>
              <a:cxn ang="0">
                <a:pos x="0" y="680"/>
              </a:cxn>
              <a:cxn ang="0">
                <a:pos x="227" y="498"/>
              </a:cxn>
              <a:cxn ang="0">
                <a:pos x="317" y="907"/>
              </a:cxn>
              <a:cxn ang="0">
                <a:pos x="544" y="771"/>
              </a:cxn>
              <a:cxn ang="0">
                <a:pos x="726" y="1133"/>
              </a:cxn>
              <a:cxn ang="0">
                <a:pos x="680" y="453"/>
              </a:cxn>
              <a:cxn ang="0">
                <a:pos x="771" y="635"/>
              </a:cxn>
              <a:cxn ang="0">
                <a:pos x="680" y="272"/>
              </a:cxn>
              <a:cxn ang="0">
                <a:pos x="453" y="0"/>
              </a:cxn>
            </a:cxnLst>
            <a:rect l="0" t="0" r="r" b="b"/>
            <a:pathLst>
              <a:path w="771" h="1133">
                <a:moveTo>
                  <a:pt x="453" y="0"/>
                </a:moveTo>
                <a:lnTo>
                  <a:pt x="0" y="680"/>
                </a:lnTo>
                <a:lnTo>
                  <a:pt x="227" y="498"/>
                </a:lnTo>
                <a:lnTo>
                  <a:pt x="317" y="907"/>
                </a:lnTo>
                <a:lnTo>
                  <a:pt x="544" y="771"/>
                </a:lnTo>
                <a:lnTo>
                  <a:pt x="726" y="1133"/>
                </a:lnTo>
                <a:lnTo>
                  <a:pt x="680" y="453"/>
                </a:lnTo>
                <a:lnTo>
                  <a:pt x="771" y="635"/>
                </a:lnTo>
                <a:lnTo>
                  <a:pt x="680" y="272"/>
                </a:lnTo>
                <a:lnTo>
                  <a:pt x="453" y="0"/>
                </a:lnTo>
                <a:close/>
              </a:path>
            </a:pathLst>
          </a:custGeom>
          <a:solidFill>
            <a:srgbClr val="969696">
              <a:alpha val="62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fi-FI" sz="4000"/>
              <a:t>Constant time </a:t>
            </a:r>
            <a:r>
              <a:rPr lang="fi-FI" sz="4000">
                <a:solidFill>
                  <a:srgbClr val="CC3300"/>
                </a:solidFill>
              </a:rPr>
              <a:t>rank</a:t>
            </a:r>
            <a:r>
              <a:rPr lang="fi-FI" sz="4000"/>
              <a:t> using </a:t>
            </a:r>
            <a:r>
              <a:rPr lang="fi-FI" sz="4000">
                <a:solidFill>
                  <a:srgbClr val="CC3300"/>
                </a:solidFill>
              </a:rPr>
              <a:t>o(n)</a:t>
            </a:r>
            <a:r>
              <a:rPr lang="fi-FI" sz="4000"/>
              <a:t> extra bits</a:t>
            </a:r>
          </a:p>
        </p:txBody>
      </p:sp>
      <p:sp>
        <p:nvSpPr>
          <p:cNvPr id="348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fi-FI">
                <a:solidFill>
                  <a:srgbClr val="CC3300"/>
                </a:solidFill>
              </a:rPr>
              <a:t>&lt;o(n) </a:t>
            </a:r>
            <a:r>
              <a:rPr lang="fi-FI" i="1">
                <a:solidFill>
                  <a:srgbClr val="CC3300"/>
                </a:solidFill>
              </a:rPr>
              <a:t>space</a:t>
            </a:r>
            <a:r>
              <a:rPr lang="fi-FI">
                <a:solidFill>
                  <a:srgbClr val="CC3300"/>
                </a:solidFill>
              </a:rPr>
              <a:t>, O(1) </a:t>
            </a:r>
            <a:r>
              <a:rPr lang="fi-FI" i="1">
                <a:solidFill>
                  <a:srgbClr val="CC3300"/>
                </a:solidFill>
              </a:rPr>
              <a:t>time</a:t>
            </a:r>
            <a:r>
              <a:rPr lang="fi-FI">
                <a:solidFill>
                  <a:srgbClr val="CC3300"/>
                </a:solidFill>
              </a:rPr>
              <a:t>&gt;</a:t>
            </a:r>
            <a:r>
              <a:rPr lang="fi-FI"/>
              <a:t>: Same as before, but read the last answer from a precomputed table of size </a:t>
            </a:r>
            <a:r>
              <a:rPr lang="fi-FI">
                <a:solidFill>
                  <a:srgbClr val="CC3300"/>
                </a:solidFill>
              </a:rPr>
              <a:t>o(n)</a:t>
            </a:r>
            <a:r>
              <a:rPr lang="fi-FI"/>
              <a:t>.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808038" y="4678363"/>
            <a:ext cx="76422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Lucida Console" pitchFamily="49" charset="0"/>
              </a:rPr>
              <a:t> 00011010110110010011010110101010110010101100101010...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0       3       8   ...  </a:t>
            </a:r>
          </a:p>
          <a:p>
            <a:pPr eaLnBrk="1" hangingPunct="1"/>
            <a:r>
              <a:rPr lang="fi-FI">
                <a:latin typeface="Lucida Console" pitchFamily="49" charset="0"/>
              </a:rPr>
              <a:t>0   1   0   3   0  </a:t>
            </a:r>
          </a:p>
        </p:txBody>
      </p:sp>
      <p:sp>
        <p:nvSpPr>
          <p:cNvPr id="348165" name="Line 5"/>
          <p:cNvSpPr>
            <a:spLocks noChangeShapeType="1"/>
          </p:cNvSpPr>
          <p:nvPr/>
        </p:nvSpPr>
        <p:spPr bwMode="auto">
          <a:xfrm>
            <a:off x="2916238" y="4292600"/>
            <a:ext cx="0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48166" name="Text Box 6"/>
          <p:cNvSpPr txBox="1">
            <a:spLocks noChangeArrowheads="1"/>
          </p:cNvSpPr>
          <p:nvPr/>
        </p:nvSpPr>
        <p:spPr bwMode="auto">
          <a:xfrm>
            <a:off x="2608263" y="3881438"/>
            <a:ext cx="1733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rank=3+3 +1=7</a:t>
            </a:r>
          </a:p>
        </p:txBody>
      </p:sp>
      <p:sp>
        <p:nvSpPr>
          <p:cNvPr id="348167" name="AutoShape 7"/>
          <p:cNvSpPr>
            <a:spLocks/>
          </p:cNvSpPr>
          <p:nvPr/>
        </p:nvSpPr>
        <p:spPr bwMode="auto">
          <a:xfrm rot="5400000">
            <a:off x="2772569" y="4580732"/>
            <a:ext cx="107950" cy="252412"/>
          </a:xfrm>
          <a:prstGeom prst="leftBrace">
            <a:avLst>
              <a:gd name="adj1" fmla="val 19485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10800000" vert="eaVert" wrap="none" anchor="ctr"/>
          <a:lstStyle/>
          <a:p>
            <a:pPr algn="ctr" eaLnBrk="1" hangingPunct="1"/>
            <a:endParaRPr lang="fi-FI">
              <a:latin typeface="Arial" charset="0"/>
            </a:endParaRPr>
          </a:p>
        </p:txBody>
      </p:sp>
      <p:sp>
        <p:nvSpPr>
          <p:cNvPr id="348168" name="Text Box 8"/>
          <p:cNvSpPr txBox="1">
            <a:spLocks noChangeArrowheads="1"/>
          </p:cNvSpPr>
          <p:nvPr/>
        </p:nvSpPr>
        <p:spPr bwMode="auto">
          <a:xfrm>
            <a:off x="2627313" y="4292600"/>
            <a:ext cx="311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fi-FI">
                <a:latin typeface="Arial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Precomputed table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We would need to answer </a:t>
            </a:r>
            <a:r>
              <a:rPr lang="fi-FI">
                <a:solidFill>
                  <a:srgbClr val="CC3300"/>
                </a:solidFill>
              </a:rPr>
              <a:t>rank </a:t>
            </a:r>
            <a:r>
              <a:rPr lang="fi-FI"/>
              <a:t>in a block of length </a:t>
            </a:r>
            <a:r>
              <a:rPr lang="fi-FI">
                <a:solidFill>
                  <a:srgbClr val="CC3300"/>
                </a:solidFill>
              </a:rPr>
              <a:t>log n</a:t>
            </a:r>
            <a:r>
              <a:rPr lang="fi-FI"/>
              <a:t> bits in constant time. </a:t>
            </a:r>
          </a:p>
          <a:p>
            <a:r>
              <a:rPr lang="fi-FI"/>
              <a:t>Let us divide the block into two </a:t>
            </a:r>
            <a:r>
              <a:rPr lang="fi-FI">
                <a:solidFill>
                  <a:srgbClr val="CC3300"/>
                </a:solidFill>
              </a:rPr>
              <a:t>(log n) / 2 </a:t>
            </a:r>
            <a:r>
              <a:rPr lang="fi-FI"/>
              <a:t>bits parts.</a:t>
            </a:r>
          </a:p>
          <a:p>
            <a:r>
              <a:rPr lang="fi-FI"/>
              <a:t>There are </a:t>
            </a:r>
            <a:r>
              <a:rPr lang="fi-FI">
                <a:solidFill>
                  <a:srgbClr val="CC3300"/>
                </a:solidFill>
              </a:rPr>
              <a:t>2 </a:t>
            </a:r>
            <a:r>
              <a:rPr lang="fi-FI" baseline="30000">
                <a:solidFill>
                  <a:srgbClr val="CC3300"/>
                </a:solidFill>
              </a:rPr>
              <a:t>(log n) / 2</a:t>
            </a:r>
            <a:r>
              <a:rPr lang="fi-FI">
                <a:solidFill>
                  <a:srgbClr val="CC3300"/>
                </a:solidFill>
              </a:rPr>
              <a:t> =</a:t>
            </a:r>
            <a:r>
              <a:rPr lang="fi-FI">
                <a:solidFill>
                  <a:srgbClr val="CC3300"/>
                </a:solidFill>
                <a:cs typeface="Arial" charset="0"/>
              </a:rPr>
              <a:t>√n </a:t>
            </a:r>
            <a:r>
              <a:rPr lang="fi-FI"/>
              <a:t>bitvectors of length </a:t>
            </a:r>
            <a:r>
              <a:rPr lang="fi-FI">
                <a:solidFill>
                  <a:srgbClr val="CC3300"/>
                </a:solidFill>
              </a:rPr>
              <a:t>(log n) / 2</a:t>
            </a:r>
            <a:r>
              <a:rPr lang="fi-FI"/>
              <a:t>.</a:t>
            </a:r>
          </a:p>
          <a:p>
            <a:r>
              <a:rPr lang="fi-FI"/>
              <a:t>We can store in </a:t>
            </a:r>
            <a:r>
              <a:rPr lang="fi-FI">
                <a:solidFill>
                  <a:srgbClr val="CC3300"/>
                </a:solidFill>
                <a:cs typeface="Arial" charset="0"/>
              </a:rPr>
              <a:t>√n log n log log n </a:t>
            </a:r>
            <a:r>
              <a:rPr lang="fi-FI"/>
              <a:t>bits the answers to all possible rank-queries for all bitvectors of length </a:t>
            </a:r>
            <a:r>
              <a:rPr lang="fi-FI">
                <a:solidFill>
                  <a:srgbClr val="CC3300"/>
                </a:solidFill>
              </a:rPr>
              <a:t>(log n) / 2 </a:t>
            </a:r>
            <a:r>
              <a:rPr lang="fi-FI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9187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Example of </a:t>
            </a:r>
            <a:r>
              <a:rPr lang="fi-FI">
                <a:solidFill>
                  <a:srgbClr val="CC3300"/>
                </a:solidFill>
              </a:rPr>
              <a:t>rank</a:t>
            </a:r>
            <a:r>
              <a:rPr lang="fi-FI"/>
              <a:t>-computation</a:t>
            </a:r>
          </a:p>
        </p:txBody>
      </p:sp>
      <p:sp>
        <p:nvSpPr>
          <p:cNvPr id="350211" name="Text Box 3"/>
          <p:cNvSpPr txBox="1">
            <a:spLocks noChangeArrowheads="1"/>
          </p:cNvSpPr>
          <p:nvPr/>
        </p:nvSpPr>
        <p:spPr bwMode="auto">
          <a:xfrm>
            <a:off x="2411413" y="2405063"/>
            <a:ext cx="3765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0 1 0 1 1 0 1 0 </a:t>
            </a:r>
            <a:r>
              <a:rPr lang="en-GB" sz="2400" b="1">
                <a:latin typeface="Times New Roman" pitchFamily="18" charset="0"/>
              </a:rPr>
              <a:t>0 1 1 1</a:t>
            </a:r>
            <a:r>
              <a:rPr lang="en-GB" sz="2400">
                <a:latin typeface="Times New Roman" pitchFamily="18" charset="0"/>
              </a:rPr>
              <a:t> 0 1 0 0</a:t>
            </a:r>
          </a:p>
        </p:txBody>
      </p:sp>
      <p:sp>
        <p:nvSpPr>
          <p:cNvPr id="350212" name="Text Box 4"/>
          <p:cNvSpPr txBox="1">
            <a:spLocks noChangeArrowheads="1"/>
          </p:cNvSpPr>
          <p:nvPr/>
        </p:nvSpPr>
        <p:spPr bwMode="auto">
          <a:xfrm>
            <a:off x="1736725" y="2405063"/>
            <a:ext cx="387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B</a:t>
            </a:r>
          </a:p>
        </p:txBody>
      </p:sp>
      <p:sp>
        <p:nvSpPr>
          <p:cNvPr id="350213" name="Text Box 5"/>
          <p:cNvSpPr txBox="1">
            <a:spLocks noChangeArrowheads="1"/>
          </p:cNvSpPr>
          <p:nvPr/>
        </p:nvSpPr>
        <p:spPr bwMode="auto">
          <a:xfrm>
            <a:off x="71438" y="2897188"/>
            <a:ext cx="2197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superblockrank</a:t>
            </a:r>
            <a:endParaRPr lang="en-GB" sz="2400" baseline="30000">
              <a:latin typeface="Times New Roman" pitchFamily="18" charset="0"/>
            </a:endParaRPr>
          </a:p>
        </p:txBody>
      </p:sp>
      <p:sp>
        <p:nvSpPr>
          <p:cNvPr id="350214" name="Text Box 6"/>
          <p:cNvSpPr txBox="1">
            <a:spLocks noChangeArrowheads="1"/>
          </p:cNvSpPr>
          <p:nvPr/>
        </p:nvSpPr>
        <p:spPr bwMode="auto">
          <a:xfrm>
            <a:off x="2192338" y="2901950"/>
            <a:ext cx="4017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Courier" pitchFamily="49" charset="0"/>
              </a:rPr>
              <a:t>0                   8</a:t>
            </a:r>
          </a:p>
        </p:txBody>
      </p:sp>
      <p:sp>
        <p:nvSpPr>
          <p:cNvPr id="350215" name="Text Box 7"/>
          <p:cNvSpPr txBox="1">
            <a:spLocks noChangeArrowheads="1"/>
          </p:cNvSpPr>
          <p:nvPr/>
        </p:nvSpPr>
        <p:spPr bwMode="auto">
          <a:xfrm>
            <a:off x="2195513" y="3325813"/>
            <a:ext cx="424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Courier" pitchFamily="49" charset="0"/>
              </a:rPr>
              <a:t>0    2    </a:t>
            </a:r>
            <a:r>
              <a:rPr lang="en-GB" sz="2400" b="1">
                <a:latin typeface="Courier" pitchFamily="49" charset="0"/>
              </a:rPr>
              <a:t>4</a:t>
            </a:r>
            <a:r>
              <a:rPr lang="en-GB" sz="2400">
                <a:latin typeface="Courier" pitchFamily="49" charset="0"/>
              </a:rPr>
              <a:t>    7    0</a:t>
            </a:r>
          </a:p>
        </p:txBody>
      </p:sp>
      <p:sp>
        <p:nvSpPr>
          <p:cNvPr id="350216" name="Text Box 8"/>
          <p:cNvSpPr txBox="1">
            <a:spLocks noChangeArrowheads="1"/>
          </p:cNvSpPr>
          <p:nvPr/>
        </p:nvSpPr>
        <p:spPr bwMode="auto">
          <a:xfrm>
            <a:off x="712788" y="3313113"/>
            <a:ext cx="1401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blockrank</a:t>
            </a:r>
            <a:endParaRPr lang="en-GB" sz="2400" baseline="30000">
              <a:latin typeface="Times New Roman" pitchFamily="18" charset="0"/>
            </a:endParaRPr>
          </a:p>
        </p:txBody>
      </p:sp>
      <p:sp>
        <p:nvSpPr>
          <p:cNvPr id="350217" name="Text Box 9"/>
          <p:cNvSpPr txBox="1">
            <a:spLocks noChangeArrowheads="1"/>
          </p:cNvSpPr>
          <p:nvPr/>
        </p:nvSpPr>
        <p:spPr bwMode="auto">
          <a:xfrm>
            <a:off x="6284913" y="1989138"/>
            <a:ext cx="2608262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 smallrank   </a:t>
            </a:r>
            <a:r>
              <a:rPr lang="en-GB" sz="2400" b="1">
                <a:latin typeface="Courier" pitchFamily="49" charset="0"/>
              </a:rPr>
              <a:t>0 1</a:t>
            </a:r>
          </a:p>
          <a:p>
            <a:pPr eaLnBrk="1" hangingPunct="1"/>
            <a:r>
              <a:rPr lang="en-GB" sz="2400" b="1">
                <a:latin typeface="Times New Roman" pitchFamily="18" charset="0"/>
              </a:rPr>
              <a:t>             00</a:t>
            </a:r>
            <a:r>
              <a:rPr lang="en-GB" sz="2400">
                <a:latin typeface="Times New Roman" pitchFamily="18" charset="0"/>
              </a:rPr>
              <a:t>   </a:t>
            </a:r>
            <a:r>
              <a:rPr lang="en-GB" sz="2400">
                <a:latin typeface="Courier" pitchFamily="49" charset="0"/>
              </a:rPr>
              <a:t>0 0</a:t>
            </a:r>
          </a:p>
          <a:p>
            <a:pPr eaLnBrk="1" hangingPunct="1"/>
            <a:r>
              <a:rPr lang="en-GB" sz="2400" b="1">
                <a:latin typeface="Times New Roman" pitchFamily="18" charset="0"/>
              </a:rPr>
              <a:t>             01</a:t>
            </a:r>
            <a:r>
              <a:rPr lang="en-GB" sz="2400">
                <a:latin typeface="Times New Roman" pitchFamily="18" charset="0"/>
              </a:rPr>
              <a:t>   </a:t>
            </a:r>
            <a:r>
              <a:rPr lang="en-GB" sz="2400">
                <a:latin typeface="Courier" pitchFamily="49" charset="0"/>
              </a:rPr>
              <a:t>0 1</a:t>
            </a:r>
          </a:p>
          <a:p>
            <a:pPr eaLnBrk="1" hangingPunct="1"/>
            <a:r>
              <a:rPr lang="en-GB" sz="2400" b="1">
                <a:latin typeface="Times New Roman" pitchFamily="18" charset="0"/>
              </a:rPr>
              <a:t>             10</a:t>
            </a:r>
            <a:r>
              <a:rPr lang="en-GB" sz="2400">
                <a:latin typeface="Times New Roman" pitchFamily="18" charset="0"/>
              </a:rPr>
              <a:t>   </a:t>
            </a:r>
            <a:r>
              <a:rPr lang="en-GB" sz="2400">
                <a:latin typeface="Courier" pitchFamily="49" charset="0"/>
              </a:rPr>
              <a:t>1 1</a:t>
            </a:r>
          </a:p>
          <a:p>
            <a:pPr eaLnBrk="1" hangingPunct="1"/>
            <a:r>
              <a:rPr lang="en-GB" sz="2400" b="1">
                <a:latin typeface="Times New Roman" pitchFamily="18" charset="0"/>
              </a:rPr>
              <a:t>             11</a:t>
            </a:r>
            <a:r>
              <a:rPr lang="en-GB" sz="2400">
                <a:latin typeface="Times New Roman" pitchFamily="18" charset="0"/>
              </a:rPr>
              <a:t>   </a:t>
            </a:r>
            <a:r>
              <a:rPr lang="en-GB" sz="2400">
                <a:latin typeface="Courier" pitchFamily="49" charset="0"/>
              </a:rPr>
              <a:t>1 2</a:t>
            </a:r>
          </a:p>
        </p:txBody>
      </p:sp>
      <p:sp>
        <p:nvSpPr>
          <p:cNvPr id="350218" name="Line 10"/>
          <p:cNvSpPr>
            <a:spLocks noChangeShapeType="1"/>
          </p:cNvSpPr>
          <p:nvPr/>
        </p:nvSpPr>
        <p:spPr bwMode="auto">
          <a:xfrm>
            <a:off x="7742238" y="2111375"/>
            <a:ext cx="0" cy="1752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0219" name="Line 11"/>
          <p:cNvSpPr>
            <a:spLocks noChangeShapeType="1"/>
          </p:cNvSpPr>
          <p:nvPr/>
        </p:nvSpPr>
        <p:spPr bwMode="auto">
          <a:xfrm flipV="1">
            <a:off x="6376988" y="2398713"/>
            <a:ext cx="2157412" cy="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0220" name="Text Box 12"/>
          <p:cNvSpPr txBox="1">
            <a:spLocks noChangeArrowheads="1"/>
          </p:cNvSpPr>
          <p:nvPr/>
        </p:nvSpPr>
        <p:spPr bwMode="auto">
          <a:xfrm>
            <a:off x="1119188" y="4005263"/>
            <a:ext cx="6392862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rank</a:t>
            </a:r>
            <a:r>
              <a:rPr lang="en-GB" sz="2400" baseline="-25000">
                <a:latin typeface="Times New Roman" pitchFamily="18" charset="0"/>
              </a:rPr>
              <a:t>1</a:t>
            </a:r>
            <a:r>
              <a:rPr lang="en-GB" sz="2400">
                <a:latin typeface="Times New Roman" pitchFamily="18" charset="0"/>
              </a:rPr>
              <a:t>(B,11) = superblockrank[0] + blockrank[2] + </a:t>
            </a:r>
          </a:p>
          <a:p>
            <a:pPr eaLnBrk="1" hangingPunct="1"/>
            <a:r>
              <a:rPr lang="en-GB" sz="2400">
                <a:latin typeface="Times New Roman" pitchFamily="18" charset="0"/>
              </a:rPr>
              <a:t>                       smallrank[</a:t>
            </a:r>
            <a:r>
              <a:rPr lang="en-GB" sz="2400" b="1">
                <a:latin typeface="Times New Roman" pitchFamily="18" charset="0"/>
              </a:rPr>
              <a:t>01</a:t>
            </a:r>
            <a:r>
              <a:rPr lang="en-GB" sz="2400">
                <a:latin typeface="Times New Roman" pitchFamily="18" charset="0"/>
              </a:rPr>
              <a:t>,</a:t>
            </a:r>
            <a:r>
              <a:rPr lang="en-GB" sz="2400">
                <a:latin typeface="Courier" pitchFamily="49" charset="0"/>
              </a:rPr>
              <a:t>1</a:t>
            </a:r>
            <a:r>
              <a:rPr lang="en-GB" sz="2400">
                <a:latin typeface="Times New Roman" pitchFamily="18" charset="0"/>
              </a:rPr>
              <a:t>] + smallrank[</a:t>
            </a:r>
            <a:r>
              <a:rPr lang="en-GB" sz="2400" b="1">
                <a:latin typeface="Times New Roman" pitchFamily="18" charset="0"/>
              </a:rPr>
              <a:t>11</a:t>
            </a:r>
            <a:r>
              <a:rPr lang="en-GB" sz="2400">
                <a:latin typeface="Times New Roman" pitchFamily="18" charset="0"/>
              </a:rPr>
              <a:t>,</a:t>
            </a:r>
            <a:r>
              <a:rPr lang="en-GB" sz="2400">
                <a:latin typeface="Courier" pitchFamily="49" charset="0"/>
              </a:rPr>
              <a:t>0</a:t>
            </a:r>
            <a:r>
              <a:rPr lang="en-GB" sz="2400">
                <a:latin typeface="Times New Roman" pitchFamily="18" charset="0"/>
              </a:rPr>
              <a:t>]</a:t>
            </a:r>
            <a:br>
              <a:rPr lang="en-GB" sz="2400">
                <a:latin typeface="Times New Roman" pitchFamily="18" charset="0"/>
              </a:rPr>
            </a:br>
            <a:r>
              <a:rPr lang="en-GB" sz="2400">
                <a:latin typeface="Times New Roman" pitchFamily="18" charset="0"/>
              </a:rPr>
              <a:t>                   </a:t>
            </a:r>
            <a:r>
              <a:rPr lang="en-GB" sz="2400" baseline="-25000">
                <a:latin typeface="Times New Roman" pitchFamily="18" charset="0"/>
              </a:rPr>
              <a:t> </a:t>
            </a:r>
            <a:r>
              <a:rPr lang="en-GB" sz="2400">
                <a:latin typeface="Times New Roman" pitchFamily="18" charset="0"/>
              </a:rPr>
              <a:t>=  0 + 4 + 1 + 1 =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Wavelet tree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e-DE">
                <a:solidFill>
                  <a:srgbClr val="CC3300"/>
                </a:solidFill>
              </a:rPr>
              <a:t>Rank/Select</a:t>
            </a:r>
            <a:r>
              <a:rPr lang="de-DE"/>
              <a:t> for sequences.</a:t>
            </a:r>
          </a:p>
          <a:p>
            <a:r>
              <a:rPr lang="de-DE"/>
              <a:t>Recall </a:t>
            </a:r>
            <a:r>
              <a:rPr lang="de-DE">
                <a:solidFill>
                  <a:srgbClr val="CC3300"/>
                </a:solidFill>
              </a:rPr>
              <a:t>LF</a:t>
            </a:r>
            <a:r>
              <a:rPr lang="de-DE"/>
              <a:t>-mapping of </a:t>
            </a:r>
            <a:r>
              <a:rPr lang="de-DE">
                <a:solidFill>
                  <a:srgbClr val="CC3300"/>
                </a:solidFill>
              </a:rPr>
              <a:t>BW</a:t>
            </a:r>
            <a:r>
              <a:rPr lang="de-DE"/>
              <a:t>-transform:</a:t>
            </a:r>
            <a:br>
              <a:rPr lang="de-DE"/>
            </a:br>
            <a:r>
              <a:rPr lang="de-DE">
                <a:solidFill>
                  <a:srgbClr val="CC3300"/>
                </a:solidFill>
              </a:rPr>
              <a:t>LF[i] = C[L[i]]+Rank</a:t>
            </a:r>
            <a:r>
              <a:rPr lang="de-DE" baseline="-25000">
                <a:solidFill>
                  <a:srgbClr val="CC3300"/>
                </a:solidFill>
              </a:rPr>
              <a:t>L[i]</a:t>
            </a:r>
            <a:r>
              <a:rPr lang="de-DE">
                <a:solidFill>
                  <a:srgbClr val="CC3300"/>
                </a:solidFill>
              </a:rPr>
              <a:t>(L,i)</a:t>
            </a:r>
          </a:p>
          <a:p>
            <a:r>
              <a:rPr lang="de-DE"/>
              <a:t>Wavelet tree of represents </a:t>
            </a:r>
            <a:r>
              <a:rPr lang="de-DE">
                <a:solidFill>
                  <a:srgbClr val="CC3300"/>
                </a:solidFill>
              </a:rPr>
              <a:t>L=bwt(S)</a:t>
            </a:r>
            <a:r>
              <a:rPr lang="de-DE"/>
              <a:t> in</a:t>
            </a:r>
            <a:br>
              <a:rPr lang="de-DE"/>
            </a:br>
            <a:r>
              <a:rPr lang="de-DE">
                <a:solidFill>
                  <a:srgbClr val="CC3300"/>
                </a:solidFill>
              </a:rPr>
              <a:t>n 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 </a:t>
            </a:r>
            <a:r>
              <a:rPr lang="de-DE">
                <a:solidFill>
                  <a:srgbClr val="CC3300"/>
                </a:solidFill>
              </a:rPr>
              <a:t>(1+o(1))</a:t>
            </a:r>
            <a:r>
              <a:rPr lang="de-DE"/>
              <a:t> bits, such that each </a:t>
            </a:r>
            <a:r>
              <a:rPr lang="de-DE">
                <a:solidFill>
                  <a:srgbClr val="CC3300"/>
                </a:solidFill>
              </a:rPr>
              <a:t>Rank</a:t>
            </a:r>
            <a:r>
              <a:rPr lang="de-DE" baseline="-25000">
                <a:solidFill>
                  <a:srgbClr val="CC3300"/>
                </a:solidFill>
              </a:rPr>
              <a:t>c</a:t>
            </a:r>
            <a:r>
              <a:rPr lang="de-DE">
                <a:solidFill>
                  <a:srgbClr val="CC3300"/>
                </a:solidFill>
              </a:rPr>
              <a:t>(L,i)</a:t>
            </a:r>
            <a:r>
              <a:rPr lang="de-DE"/>
              <a:t> query takes </a:t>
            </a:r>
            <a:r>
              <a:rPr lang="de-DE">
                <a:solidFill>
                  <a:srgbClr val="CC3300"/>
                </a:solidFill>
              </a:rPr>
              <a:t>O(log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s) </a:t>
            </a:r>
            <a:r>
              <a:rPr lang="de-DE"/>
              <a:t>time, where </a:t>
            </a:r>
            <a:r>
              <a:rPr lang="de-DE">
                <a:solidFill>
                  <a:srgbClr val="CC3300"/>
                </a:solidFill>
              </a:rPr>
              <a:t>n=|S|</a:t>
            </a:r>
            <a:r>
              <a:rPr lang="de-DE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3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3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3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3" grpId="0" build="p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Wavelet tree, example 1</a:t>
            </a:r>
          </a:p>
        </p:txBody>
      </p:sp>
      <p:sp>
        <p:nvSpPr>
          <p:cNvPr id="355331" name="Text Box 3"/>
          <p:cNvSpPr txBox="1">
            <a:spLocks noChangeArrowheads="1"/>
          </p:cNvSpPr>
          <p:nvPr/>
        </p:nvSpPr>
        <p:spPr bwMode="auto">
          <a:xfrm>
            <a:off x="2195513" y="1933575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L = T T C # A C A</a:t>
            </a:r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2224088" y="2220913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</a:t>
            </a:r>
            <a:r>
              <a:rPr lang="en-GB" sz="2400">
                <a:solidFill>
                  <a:srgbClr val="CC3300"/>
                </a:solidFill>
                <a:latin typeface="Arial Unicode MS" pitchFamily="34" charset="-128"/>
              </a:rPr>
              <a:t>1 1 1  0 0 1  0</a:t>
            </a:r>
            <a:r>
              <a:rPr lang="en-GB" sz="2400">
                <a:latin typeface="Times New Roman" pitchFamily="18" charset="0"/>
              </a:rPr>
              <a:t> </a:t>
            </a:r>
          </a:p>
        </p:txBody>
      </p:sp>
      <p:sp>
        <p:nvSpPr>
          <p:cNvPr id="355333" name="Text Box 5"/>
          <p:cNvSpPr txBox="1">
            <a:spLocks noChangeArrowheads="1"/>
          </p:cNvSpPr>
          <p:nvPr/>
        </p:nvSpPr>
        <p:spPr bwMode="auto">
          <a:xfrm>
            <a:off x="727075" y="28702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#  A A</a:t>
            </a:r>
          </a:p>
        </p:txBody>
      </p:sp>
      <p:sp>
        <p:nvSpPr>
          <p:cNvPr id="355334" name="Text Box 6"/>
          <p:cNvSpPr txBox="1">
            <a:spLocks noChangeArrowheads="1"/>
          </p:cNvSpPr>
          <p:nvPr/>
        </p:nvSpPr>
        <p:spPr bwMode="auto">
          <a:xfrm>
            <a:off x="755650" y="315753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</a:t>
            </a:r>
            <a:r>
              <a:rPr lang="en-GB" sz="2400">
                <a:solidFill>
                  <a:schemeClr val="accent2"/>
                </a:solidFill>
                <a:latin typeface="Arial Unicode MS" pitchFamily="34" charset="-128"/>
              </a:rPr>
              <a:t>0 1  1  </a:t>
            </a:r>
            <a:endParaRPr lang="en-GB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55335" name="Text Box 7"/>
          <p:cNvSpPr txBox="1">
            <a:spLocks noChangeArrowheads="1"/>
          </p:cNvSpPr>
          <p:nvPr/>
        </p:nvSpPr>
        <p:spPr bwMode="auto">
          <a:xfrm>
            <a:off x="4500563" y="2844800"/>
            <a:ext cx="211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T T  C C</a:t>
            </a:r>
          </a:p>
        </p:txBody>
      </p:sp>
      <p:sp>
        <p:nvSpPr>
          <p:cNvPr id="355336" name="Text Box 8"/>
          <p:cNvSpPr txBox="1">
            <a:spLocks noChangeArrowheads="1"/>
          </p:cNvSpPr>
          <p:nvPr/>
        </p:nvSpPr>
        <p:spPr bwMode="auto">
          <a:xfrm>
            <a:off x="4529138" y="3132138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      </a:t>
            </a:r>
            <a:r>
              <a:rPr lang="en-GB" sz="2400">
                <a:solidFill>
                  <a:schemeClr val="bg2"/>
                </a:solidFill>
                <a:latin typeface="Times New Roman" pitchFamily="18" charset="0"/>
              </a:rPr>
              <a:t>1  1   0  0</a:t>
            </a:r>
          </a:p>
        </p:txBody>
      </p:sp>
      <p:sp>
        <p:nvSpPr>
          <p:cNvPr id="355337" name="Text Box 9"/>
          <p:cNvSpPr txBox="1">
            <a:spLocks noChangeArrowheads="1"/>
          </p:cNvSpPr>
          <p:nvPr/>
        </p:nvSpPr>
        <p:spPr bwMode="auto">
          <a:xfrm>
            <a:off x="900113" y="3589338"/>
            <a:ext cx="46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# </a:t>
            </a:r>
          </a:p>
        </p:txBody>
      </p:sp>
      <p:sp>
        <p:nvSpPr>
          <p:cNvPr id="355338" name="Text Box 10"/>
          <p:cNvSpPr txBox="1">
            <a:spLocks noChangeArrowheads="1"/>
          </p:cNvSpPr>
          <p:nvPr/>
        </p:nvSpPr>
        <p:spPr bwMode="auto">
          <a:xfrm>
            <a:off x="2413000" y="357346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A</a:t>
            </a:r>
          </a:p>
        </p:txBody>
      </p:sp>
      <p:sp>
        <p:nvSpPr>
          <p:cNvPr id="355342" name="Text Box 14"/>
          <p:cNvSpPr txBox="1">
            <a:spLocks noChangeArrowheads="1"/>
          </p:cNvSpPr>
          <p:nvPr/>
        </p:nvSpPr>
        <p:spPr bwMode="auto">
          <a:xfrm>
            <a:off x="6300788" y="357346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T</a:t>
            </a:r>
          </a:p>
        </p:txBody>
      </p:sp>
      <p:sp>
        <p:nvSpPr>
          <p:cNvPr id="355346" name="Text Box 18"/>
          <p:cNvSpPr txBox="1">
            <a:spLocks noChangeArrowheads="1"/>
          </p:cNvSpPr>
          <p:nvPr/>
        </p:nvSpPr>
        <p:spPr bwMode="auto">
          <a:xfrm>
            <a:off x="4572000" y="3589338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C </a:t>
            </a:r>
          </a:p>
        </p:txBody>
      </p:sp>
      <p:sp>
        <p:nvSpPr>
          <p:cNvPr id="355347" name="Line 19"/>
          <p:cNvSpPr>
            <a:spLocks noChangeShapeType="1"/>
          </p:cNvSpPr>
          <p:nvPr/>
        </p:nvSpPr>
        <p:spPr bwMode="auto">
          <a:xfrm flipH="1">
            <a:off x="1979613" y="2509838"/>
            <a:ext cx="7921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48" name="Line 20"/>
          <p:cNvSpPr>
            <a:spLocks noChangeShapeType="1"/>
          </p:cNvSpPr>
          <p:nvPr/>
        </p:nvSpPr>
        <p:spPr bwMode="auto">
          <a:xfrm>
            <a:off x="4859338" y="2581275"/>
            <a:ext cx="7207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49" name="Line 21"/>
          <p:cNvSpPr>
            <a:spLocks noChangeShapeType="1"/>
          </p:cNvSpPr>
          <p:nvPr/>
        </p:nvSpPr>
        <p:spPr bwMode="auto">
          <a:xfrm flipH="1">
            <a:off x="1187450" y="35179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50" name="Line 22"/>
          <p:cNvSpPr>
            <a:spLocks noChangeShapeType="1"/>
          </p:cNvSpPr>
          <p:nvPr/>
        </p:nvSpPr>
        <p:spPr bwMode="auto">
          <a:xfrm>
            <a:off x="2268538" y="3444875"/>
            <a:ext cx="288925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51" name="Line 23"/>
          <p:cNvSpPr>
            <a:spLocks noChangeShapeType="1"/>
          </p:cNvSpPr>
          <p:nvPr/>
        </p:nvSpPr>
        <p:spPr bwMode="auto">
          <a:xfrm flipH="1">
            <a:off x="4716463" y="3302000"/>
            <a:ext cx="2873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52" name="Line 24"/>
          <p:cNvSpPr>
            <a:spLocks noChangeShapeType="1"/>
          </p:cNvSpPr>
          <p:nvPr/>
        </p:nvSpPr>
        <p:spPr bwMode="auto">
          <a:xfrm>
            <a:off x="6300788" y="3357563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5357" name="Text Box 29"/>
          <p:cNvSpPr txBox="1">
            <a:spLocks noChangeArrowheads="1"/>
          </p:cNvSpPr>
          <p:nvPr/>
        </p:nvSpPr>
        <p:spPr bwMode="auto">
          <a:xfrm>
            <a:off x="1547813" y="4581525"/>
            <a:ext cx="1800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L[6] = </a:t>
            </a:r>
          </a:p>
        </p:txBody>
      </p:sp>
      <p:sp>
        <p:nvSpPr>
          <p:cNvPr id="355358" name="Text Box 30"/>
          <p:cNvSpPr txBox="1">
            <a:spLocks noChangeArrowheads="1"/>
          </p:cNvSpPr>
          <p:nvPr/>
        </p:nvSpPr>
        <p:spPr bwMode="auto">
          <a:xfrm>
            <a:off x="4211638" y="1844675"/>
            <a:ext cx="227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5359" name="Text Box 31"/>
          <p:cNvSpPr txBox="1">
            <a:spLocks noChangeArrowheads="1"/>
          </p:cNvSpPr>
          <p:nvPr/>
        </p:nvSpPr>
        <p:spPr bwMode="auto">
          <a:xfrm>
            <a:off x="6001171" y="2708275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5360" name="Text Box 32"/>
          <p:cNvSpPr txBox="1">
            <a:spLocks noChangeArrowheads="1"/>
          </p:cNvSpPr>
          <p:nvPr/>
        </p:nvSpPr>
        <p:spPr bwMode="auto">
          <a:xfrm>
            <a:off x="4500563" y="3500438"/>
            <a:ext cx="227012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5361" name="Text Box 33"/>
          <p:cNvSpPr txBox="1">
            <a:spLocks noChangeArrowheads="1"/>
          </p:cNvSpPr>
          <p:nvPr/>
        </p:nvSpPr>
        <p:spPr bwMode="auto">
          <a:xfrm>
            <a:off x="2411413" y="4581525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C </a:t>
            </a:r>
          </a:p>
        </p:txBody>
      </p:sp>
      <p:sp>
        <p:nvSpPr>
          <p:cNvPr id="355362" name="Text Box 34"/>
          <p:cNvSpPr txBox="1">
            <a:spLocks noChangeArrowheads="1"/>
          </p:cNvSpPr>
          <p:nvPr/>
        </p:nvSpPr>
        <p:spPr bwMode="auto">
          <a:xfrm>
            <a:off x="7589838" y="1773238"/>
            <a:ext cx="511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i = 6</a:t>
            </a:r>
          </a:p>
        </p:txBody>
      </p:sp>
      <p:sp>
        <p:nvSpPr>
          <p:cNvPr id="355363" name="Rectangle 35"/>
          <p:cNvSpPr>
            <a:spLocks noChangeArrowheads="1"/>
          </p:cNvSpPr>
          <p:nvPr/>
        </p:nvSpPr>
        <p:spPr bwMode="auto">
          <a:xfrm>
            <a:off x="6804025" y="2335213"/>
            <a:ext cx="2166938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B=</a:t>
            </a:r>
            <a:r>
              <a:rPr lang="en-US" sz="1400">
                <a:solidFill>
                  <a:srgbClr val="CC3300"/>
                </a:solidFill>
                <a:latin typeface="Times New Roman" pitchFamily="18" charset="0"/>
              </a:rPr>
              <a:t>1110010</a:t>
            </a:r>
            <a:r>
              <a:rPr lang="en-US" sz="1400">
                <a:latin typeface="Times New Roman" pitchFamily="18" charset="0"/>
              </a:rPr>
              <a:t>, B[6]=1 -&gt;right</a:t>
            </a:r>
          </a:p>
          <a:p>
            <a:pPr eaLnBrk="1" hangingPunct="1"/>
            <a:r>
              <a:rPr lang="en-US" sz="1400">
                <a:latin typeface="Times New Roman" pitchFamily="18" charset="0"/>
              </a:rPr>
              <a:t>i = rank</a:t>
            </a:r>
            <a:r>
              <a:rPr lang="en-US" sz="1400" baseline="-25000">
                <a:latin typeface="Times New Roman" pitchFamily="18" charset="0"/>
              </a:rPr>
              <a:t>1</a:t>
            </a:r>
            <a:r>
              <a:rPr lang="en-US" sz="1400">
                <a:latin typeface="Times New Roman" pitchFamily="18" charset="0"/>
              </a:rPr>
              <a:t>(</a:t>
            </a:r>
            <a:r>
              <a:rPr lang="en-US" sz="1400">
                <a:solidFill>
                  <a:srgbClr val="CC3300"/>
                </a:solidFill>
                <a:latin typeface="Times New Roman" pitchFamily="18" charset="0"/>
              </a:rPr>
              <a:t>1110010</a:t>
            </a:r>
            <a:r>
              <a:rPr lang="en-US" sz="1400">
                <a:latin typeface="Times New Roman" pitchFamily="18" charset="0"/>
              </a:rPr>
              <a:t>,6)=4</a:t>
            </a:r>
          </a:p>
        </p:txBody>
      </p:sp>
      <p:sp>
        <p:nvSpPr>
          <p:cNvPr id="355364" name="Rectangle 36"/>
          <p:cNvSpPr>
            <a:spLocks noChangeArrowheads="1"/>
          </p:cNvSpPr>
          <p:nvPr/>
        </p:nvSpPr>
        <p:spPr bwMode="auto">
          <a:xfrm>
            <a:off x="6804025" y="3141663"/>
            <a:ext cx="1801813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B=</a:t>
            </a:r>
            <a:r>
              <a:rPr lang="en-US" sz="1400">
                <a:solidFill>
                  <a:schemeClr val="tx2"/>
                </a:solidFill>
                <a:latin typeface="Times New Roman" pitchFamily="18" charset="0"/>
              </a:rPr>
              <a:t>1100</a:t>
            </a:r>
            <a:r>
              <a:rPr lang="en-US" sz="1400">
                <a:latin typeface="Times New Roman" pitchFamily="18" charset="0"/>
              </a:rPr>
              <a:t>, B[4]=0 -&gt;left</a:t>
            </a:r>
          </a:p>
          <a:p>
            <a:pPr eaLnBrk="1" hangingPunct="1"/>
            <a:r>
              <a:rPr lang="en-US" sz="1400">
                <a:latin typeface="Times New Roman" pitchFamily="18" charset="0"/>
              </a:rPr>
              <a:t>i = rank</a:t>
            </a:r>
            <a:r>
              <a:rPr lang="en-US" sz="1400" baseline="-25000">
                <a:latin typeface="Times New Roman" pitchFamily="18" charset="0"/>
              </a:rPr>
              <a:t>0</a:t>
            </a:r>
            <a:r>
              <a:rPr lang="en-US" sz="1400">
                <a:latin typeface="Times New Roman" pitchFamily="18" charset="0"/>
              </a:rPr>
              <a:t>(</a:t>
            </a:r>
            <a:r>
              <a:rPr lang="en-US" sz="1400">
                <a:solidFill>
                  <a:schemeClr val="accent2"/>
                </a:solidFill>
                <a:latin typeface="Times New Roman" pitchFamily="18" charset="0"/>
              </a:rPr>
              <a:t>1100</a:t>
            </a:r>
            <a:r>
              <a:rPr lang="en-US" sz="1400">
                <a:latin typeface="Times New Roman" pitchFamily="18" charset="0"/>
              </a:rPr>
              <a:t>,4)=2</a:t>
            </a:r>
          </a:p>
        </p:txBody>
      </p:sp>
      <p:sp>
        <p:nvSpPr>
          <p:cNvPr id="355366" name="Text Box 38"/>
          <p:cNvSpPr txBox="1">
            <a:spLocks noChangeArrowheads="1"/>
          </p:cNvSpPr>
          <p:nvPr/>
        </p:nvSpPr>
        <p:spPr bwMode="auto">
          <a:xfrm>
            <a:off x="447675" y="1573213"/>
            <a:ext cx="1947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={#,A,C,G,T}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57" grpId="0"/>
      <p:bldP spid="355358" grpId="0"/>
      <p:bldP spid="355359" grpId="0"/>
      <p:bldP spid="355360" grpId="0"/>
      <p:bldP spid="355361" grpId="0"/>
      <p:bldP spid="355362" grpId="0"/>
      <p:bldP spid="355363" grpId="0"/>
      <p:bldP spid="355364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Wavelet tree, example 2</a:t>
            </a:r>
          </a:p>
        </p:txBody>
      </p:sp>
      <p:sp>
        <p:nvSpPr>
          <p:cNvPr id="356381" name="Text Box 29"/>
          <p:cNvSpPr txBox="1">
            <a:spLocks noChangeArrowheads="1"/>
          </p:cNvSpPr>
          <p:nvPr/>
        </p:nvSpPr>
        <p:spPr bwMode="auto">
          <a:xfrm>
            <a:off x="1331913" y="4581525"/>
            <a:ext cx="2160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Rank</a:t>
            </a:r>
            <a:r>
              <a:rPr lang="en-GB" sz="2400" baseline="-25000">
                <a:latin typeface="Arial Unicode MS" pitchFamily="34" charset="-128"/>
              </a:rPr>
              <a:t>A</a:t>
            </a:r>
            <a:r>
              <a:rPr lang="en-GB" sz="2400">
                <a:latin typeface="Arial Unicode MS" pitchFamily="34" charset="-128"/>
              </a:rPr>
              <a:t>(L,6) = </a:t>
            </a:r>
          </a:p>
        </p:txBody>
      </p:sp>
      <p:sp>
        <p:nvSpPr>
          <p:cNvPr id="356385" name="Text Box 33"/>
          <p:cNvSpPr txBox="1">
            <a:spLocks noChangeArrowheads="1"/>
          </p:cNvSpPr>
          <p:nvPr/>
        </p:nvSpPr>
        <p:spPr bwMode="auto">
          <a:xfrm>
            <a:off x="3059113" y="4581525"/>
            <a:ext cx="16557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1 </a:t>
            </a:r>
          </a:p>
        </p:txBody>
      </p:sp>
      <p:sp>
        <p:nvSpPr>
          <p:cNvPr id="356386" name="Text Box 34"/>
          <p:cNvSpPr txBox="1">
            <a:spLocks noChangeArrowheads="1"/>
          </p:cNvSpPr>
          <p:nvPr/>
        </p:nvSpPr>
        <p:spPr bwMode="auto">
          <a:xfrm>
            <a:off x="7596188" y="1773238"/>
            <a:ext cx="5111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i = 6</a:t>
            </a:r>
          </a:p>
        </p:txBody>
      </p:sp>
      <p:sp>
        <p:nvSpPr>
          <p:cNvPr id="356387" name="Rectangle 35"/>
          <p:cNvSpPr>
            <a:spLocks noChangeArrowheads="1"/>
          </p:cNvSpPr>
          <p:nvPr/>
        </p:nvSpPr>
        <p:spPr bwMode="auto">
          <a:xfrm>
            <a:off x="6948488" y="2276475"/>
            <a:ext cx="18573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A </a:t>
            </a:r>
            <a:r>
              <a:rPr lang="en-US"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</a:rPr>
              <a:t>{#,A}-&gt; left</a:t>
            </a:r>
          </a:p>
          <a:p>
            <a:pPr eaLnBrk="1" hangingPunct="1"/>
            <a:r>
              <a:rPr lang="en-US" sz="1400">
                <a:latin typeface="Times New Roman" pitchFamily="18" charset="0"/>
              </a:rPr>
              <a:t>i = rank</a:t>
            </a:r>
            <a:r>
              <a:rPr lang="en-US" sz="1400" baseline="-25000">
                <a:latin typeface="Times New Roman" pitchFamily="18" charset="0"/>
              </a:rPr>
              <a:t>0</a:t>
            </a:r>
            <a:r>
              <a:rPr lang="en-US" sz="1400">
                <a:latin typeface="Times New Roman" pitchFamily="18" charset="0"/>
              </a:rPr>
              <a:t>(</a:t>
            </a:r>
            <a:r>
              <a:rPr lang="en-US" sz="1400">
                <a:solidFill>
                  <a:srgbClr val="CC3300"/>
                </a:solidFill>
                <a:latin typeface="Times New Roman" pitchFamily="18" charset="0"/>
              </a:rPr>
              <a:t>1110010</a:t>
            </a:r>
            <a:r>
              <a:rPr lang="en-US" sz="1400">
                <a:latin typeface="Times New Roman" pitchFamily="18" charset="0"/>
              </a:rPr>
              <a:t>,6)=2</a:t>
            </a:r>
          </a:p>
        </p:txBody>
      </p:sp>
      <p:sp>
        <p:nvSpPr>
          <p:cNvPr id="356388" name="Rectangle 36"/>
          <p:cNvSpPr>
            <a:spLocks noChangeArrowheads="1"/>
          </p:cNvSpPr>
          <p:nvPr/>
        </p:nvSpPr>
        <p:spPr bwMode="auto">
          <a:xfrm>
            <a:off x="7140575" y="3303588"/>
            <a:ext cx="15017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400">
                <a:latin typeface="Times New Roman" pitchFamily="18" charset="0"/>
              </a:rPr>
              <a:t>A </a:t>
            </a:r>
            <a:r>
              <a:rPr lang="en-US">
                <a:sym typeface="Symbol" pitchFamily="18" charset="2"/>
              </a:rPr>
              <a:t></a:t>
            </a:r>
            <a:r>
              <a:rPr lang="en-US" sz="1400">
                <a:latin typeface="Times New Roman" pitchFamily="18" charset="0"/>
              </a:rPr>
              <a:t>{A}-&gt; right</a:t>
            </a:r>
          </a:p>
          <a:p>
            <a:pPr eaLnBrk="1" hangingPunct="1"/>
            <a:r>
              <a:rPr lang="en-US" sz="1400">
                <a:latin typeface="Times New Roman" pitchFamily="18" charset="0"/>
              </a:rPr>
              <a:t>i = rank</a:t>
            </a:r>
            <a:r>
              <a:rPr lang="en-US" sz="1400" baseline="-25000">
                <a:latin typeface="Times New Roman" pitchFamily="18" charset="0"/>
              </a:rPr>
              <a:t>1</a:t>
            </a:r>
            <a:r>
              <a:rPr lang="en-US" sz="1400">
                <a:latin typeface="Times New Roman" pitchFamily="18" charset="0"/>
              </a:rPr>
              <a:t>(</a:t>
            </a:r>
            <a:r>
              <a:rPr lang="en-US" sz="1400">
                <a:solidFill>
                  <a:schemeClr val="accent2"/>
                </a:solidFill>
                <a:latin typeface="Times New Roman" pitchFamily="18" charset="0"/>
              </a:rPr>
              <a:t>011</a:t>
            </a:r>
            <a:r>
              <a:rPr lang="en-US" sz="1400">
                <a:latin typeface="Times New Roman" pitchFamily="18" charset="0"/>
              </a:rPr>
              <a:t>,2)=1</a:t>
            </a:r>
          </a:p>
        </p:txBody>
      </p:sp>
      <p:sp>
        <p:nvSpPr>
          <p:cNvPr id="356390" name="Text Box 38"/>
          <p:cNvSpPr txBox="1">
            <a:spLocks noChangeArrowheads="1"/>
          </p:cNvSpPr>
          <p:nvPr/>
        </p:nvSpPr>
        <p:spPr bwMode="auto">
          <a:xfrm>
            <a:off x="2195513" y="1933575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L = T T C # A C A</a:t>
            </a:r>
          </a:p>
        </p:txBody>
      </p:sp>
      <p:sp>
        <p:nvSpPr>
          <p:cNvPr id="356391" name="Text Box 39"/>
          <p:cNvSpPr txBox="1">
            <a:spLocks noChangeArrowheads="1"/>
          </p:cNvSpPr>
          <p:nvPr/>
        </p:nvSpPr>
        <p:spPr bwMode="auto">
          <a:xfrm>
            <a:off x="2224088" y="2220913"/>
            <a:ext cx="36718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</a:t>
            </a:r>
            <a:r>
              <a:rPr lang="en-GB" sz="2400">
                <a:solidFill>
                  <a:srgbClr val="CC3300"/>
                </a:solidFill>
                <a:latin typeface="Arial Unicode MS" pitchFamily="34" charset="-128"/>
              </a:rPr>
              <a:t>1 1 1  0 0 1  0</a:t>
            </a:r>
            <a:r>
              <a:rPr lang="en-GB" sz="2400">
                <a:latin typeface="Times New Roman" pitchFamily="18" charset="0"/>
              </a:rPr>
              <a:t> </a:t>
            </a:r>
          </a:p>
        </p:txBody>
      </p:sp>
      <p:sp>
        <p:nvSpPr>
          <p:cNvPr id="356392" name="Text Box 40"/>
          <p:cNvSpPr txBox="1">
            <a:spLocks noChangeArrowheads="1"/>
          </p:cNvSpPr>
          <p:nvPr/>
        </p:nvSpPr>
        <p:spPr bwMode="auto">
          <a:xfrm>
            <a:off x="727075" y="28702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#  A A</a:t>
            </a:r>
          </a:p>
        </p:txBody>
      </p:sp>
      <p:sp>
        <p:nvSpPr>
          <p:cNvPr id="356393" name="Text Box 41"/>
          <p:cNvSpPr txBox="1">
            <a:spLocks noChangeArrowheads="1"/>
          </p:cNvSpPr>
          <p:nvPr/>
        </p:nvSpPr>
        <p:spPr bwMode="auto">
          <a:xfrm>
            <a:off x="755650" y="3157538"/>
            <a:ext cx="2087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</a:t>
            </a:r>
            <a:r>
              <a:rPr lang="en-GB" sz="2400">
                <a:solidFill>
                  <a:schemeClr val="accent2"/>
                </a:solidFill>
                <a:latin typeface="Arial Unicode MS" pitchFamily="34" charset="-128"/>
              </a:rPr>
              <a:t>0 1  1  </a:t>
            </a:r>
            <a:endParaRPr lang="en-GB" sz="2400">
              <a:solidFill>
                <a:schemeClr val="accent2"/>
              </a:solidFill>
              <a:latin typeface="Times New Roman" pitchFamily="18" charset="0"/>
            </a:endParaRPr>
          </a:p>
        </p:txBody>
      </p:sp>
      <p:sp>
        <p:nvSpPr>
          <p:cNvPr id="356394" name="Text Box 42"/>
          <p:cNvSpPr txBox="1">
            <a:spLocks noChangeArrowheads="1"/>
          </p:cNvSpPr>
          <p:nvPr/>
        </p:nvSpPr>
        <p:spPr bwMode="auto">
          <a:xfrm>
            <a:off x="4500563" y="2844800"/>
            <a:ext cx="21161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      T T  C C</a:t>
            </a:r>
          </a:p>
        </p:txBody>
      </p:sp>
      <p:sp>
        <p:nvSpPr>
          <p:cNvPr id="356395" name="Text Box 43"/>
          <p:cNvSpPr txBox="1">
            <a:spLocks noChangeArrowheads="1"/>
          </p:cNvSpPr>
          <p:nvPr/>
        </p:nvSpPr>
        <p:spPr bwMode="auto">
          <a:xfrm>
            <a:off x="4529138" y="3132138"/>
            <a:ext cx="2087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Times New Roman" pitchFamily="18" charset="0"/>
              </a:rPr>
              <a:t>      </a:t>
            </a:r>
            <a:r>
              <a:rPr lang="en-GB" sz="2400">
                <a:solidFill>
                  <a:schemeClr val="bg2"/>
                </a:solidFill>
                <a:latin typeface="Times New Roman" pitchFamily="18" charset="0"/>
              </a:rPr>
              <a:t>1  1   0  0</a:t>
            </a:r>
          </a:p>
        </p:txBody>
      </p:sp>
      <p:sp>
        <p:nvSpPr>
          <p:cNvPr id="356396" name="Text Box 44"/>
          <p:cNvSpPr txBox="1">
            <a:spLocks noChangeArrowheads="1"/>
          </p:cNvSpPr>
          <p:nvPr/>
        </p:nvSpPr>
        <p:spPr bwMode="auto">
          <a:xfrm>
            <a:off x="900113" y="3589338"/>
            <a:ext cx="4619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# </a:t>
            </a:r>
          </a:p>
        </p:txBody>
      </p:sp>
      <p:sp>
        <p:nvSpPr>
          <p:cNvPr id="356397" name="Text Box 45"/>
          <p:cNvSpPr txBox="1">
            <a:spLocks noChangeArrowheads="1"/>
          </p:cNvSpPr>
          <p:nvPr/>
        </p:nvSpPr>
        <p:spPr bwMode="auto">
          <a:xfrm>
            <a:off x="2413000" y="3573463"/>
            <a:ext cx="360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A</a:t>
            </a:r>
          </a:p>
        </p:txBody>
      </p:sp>
      <p:sp>
        <p:nvSpPr>
          <p:cNvPr id="356398" name="Text Box 46"/>
          <p:cNvSpPr txBox="1">
            <a:spLocks noChangeArrowheads="1"/>
          </p:cNvSpPr>
          <p:nvPr/>
        </p:nvSpPr>
        <p:spPr bwMode="auto">
          <a:xfrm>
            <a:off x="6300788" y="3573463"/>
            <a:ext cx="5032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T</a:t>
            </a:r>
          </a:p>
        </p:txBody>
      </p:sp>
      <p:sp>
        <p:nvSpPr>
          <p:cNvPr id="356399" name="Text Box 47"/>
          <p:cNvSpPr txBox="1">
            <a:spLocks noChangeArrowheads="1"/>
          </p:cNvSpPr>
          <p:nvPr/>
        </p:nvSpPr>
        <p:spPr bwMode="auto">
          <a:xfrm>
            <a:off x="4572000" y="3589338"/>
            <a:ext cx="4619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GB" sz="2400">
                <a:latin typeface="Arial Unicode MS" pitchFamily="34" charset="-128"/>
              </a:rPr>
              <a:t>C </a:t>
            </a:r>
          </a:p>
        </p:txBody>
      </p:sp>
      <p:sp>
        <p:nvSpPr>
          <p:cNvPr id="356400" name="Line 48"/>
          <p:cNvSpPr>
            <a:spLocks noChangeShapeType="1"/>
          </p:cNvSpPr>
          <p:nvPr/>
        </p:nvSpPr>
        <p:spPr bwMode="auto">
          <a:xfrm flipH="1">
            <a:off x="1979613" y="2509838"/>
            <a:ext cx="792162" cy="28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1" name="Line 49"/>
          <p:cNvSpPr>
            <a:spLocks noChangeShapeType="1"/>
          </p:cNvSpPr>
          <p:nvPr/>
        </p:nvSpPr>
        <p:spPr bwMode="auto">
          <a:xfrm>
            <a:off x="4859338" y="2581275"/>
            <a:ext cx="720725" cy="360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2" name="Line 50"/>
          <p:cNvSpPr>
            <a:spLocks noChangeShapeType="1"/>
          </p:cNvSpPr>
          <p:nvPr/>
        </p:nvSpPr>
        <p:spPr bwMode="auto">
          <a:xfrm flipH="1">
            <a:off x="1187450" y="3517900"/>
            <a:ext cx="21590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3" name="Line 51"/>
          <p:cNvSpPr>
            <a:spLocks noChangeShapeType="1"/>
          </p:cNvSpPr>
          <p:nvPr/>
        </p:nvSpPr>
        <p:spPr bwMode="auto">
          <a:xfrm>
            <a:off x="2268538" y="3444875"/>
            <a:ext cx="288925" cy="2174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4" name="Line 52"/>
          <p:cNvSpPr>
            <a:spLocks noChangeShapeType="1"/>
          </p:cNvSpPr>
          <p:nvPr/>
        </p:nvSpPr>
        <p:spPr bwMode="auto">
          <a:xfrm flipH="1">
            <a:off x="4716463" y="3302000"/>
            <a:ext cx="287337" cy="287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5" name="Line 53"/>
          <p:cNvSpPr>
            <a:spLocks noChangeShapeType="1"/>
          </p:cNvSpPr>
          <p:nvPr/>
        </p:nvSpPr>
        <p:spPr bwMode="auto">
          <a:xfrm>
            <a:off x="6300788" y="3357563"/>
            <a:ext cx="215900" cy="287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i-FI"/>
          </a:p>
        </p:txBody>
      </p:sp>
      <p:sp>
        <p:nvSpPr>
          <p:cNvPr id="356407" name="Text Box 55"/>
          <p:cNvSpPr txBox="1">
            <a:spLocks noChangeArrowheads="1"/>
          </p:cNvSpPr>
          <p:nvPr/>
        </p:nvSpPr>
        <p:spPr bwMode="auto">
          <a:xfrm>
            <a:off x="4211638" y="1844675"/>
            <a:ext cx="2270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6408" name="Text Box 56"/>
          <p:cNvSpPr txBox="1">
            <a:spLocks noChangeArrowheads="1"/>
          </p:cNvSpPr>
          <p:nvPr/>
        </p:nvSpPr>
        <p:spPr bwMode="auto">
          <a:xfrm>
            <a:off x="1679575" y="2720975"/>
            <a:ext cx="2270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6409" name="Text Box 57"/>
          <p:cNvSpPr txBox="1">
            <a:spLocks noChangeArrowheads="1"/>
          </p:cNvSpPr>
          <p:nvPr/>
        </p:nvSpPr>
        <p:spPr bwMode="auto">
          <a:xfrm>
            <a:off x="2555875" y="3500438"/>
            <a:ext cx="227013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en-US" sz="1200">
                <a:latin typeface="Times New Roman" pitchFamily="18" charset="0"/>
              </a:rPr>
              <a:t>i</a:t>
            </a:r>
          </a:p>
        </p:txBody>
      </p:sp>
      <p:sp>
        <p:nvSpPr>
          <p:cNvPr id="356411" name="Text Box 59"/>
          <p:cNvSpPr txBox="1">
            <a:spLocks noChangeArrowheads="1"/>
          </p:cNvSpPr>
          <p:nvPr/>
        </p:nvSpPr>
        <p:spPr bwMode="auto">
          <a:xfrm>
            <a:off x="447675" y="1573213"/>
            <a:ext cx="1947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ym typeface="Symbol" pitchFamily="18" charset="2"/>
              </a:rPr>
              <a:t>={#,A,C,G,T}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5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5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5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6381" grpId="0"/>
      <p:bldP spid="356385" grpId="0"/>
      <p:bldP spid="356386" grpId="0"/>
      <p:bldP spid="356387" grpId="0"/>
      <p:bldP spid="356388" grpId="0"/>
      <p:bldP spid="356407" grpId="0"/>
      <p:bldP spid="356408" grpId="0"/>
      <p:bldP spid="356409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C3300"/>
                </a:solidFill>
              </a:rPr>
              <a:t>Rank() </a:t>
            </a:r>
            <a:r>
              <a:rPr lang="en-US"/>
              <a:t>function space/time</a:t>
            </a:r>
          </a:p>
        </p:txBody>
      </p:sp>
      <p:sp>
        <p:nvSpPr>
          <p:cNvPr id="358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tree has </a:t>
            </a:r>
            <a:r>
              <a:rPr lang="en-US">
                <a:solidFill>
                  <a:srgbClr val="CC3300"/>
                </a:solidFill>
              </a:rPr>
              <a:t>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 </a:t>
            </a:r>
            <a:r>
              <a:rPr lang="en-US"/>
              <a:t>levels, each consuming constant time for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0/1</a:t>
            </a:r>
            <a:r>
              <a:rPr lang="en-US"/>
              <a:t>-queries: </a:t>
            </a:r>
            <a:br>
              <a:rPr lang="en-US"/>
            </a:br>
            <a:r>
              <a:rPr lang="en-US"/>
              <a:t>- </a:t>
            </a:r>
            <a:r>
              <a:rPr lang="en-US">
                <a:solidFill>
                  <a:srgbClr val="CC3300"/>
                </a:solidFill>
              </a:rPr>
              <a:t>O(log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s)</a:t>
            </a:r>
            <a:r>
              <a:rPr lang="en-US"/>
              <a:t> time for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c</a:t>
            </a:r>
            <a:r>
              <a:rPr lang="en-US">
                <a:solidFill>
                  <a:srgbClr val="CC3300"/>
                </a:solidFill>
              </a:rPr>
              <a:t>(L,i)</a:t>
            </a:r>
            <a:r>
              <a:rPr lang="en-US"/>
              <a:t>.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 </a:t>
            </a:r>
          </a:p>
          <a:p>
            <a:r>
              <a:rPr lang="en-US"/>
              <a:t>Each level has at most </a:t>
            </a:r>
            <a:r>
              <a:rPr lang="en-US">
                <a:solidFill>
                  <a:srgbClr val="CC3300"/>
                </a:solidFill>
              </a:rPr>
              <a:t>n</a:t>
            </a:r>
            <a:r>
              <a:rPr lang="en-US"/>
              <a:t> bits. After preprocessing each level for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 baseline="-25000">
                <a:solidFill>
                  <a:srgbClr val="CC3300"/>
                </a:solidFill>
              </a:rPr>
              <a:t>0/1</a:t>
            </a:r>
            <a:r>
              <a:rPr lang="en-US"/>
              <a:t>-queries, the whole tree occupies </a:t>
            </a:r>
            <a:r>
              <a:rPr lang="en-US">
                <a:solidFill>
                  <a:srgbClr val="CC3300"/>
                </a:solidFill>
              </a:rPr>
              <a:t>n 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rgbClr val="CC3300"/>
                </a:solidFill>
              </a:rPr>
              <a:t> (1+o(1))</a:t>
            </a:r>
            <a:r>
              <a:rPr lang="en-US"/>
              <a:t> bits.</a:t>
            </a:r>
            <a:endParaRPr lang="en-GB">
              <a:solidFill>
                <a:srgbClr val="CC3300"/>
              </a:solidFill>
              <a:latin typeface="Symbol" pitchFamily="18" charset="2"/>
            </a:endParaRPr>
          </a:p>
          <a:p>
            <a:endParaRPr lang="en-US">
              <a:solidFill>
                <a:srgbClr val="CC3300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8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84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03" grpId="0" build="p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Other alternatives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Indicator-bitvector for each symbol:</a:t>
            </a:r>
            <a:br>
              <a:rPr lang="en-US"/>
            </a:br>
            <a:r>
              <a:rPr lang="en-US"/>
              <a:t>- </a:t>
            </a:r>
            <a:r>
              <a:rPr lang="en-US">
                <a:solidFill>
                  <a:srgbClr val="CC3300"/>
                </a:solidFill>
              </a:rPr>
              <a:t>O(1)</a:t>
            </a:r>
            <a:r>
              <a:rPr lang="en-US"/>
              <a:t> time in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rgbClr val="CC3300"/>
                </a:solidFill>
              </a:rPr>
              <a:t>n(1+o(1))</a:t>
            </a:r>
            <a:r>
              <a:rPr lang="en-US"/>
              <a:t> bits.</a:t>
            </a:r>
          </a:p>
          <a:p>
            <a:r>
              <a:rPr lang="en-US"/>
              <a:t>Instead of balanced tree, use Huffman tree:</a:t>
            </a:r>
            <a:br>
              <a:rPr lang="en-US"/>
            </a:br>
            <a:r>
              <a:rPr lang="en-US"/>
              <a:t> - </a:t>
            </a:r>
            <a:r>
              <a:rPr lang="en-US">
                <a:solidFill>
                  <a:srgbClr val="CC3300"/>
                </a:solidFill>
              </a:rPr>
              <a:t>O(log n)</a:t>
            </a:r>
            <a:r>
              <a:rPr lang="en-US"/>
              <a:t> time in </a:t>
            </a:r>
            <a:r>
              <a:rPr lang="en-US">
                <a:solidFill>
                  <a:srgbClr val="CC3300"/>
                </a:solidFill>
              </a:rPr>
              <a:t>n(H</a:t>
            </a:r>
            <a:r>
              <a:rPr lang="en-US" baseline="-25000">
                <a:solidFill>
                  <a:srgbClr val="CC3300"/>
                </a:solidFill>
              </a:rPr>
              <a:t>0</a:t>
            </a:r>
            <a:r>
              <a:rPr lang="en-US">
                <a:solidFill>
                  <a:srgbClr val="CC3300"/>
                </a:solidFill>
              </a:rPr>
              <a:t>+1)(1+o(1))</a:t>
            </a:r>
            <a:r>
              <a:rPr lang="en-US"/>
              <a:t> bits.</a:t>
            </a:r>
          </a:p>
          <a:p>
            <a:r>
              <a:rPr lang="en-US"/>
              <a:t>Compress the bitvectors still supporting </a:t>
            </a:r>
            <a:r>
              <a:rPr lang="en-US">
                <a:solidFill>
                  <a:srgbClr val="CC3300"/>
                </a:solidFill>
              </a:rPr>
              <a:t>rank</a:t>
            </a:r>
            <a:r>
              <a:rPr lang="en-US"/>
              <a:t>-queries:</a:t>
            </a:r>
          </a:p>
          <a:p>
            <a:pPr lvl="1"/>
            <a:r>
              <a:rPr lang="en-US">
                <a:solidFill>
                  <a:srgbClr val="CC3300"/>
                </a:solidFill>
              </a:rPr>
              <a:t>O(log </a:t>
            </a:r>
            <a:r>
              <a:rPr lang="en-GB">
                <a:solidFill>
                  <a:srgbClr val="CC3300"/>
                </a:solidFill>
                <a:latin typeface="Symbol" pitchFamily="18" charset="2"/>
              </a:rPr>
              <a:t>s</a:t>
            </a:r>
            <a:r>
              <a:rPr lang="en-US">
                <a:solidFill>
                  <a:srgbClr val="CC3300"/>
                </a:solidFill>
              </a:rPr>
              <a:t>)</a:t>
            </a:r>
            <a:r>
              <a:rPr lang="en-US"/>
              <a:t> time in </a:t>
            </a:r>
            <a:r>
              <a:rPr lang="en-US">
                <a:solidFill>
                  <a:srgbClr val="CC3300"/>
                </a:solidFill>
              </a:rPr>
              <a:t>nH</a:t>
            </a:r>
            <a:r>
              <a:rPr lang="en-US" baseline="-25000">
                <a:solidFill>
                  <a:srgbClr val="CC3300"/>
                </a:solidFill>
              </a:rPr>
              <a:t>0</a:t>
            </a:r>
            <a:r>
              <a:rPr lang="en-US">
                <a:solidFill>
                  <a:srgbClr val="CC3300"/>
                </a:solidFill>
              </a:rPr>
              <a:t>(1+o(1))</a:t>
            </a:r>
            <a:r>
              <a:rPr lang="en-US"/>
              <a:t> bits, or </a:t>
            </a:r>
            <a:r>
              <a:rPr lang="en-US">
                <a:solidFill>
                  <a:srgbClr val="CC3300"/>
                </a:solidFill>
              </a:rPr>
              <a:t>nH</a:t>
            </a:r>
            <a:r>
              <a:rPr lang="en-US" baseline="-25000">
                <a:solidFill>
                  <a:srgbClr val="CC3300"/>
                </a:solidFill>
              </a:rPr>
              <a:t>k</a:t>
            </a:r>
            <a:r>
              <a:rPr lang="en-US">
                <a:solidFill>
                  <a:srgbClr val="CC3300"/>
                </a:solidFill>
              </a:rPr>
              <a:t>(1+o(1)) </a:t>
            </a:r>
            <a:r>
              <a:rPr lang="en-US"/>
              <a:t>bits if the input is BW-transform.</a:t>
            </a:r>
          </a:p>
          <a:p>
            <a:pPr lvl="1"/>
            <a:r>
              <a:rPr lang="en-US"/>
              <a:t>(Details omitted here)</a:t>
            </a:r>
          </a:p>
          <a:p>
            <a:pPr lvl="1"/>
            <a:endParaRPr lang="en-US"/>
          </a:p>
          <a:p>
            <a:endParaRPr lang="en-US">
              <a:solidFill>
                <a:srgbClr val="CC3300"/>
              </a:solidFill>
              <a:latin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59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59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59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9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59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Suffix tree</a:t>
            </a:r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Suffix tree is a compressed keyword trie of all </a:t>
            </a:r>
            <a:r>
              <a:rPr lang="en-US" i="1">
                <a:solidFill>
                  <a:srgbClr val="CC3300"/>
                </a:solidFill>
              </a:rPr>
              <a:t>suffixes</a:t>
            </a:r>
            <a:r>
              <a:rPr lang="en-US"/>
              <a:t> of a sequence</a:t>
            </a:r>
          </a:p>
          <a:p>
            <a:r>
              <a:rPr lang="en-US"/>
              <a:t>E.g. suffixes of sequence CATACT are CATACT, ATACT, TACT, ACT, CT, T.</a:t>
            </a:r>
          </a:p>
          <a:p>
            <a:pPr lvl="1"/>
            <a:r>
              <a:rPr lang="en-US"/>
              <a:t>suffix tree looks like:</a:t>
            </a:r>
          </a:p>
          <a:p>
            <a:pPr lvl="1">
              <a:buFont typeface="Wingdings" pitchFamily="2" charset="2"/>
              <a:buNone/>
            </a:pPr>
            <a:endParaRPr lang="en-US"/>
          </a:p>
        </p:txBody>
      </p:sp>
      <p:sp>
        <p:nvSpPr>
          <p:cNvPr id="238596" name="Oval 4"/>
          <p:cNvSpPr>
            <a:spLocks noChangeArrowheads="1"/>
          </p:cNvSpPr>
          <p:nvPr/>
        </p:nvSpPr>
        <p:spPr bwMode="auto">
          <a:xfrm>
            <a:off x="4787900" y="37893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38597" name="Oval 5"/>
          <p:cNvSpPr>
            <a:spLocks noChangeArrowheads="1"/>
          </p:cNvSpPr>
          <p:nvPr/>
        </p:nvSpPr>
        <p:spPr bwMode="auto">
          <a:xfrm>
            <a:off x="2916238" y="46529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38598" name="Oval 6"/>
          <p:cNvSpPr>
            <a:spLocks noChangeArrowheads="1"/>
          </p:cNvSpPr>
          <p:nvPr/>
        </p:nvSpPr>
        <p:spPr bwMode="auto">
          <a:xfrm>
            <a:off x="4787900" y="465296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38599" name="Oval 7"/>
          <p:cNvSpPr>
            <a:spLocks noChangeArrowheads="1"/>
          </p:cNvSpPr>
          <p:nvPr/>
        </p:nvSpPr>
        <p:spPr bwMode="auto">
          <a:xfrm>
            <a:off x="7019925" y="458152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238600" name="AutoShape 8"/>
          <p:cNvCxnSpPr>
            <a:cxnSpLocks noChangeShapeType="1"/>
            <a:stCxn id="238596" idx="2"/>
            <a:endCxn id="238597" idx="0"/>
          </p:cNvCxnSpPr>
          <p:nvPr/>
        </p:nvCxnSpPr>
        <p:spPr bwMode="auto">
          <a:xfrm flipH="1">
            <a:off x="3132138" y="4005263"/>
            <a:ext cx="1655762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01" name="Text Box 9"/>
          <p:cNvSpPr txBox="1">
            <a:spLocks noChangeArrowheads="1"/>
          </p:cNvSpPr>
          <p:nvPr/>
        </p:nvSpPr>
        <p:spPr bwMode="auto">
          <a:xfrm>
            <a:off x="3708400" y="39338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238602" name="AutoShape 10"/>
          <p:cNvCxnSpPr>
            <a:cxnSpLocks noChangeShapeType="1"/>
            <a:stCxn id="238596" idx="4"/>
            <a:endCxn id="238598" idx="0"/>
          </p:cNvCxnSpPr>
          <p:nvPr/>
        </p:nvCxnSpPr>
        <p:spPr bwMode="auto">
          <a:xfrm>
            <a:off x="5003800" y="422116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8603" name="AutoShape 11"/>
          <p:cNvCxnSpPr>
            <a:cxnSpLocks noChangeShapeType="1"/>
            <a:stCxn id="238596" idx="6"/>
            <a:endCxn id="238599" idx="0"/>
          </p:cNvCxnSpPr>
          <p:nvPr/>
        </p:nvCxnSpPr>
        <p:spPr bwMode="auto">
          <a:xfrm>
            <a:off x="5219700" y="400526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04" name="Text Box 12"/>
          <p:cNvSpPr txBox="1">
            <a:spLocks noChangeArrowheads="1"/>
          </p:cNvSpPr>
          <p:nvPr/>
        </p:nvSpPr>
        <p:spPr bwMode="auto">
          <a:xfrm>
            <a:off x="4572000" y="4221163"/>
            <a:ext cx="344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05" name="Text Box 13"/>
          <p:cNvSpPr txBox="1">
            <a:spLocks noChangeArrowheads="1"/>
          </p:cNvSpPr>
          <p:nvPr/>
        </p:nvSpPr>
        <p:spPr bwMode="auto">
          <a:xfrm>
            <a:off x="6011863" y="3933825"/>
            <a:ext cx="3254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06" name="Rectangle 14"/>
          <p:cNvSpPr>
            <a:spLocks noChangeArrowheads="1"/>
          </p:cNvSpPr>
          <p:nvPr/>
        </p:nvSpPr>
        <p:spPr bwMode="auto">
          <a:xfrm>
            <a:off x="1835150" y="573405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cxnSp>
        <p:nvCxnSpPr>
          <p:cNvPr id="238608" name="AutoShape 16"/>
          <p:cNvCxnSpPr>
            <a:cxnSpLocks noChangeShapeType="1"/>
            <a:stCxn id="238597" idx="3"/>
            <a:endCxn id="238606" idx="0"/>
          </p:cNvCxnSpPr>
          <p:nvPr/>
        </p:nvCxnSpPr>
        <p:spPr bwMode="auto">
          <a:xfrm flipH="1">
            <a:off x="2124075" y="5021263"/>
            <a:ext cx="855663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10" name="Rectangle 18"/>
          <p:cNvSpPr>
            <a:spLocks noChangeArrowheads="1"/>
          </p:cNvSpPr>
          <p:nvPr/>
        </p:nvSpPr>
        <p:spPr bwMode="auto">
          <a:xfrm>
            <a:off x="3348038" y="573405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238611" name="AutoShape 19"/>
          <p:cNvCxnSpPr>
            <a:cxnSpLocks noChangeShapeType="1"/>
            <a:stCxn id="238597" idx="5"/>
            <a:endCxn id="238610" idx="0"/>
          </p:cNvCxnSpPr>
          <p:nvPr/>
        </p:nvCxnSpPr>
        <p:spPr bwMode="auto">
          <a:xfrm>
            <a:off x="3284538" y="502126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13" name="Rectangle 21"/>
          <p:cNvSpPr>
            <a:spLocks noChangeArrowheads="1"/>
          </p:cNvSpPr>
          <p:nvPr/>
        </p:nvSpPr>
        <p:spPr bwMode="auto">
          <a:xfrm>
            <a:off x="4211638" y="573405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cxnSp>
        <p:nvCxnSpPr>
          <p:cNvPr id="238614" name="AutoShape 22"/>
          <p:cNvCxnSpPr>
            <a:cxnSpLocks noChangeShapeType="1"/>
            <a:stCxn id="238598" idx="3"/>
            <a:endCxn id="238613" idx="0"/>
          </p:cNvCxnSpPr>
          <p:nvPr/>
        </p:nvCxnSpPr>
        <p:spPr bwMode="auto">
          <a:xfrm flipH="1">
            <a:off x="4500563" y="5021263"/>
            <a:ext cx="35083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16" name="Rectangle 24"/>
          <p:cNvSpPr>
            <a:spLocks noChangeArrowheads="1"/>
          </p:cNvSpPr>
          <p:nvPr/>
        </p:nvSpPr>
        <p:spPr bwMode="auto">
          <a:xfrm>
            <a:off x="5364163" y="573405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238618" name="AutoShape 26"/>
          <p:cNvCxnSpPr>
            <a:cxnSpLocks noChangeShapeType="1"/>
            <a:stCxn id="238598" idx="5"/>
            <a:endCxn id="238616" idx="0"/>
          </p:cNvCxnSpPr>
          <p:nvPr/>
        </p:nvCxnSpPr>
        <p:spPr bwMode="auto">
          <a:xfrm>
            <a:off x="5156200" y="5021263"/>
            <a:ext cx="49688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19" name="Rectangle 27"/>
          <p:cNvSpPr>
            <a:spLocks noChangeArrowheads="1"/>
          </p:cNvSpPr>
          <p:nvPr/>
        </p:nvSpPr>
        <p:spPr bwMode="auto">
          <a:xfrm>
            <a:off x="7451725" y="573405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cxnSp>
        <p:nvCxnSpPr>
          <p:cNvPr id="238620" name="AutoShape 28"/>
          <p:cNvCxnSpPr>
            <a:cxnSpLocks noChangeShapeType="1"/>
            <a:stCxn id="238599" idx="5"/>
            <a:endCxn id="238619" idx="0"/>
          </p:cNvCxnSpPr>
          <p:nvPr/>
        </p:nvCxnSpPr>
        <p:spPr bwMode="auto">
          <a:xfrm>
            <a:off x="7388225" y="494982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22" name="Rectangle 30"/>
          <p:cNvSpPr>
            <a:spLocks noChangeArrowheads="1"/>
          </p:cNvSpPr>
          <p:nvPr/>
        </p:nvSpPr>
        <p:spPr bwMode="auto">
          <a:xfrm>
            <a:off x="6516688" y="573405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cxnSp>
        <p:nvCxnSpPr>
          <p:cNvPr id="238624" name="AutoShape 32"/>
          <p:cNvCxnSpPr>
            <a:cxnSpLocks noChangeShapeType="1"/>
            <a:stCxn id="238599" idx="3"/>
            <a:endCxn id="238622" idx="0"/>
          </p:cNvCxnSpPr>
          <p:nvPr/>
        </p:nvCxnSpPr>
        <p:spPr bwMode="auto">
          <a:xfrm flipH="1">
            <a:off x="6805613" y="4949825"/>
            <a:ext cx="277812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8625" name="Text Box 33"/>
          <p:cNvSpPr txBox="1">
            <a:spLocks noChangeArrowheads="1"/>
          </p:cNvSpPr>
          <p:nvPr/>
        </p:nvSpPr>
        <p:spPr bwMode="auto">
          <a:xfrm>
            <a:off x="2411413" y="4941888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26" name="Text Box 34"/>
          <p:cNvSpPr txBox="1">
            <a:spLocks noChangeArrowheads="1"/>
          </p:cNvSpPr>
          <p:nvPr/>
        </p:nvSpPr>
        <p:spPr bwMode="auto">
          <a:xfrm>
            <a:off x="2195513" y="515778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27" name="Text Box 35"/>
          <p:cNvSpPr txBox="1">
            <a:spLocks noChangeArrowheads="1"/>
          </p:cNvSpPr>
          <p:nvPr/>
        </p:nvSpPr>
        <p:spPr bwMode="auto">
          <a:xfrm>
            <a:off x="3348038" y="48688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28" name="Text Box 36"/>
          <p:cNvSpPr txBox="1">
            <a:spLocks noChangeArrowheads="1"/>
          </p:cNvSpPr>
          <p:nvPr/>
        </p:nvSpPr>
        <p:spPr bwMode="auto">
          <a:xfrm>
            <a:off x="3419475" y="50133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38629" name="Text Box 37"/>
          <p:cNvSpPr txBox="1">
            <a:spLocks noChangeArrowheads="1"/>
          </p:cNvSpPr>
          <p:nvPr/>
        </p:nvSpPr>
        <p:spPr bwMode="auto">
          <a:xfrm>
            <a:off x="3492500" y="5195888"/>
            <a:ext cx="344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30" name="Text Box 38"/>
          <p:cNvSpPr txBox="1">
            <a:spLocks noChangeArrowheads="1"/>
          </p:cNvSpPr>
          <p:nvPr/>
        </p:nvSpPr>
        <p:spPr bwMode="auto">
          <a:xfrm>
            <a:off x="3563938" y="537368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32" name="Text Box 40"/>
          <p:cNvSpPr txBox="1">
            <a:spLocks noChangeArrowheads="1"/>
          </p:cNvSpPr>
          <p:nvPr/>
        </p:nvSpPr>
        <p:spPr bwMode="auto">
          <a:xfrm>
            <a:off x="4397375" y="4902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33" name="Text Box 41"/>
          <p:cNvSpPr txBox="1">
            <a:spLocks noChangeArrowheads="1"/>
          </p:cNvSpPr>
          <p:nvPr/>
        </p:nvSpPr>
        <p:spPr bwMode="auto">
          <a:xfrm>
            <a:off x="4325938" y="50133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38634" name="Text Box 42"/>
          <p:cNvSpPr txBox="1">
            <a:spLocks noChangeArrowheads="1"/>
          </p:cNvSpPr>
          <p:nvPr/>
        </p:nvSpPr>
        <p:spPr bwMode="auto">
          <a:xfrm>
            <a:off x="4254500" y="5229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35" name="Text Box 43"/>
          <p:cNvSpPr txBox="1">
            <a:spLocks noChangeArrowheads="1"/>
          </p:cNvSpPr>
          <p:nvPr/>
        </p:nvSpPr>
        <p:spPr bwMode="auto">
          <a:xfrm>
            <a:off x="4181475" y="5445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36" name="Text Box 44"/>
          <p:cNvSpPr txBox="1">
            <a:spLocks noChangeArrowheads="1"/>
          </p:cNvSpPr>
          <p:nvPr/>
        </p:nvSpPr>
        <p:spPr bwMode="auto">
          <a:xfrm>
            <a:off x="4470400" y="4724400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38637" name="Text Box 45"/>
          <p:cNvSpPr txBox="1">
            <a:spLocks noChangeArrowheads="1"/>
          </p:cNvSpPr>
          <p:nvPr/>
        </p:nvSpPr>
        <p:spPr bwMode="auto">
          <a:xfrm>
            <a:off x="5292725" y="50133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38" name="Text Box 46"/>
          <p:cNvSpPr txBox="1">
            <a:spLocks noChangeArrowheads="1"/>
          </p:cNvSpPr>
          <p:nvPr/>
        </p:nvSpPr>
        <p:spPr bwMode="auto">
          <a:xfrm>
            <a:off x="7524750" y="5157788"/>
            <a:ext cx="3444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38639" name="Text Box 47"/>
          <p:cNvSpPr txBox="1">
            <a:spLocks noChangeArrowheads="1"/>
          </p:cNvSpPr>
          <p:nvPr/>
        </p:nvSpPr>
        <p:spPr bwMode="auto">
          <a:xfrm>
            <a:off x="7596188" y="537368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38640" name="Text Box 48"/>
          <p:cNvSpPr txBox="1">
            <a:spLocks noChangeArrowheads="1"/>
          </p:cNvSpPr>
          <p:nvPr/>
        </p:nvSpPr>
        <p:spPr bwMode="auto">
          <a:xfrm>
            <a:off x="7451725" y="494188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97" name="Text Box 57"/>
          <p:cNvSpPr txBox="1">
            <a:spLocks noChangeArrowheads="1"/>
          </p:cNvSpPr>
          <p:nvPr/>
        </p:nvSpPr>
        <p:spPr bwMode="auto">
          <a:xfrm>
            <a:off x="3132138" y="33242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Suffix tree</a:t>
            </a:r>
          </a:p>
        </p:txBody>
      </p:sp>
      <p:sp>
        <p:nvSpPr>
          <p:cNvPr id="240644" name="Oval 4"/>
          <p:cNvSpPr>
            <a:spLocks noChangeArrowheads="1"/>
          </p:cNvSpPr>
          <p:nvPr/>
        </p:nvSpPr>
        <p:spPr bwMode="auto">
          <a:xfrm>
            <a:off x="4427538" y="19161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0645" name="Oval 5"/>
          <p:cNvSpPr>
            <a:spLocks noChangeArrowheads="1"/>
          </p:cNvSpPr>
          <p:nvPr/>
        </p:nvSpPr>
        <p:spPr bwMode="auto">
          <a:xfrm>
            <a:off x="2555875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0646" name="Oval 6"/>
          <p:cNvSpPr>
            <a:spLocks noChangeArrowheads="1"/>
          </p:cNvSpPr>
          <p:nvPr/>
        </p:nvSpPr>
        <p:spPr bwMode="auto">
          <a:xfrm>
            <a:off x="4427538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0647" name="Oval 7"/>
          <p:cNvSpPr>
            <a:spLocks noChangeArrowheads="1"/>
          </p:cNvSpPr>
          <p:nvPr/>
        </p:nvSpPr>
        <p:spPr bwMode="auto">
          <a:xfrm>
            <a:off x="6659563" y="27082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240648" name="AutoShape 8"/>
          <p:cNvCxnSpPr>
            <a:cxnSpLocks noChangeShapeType="1"/>
            <a:stCxn id="240644" idx="2"/>
            <a:endCxn id="240645" idx="0"/>
          </p:cNvCxnSpPr>
          <p:nvPr/>
        </p:nvCxnSpPr>
        <p:spPr bwMode="auto">
          <a:xfrm flipH="1">
            <a:off x="2771775" y="2132013"/>
            <a:ext cx="1655763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49" name="Text Box 9"/>
          <p:cNvSpPr txBox="1">
            <a:spLocks noChangeArrowheads="1"/>
          </p:cNvSpPr>
          <p:nvPr/>
        </p:nvSpPr>
        <p:spPr bwMode="auto">
          <a:xfrm>
            <a:off x="3348038" y="206057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240650" name="AutoShape 10"/>
          <p:cNvCxnSpPr>
            <a:cxnSpLocks noChangeShapeType="1"/>
            <a:stCxn id="240644" idx="4"/>
            <a:endCxn id="240646" idx="0"/>
          </p:cNvCxnSpPr>
          <p:nvPr/>
        </p:nvCxnSpPr>
        <p:spPr bwMode="auto">
          <a:xfrm>
            <a:off x="4643438" y="234791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51" name="AutoShape 11"/>
          <p:cNvCxnSpPr>
            <a:cxnSpLocks noChangeShapeType="1"/>
            <a:stCxn id="240644" idx="6"/>
            <a:endCxn id="240647" idx="0"/>
          </p:cNvCxnSpPr>
          <p:nvPr/>
        </p:nvCxnSpPr>
        <p:spPr bwMode="auto">
          <a:xfrm>
            <a:off x="4859338" y="213201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52" name="Text Box 12"/>
          <p:cNvSpPr txBox="1">
            <a:spLocks noChangeArrowheads="1"/>
          </p:cNvSpPr>
          <p:nvPr/>
        </p:nvSpPr>
        <p:spPr bwMode="auto">
          <a:xfrm>
            <a:off x="4211638" y="234791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653" name="Text Box 13"/>
          <p:cNvSpPr txBox="1">
            <a:spLocks noChangeArrowheads="1"/>
          </p:cNvSpPr>
          <p:nvPr/>
        </p:nvSpPr>
        <p:spPr bwMode="auto">
          <a:xfrm>
            <a:off x="5651500" y="206057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654" name="Rectangle 14"/>
          <p:cNvSpPr>
            <a:spLocks noChangeArrowheads="1"/>
          </p:cNvSpPr>
          <p:nvPr/>
        </p:nvSpPr>
        <p:spPr bwMode="auto">
          <a:xfrm>
            <a:off x="1474788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cxnSp>
        <p:nvCxnSpPr>
          <p:cNvPr id="240655" name="AutoShape 15"/>
          <p:cNvCxnSpPr>
            <a:cxnSpLocks noChangeShapeType="1"/>
            <a:stCxn id="240645" idx="3"/>
            <a:endCxn id="240654" idx="0"/>
          </p:cNvCxnSpPr>
          <p:nvPr/>
        </p:nvCxnSpPr>
        <p:spPr bwMode="auto">
          <a:xfrm flipH="1">
            <a:off x="1763713" y="3148013"/>
            <a:ext cx="855662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57" name="Rectangle 17"/>
          <p:cNvSpPr>
            <a:spLocks noChangeArrowheads="1"/>
          </p:cNvSpPr>
          <p:nvPr/>
        </p:nvSpPr>
        <p:spPr bwMode="auto">
          <a:xfrm>
            <a:off x="29876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cxnSp>
        <p:nvCxnSpPr>
          <p:cNvPr id="240658" name="AutoShape 18"/>
          <p:cNvCxnSpPr>
            <a:cxnSpLocks noChangeShapeType="1"/>
            <a:stCxn id="240645" idx="5"/>
            <a:endCxn id="240657" idx="0"/>
          </p:cNvCxnSpPr>
          <p:nvPr/>
        </p:nvCxnSpPr>
        <p:spPr bwMode="auto">
          <a:xfrm>
            <a:off x="2924175" y="314801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60" name="Rectangle 20"/>
          <p:cNvSpPr>
            <a:spLocks noChangeArrowheads="1"/>
          </p:cNvSpPr>
          <p:nvPr/>
        </p:nvSpPr>
        <p:spPr bwMode="auto">
          <a:xfrm>
            <a:off x="38512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cxnSp>
        <p:nvCxnSpPr>
          <p:cNvPr id="240661" name="AutoShape 21"/>
          <p:cNvCxnSpPr>
            <a:cxnSpLocks noChangeShapeType="1"/>
            <a:stCxn id="240646" idx="3"/>
            <a:endCxn id="240660" idx="0"/>
          </p:cNvCxnSpPr>
          <p:nvPr/>
        </p:nvCxnSpPr>
        <p:spPr bwMode="auto">
          <a:xfrm flipH="1">
            <a:off x="4140200" y="3148013"/>
            <a:ext cx="35083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63" name="Rectangle 23"/>
          <p:cNvSpPr>
            <a:spLocks noChangeArrowheads="1"/>
          </p:cNvSpPr>
          <p:nvPr/>
        </p:nvSpPr>
        <p:spPr bwMode="auto">
          <a:xfrm>
            <a:off x="5003800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240665" name="AutoShape 25"/>
          <p:cNvCxnSpPr>
            <a:cxnSpLocks noChangeShapeType="1"/>
            <a:stCxn id="240646" idx="5"/>
            <a:endCxn id="240663" idx="0"/>
          </p:cNvCxnSpPr>
          <p:nvPr/>
        </p:nvCxnSpPr>
        <p:spPr bwMode="auto">
          <a:xfrm>
            <a:off x="4795838" y="3148013"/>
            <a:ext cx="49688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66" name="Rectangle 26"/>
          <p:cNvSpPr>
            <a:spLocks noChangeArrowheads="1"/>
          </p:cNvSpPr>
          <p:nvPr/>
        </p:nvSpPr>
        <p:spPr bwMode="auto">
          <a:xfrm>
            <a:off x="7091363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cxnSp>
        <p:nvCxnSpPr>
          <p:cNvPr id="240667" name="AutoShape 27"/>
          <p:cNvCxnSpPr>
            <a:cxnSpLocks noChangeShapeType="1"/>
            <a:stCxn id="240647" idx="5"/>
            <a:endCxn id="240666" idx="0"/>
          </p:cNvCxnSpPr>
          <p:nvPr/>
        </p:nvCxnSpPr>
        <p:spPr bwMode="auto">
          <a:xfrm>
            <a:off x="7027863" y="307657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69" name="Rectangle 29"/>
          <p:cNvSpPr>
            <a:spLocks noChangeArrowheads="1"/>
          </p:cNvSpPr>
          <p:nvPr/>
        </p:nvSpPr>
        <p:spPr bwMode="auto">
          <a:xfrm>
            <a:off x="615632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cxnSp>
        <p:nvCxnSpPr>
          <p:cNvPr id="240670" name="AutoShape 30"/>
          <p:cNvCxnSpPr>
            <a:cxnSpLocks noChangeShapeType="1"/>
            <a:stCxn id="240647" idx="3"/>
            <a:endCxn id="240669" idx="0"/>
          </p:cNvCxnSpPr>
          <p:nvPr/>
        </p:nvCxnSpPr>
        <p:spPr bwMode="auto">
          <a:xfrm flipH="1">
            <a:off x="6445250" y="3076575"/>
            <a:ext cx="277813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71" name="Text Box 31"/>
          <p:cNvSpPr txBox="1">
            <a:spLocks noChangeArrowheads="1"/>
          </p:cNvSpPr>
          <p:nvPr/>
        </p:nvSpPr>
        <p:spPr bwMode="auto">
          <a:xfrm>
            <a:off x="3419475" y="5013325"/>
            <a:ext cx="2524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C A T A C T</a:t>
            </a:r>
          </a:p>
          <a:p>
            <a:r>
              <a:rPr lang="en-US" sz="3200"/>
              <a:t>1 2 3 4 5 6</a:t>
            </a:r>
          </a:p>
        </p:txBody>
      </p:sp>
      <p:cxnSp>
        <p:nvCxnSpPr>
          <p:cNvPr id="240673" name="AutoShape 33"/>
          <p:cNvCxnSpPr>
            <a:cxnSpLocks noChangeShapeType="1"/>
            <a:stCxn id="240660" idx="2"/>
          </p:cNvCxnSpPr>
          <p:nvPr/>
        </p:nvCxnSpPr>
        <p:spPr bwMode="auto">
          <a:xfrm flipH="1">
            <a:off x="3779838" y="4219575"/>
            <a:ext cx="360362" cy="785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4" name="AutoShape 34"/>
          <p:cNvCxnSpPr>
            <a:cxnSpLocks noChangeShapeType="1"/>
            <a:stCxn id="240657" idx="2"/>
          </p:cNvCxnSpPr>
          <p:nvPr/>
        </p:nvCxnSpPr>
        <p:spPr bwMode="auto">
          <a:xfrm>
            <a:off x="3276600" y="4219575"/>
            <a:ext cx="863600" cy="649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5" name="AutoShape 35"/>
          <p:cNvCxnSpPr>
            <a:cxnSpLocks noChangeShapeType="1"/>
            <a:stCxn id="240666" idx="2"/>
          </p:cNvCxnSpPr>
          <p:nvPr/>
        </p:nvCxnSpPr>
        <p:spPr bwMode="auto">
          <a:xfrm flipH="1">
            <a:off x="4427538" y="4219575"/>
            <a:ext cx="295275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6" name="AutoShape 36"/>
          <p:cNvCxnSpPr>
            <a:cxnSpLocks noChangeShapeType="1"/>
            <a:stCxn id="240654" idx="2"/>
          </p:cNvCxnSpPr>
          <p:nvPr/>
        </p:nvCxnSpPr>
        <p:spPr bwMode="auto">
          <a:xfrm>
            <a:off x="1763713" y="4219575"/>
            <a:ext cx="30956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7" name="AutoShape 37"/>
          <p:cNvCxnSpPr>
            <a:cxnSpLocks noChangeShapeType="1"/>
            <a:stCxn id="240663" idx="2"/>
          </p:cNvCxnSpPr>
          <p:nvPr/>
        </p:nvCxnSpPr>
        <p:spPr bwMode="auto">
          <a:xfrm>
            <a:off x="5292725" y="4219575"/>
            <a:ext cx="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0678" name="AutoShape 38"/>
          <p:cNvCxnSpPr>
            <a:cxnSpLocks noChangeShapeType="1"/>
            <a:stCxn id="240669" idx="2"/>
          </p:cNvCxnSpPr>
          <p:nvPr/>
        </p:nvCxnSpPr>
        <p:spPr bwMode="auto">
          <a:xfrm flipH="1">
            <a:off x="5724525" y="4219575"/>
            <a:ext cx="7207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0693" name="Text Box 53"/>
          <p:cNvSpPr txBox="1">
            <a:spLocks noChangeArrowheads="1"/>
          </p:cNvSpPr>
          <p:nvPr/>
        </p:nvSpPr>
        <p:spPr bwMode="auto">
          <a:xfrm>
            <a:off x="2051050" y="3070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694" name="Text Box 54"/>
          <p:cNvSpPr txBox="1">
            <a:spLocks noChangeArrowheads="1"/>
          </p:cNvSpPr>
          <p:nvPr/>
        </p:nvSpPr>
        <p:spPr bwMode="auto">
          <a:xfrm>
            <a:off x="1835150" y="3286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695" name="Text Box 55"/>
          <p:cNvSpPr txBox="1">
            <a:spLocks noChangeArrowheads="1"/>
          </p:cNvSpPr>
          <p:nvPr/>
        </p:nvSpPr>
        <p:spPr bwMode="auto">
          <a:xfrm>
            <a:off x="2987675" y="2997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696" name="Text Box 56"/>
          <p:cNvSpPr txBox="1">
            <a:spLocks noChangeArrowheads="1"/>
          </p:cNvSpPr>
          <p:nvPr/>
        </p:nvSpPr>
        <p:spPr bwMode="auto">
          <a:xfrm>
            <a:off x="3059113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0698" name="Text Box 58"/>
          <p:cNvSpPr txBox="1">
            <a:spLocks noChangeArrowheads="1"/>
          </p:cNvSpPr>
          <p:nvPr/>
        </p:nvSpPr>
        <p:spPr bwMode="auto">
          <a:xfrm>
            <a:off x="320357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699" name="Text Box 59"/>
          <p:cNvSpPr txBox="1">
            <a:spLocks noChangeArrowheads="1"/>
          </p:cNvSpPr>
          <p:nvPr/>
        </p:nvSpPr>
        <p:spPr bwMode="auto">
          <a:xfrm>
            <a:off x="4037013" y="303053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700" name="Text Box 60"/>
          <p:cNvSpPr txBox="1">
            <a:spLocks noChangeArrowheads="1"/>
          </p:cNvSpPr>
          <p:nvPr/>
        </p:nvSpPr>
        <p:spPr bwMode="auto">
          <a:xfrm>
            <a:off x="3965575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0701" name="Text Box 61"/>
          <p:cNvSpPr txBox="1">
            <a:spLocks noChangeArrowheads="1"/>
          </p:cNvSpPr>
          <p:nvPr/>
        </p:nvSpPr>
        <p:spPr bwMode="auto">
          <a:xfrm>
            <a:off x="3894138" y="335756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702" name="Text Box 62"/>
          <p:cNvSpPr txBox="1">
            <a:spLocks noChangeArrowheads="1"/>
          </p:cNvSpPr>
          <p:nvPr/>
        </p:nvSpPr>
        <p:spPr bwMode="auto">
          <a:xfrm>
            <a:off x="3821113" y="35734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703" name="Text Box 63"/>
          <p:cNvSpPr txBox="1">
            <a:spLocks noChangeArrowheads="1"/>
          </p:cNvSpPr>
          <p:nvPr/>
        </p:nvSpPr>
        <p:spPr bwMode="auto">
          <a:xfrm>
            <a:off x="4110038" y="285273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0704" name="Text Box 64"/>
          <p:cNvSpPr txBox="1">
            <a:spLocks noChangeArrowheads="1"/>
          </p:cNvSpPr>
          <p:nvPr/>
        </p:nvSpPr>
        <p:spPr bwMode="auto">
          <a:xfrm>
            <a:off x="4932363" y="31416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705" name="Text Box 65"/>
          <p:cNvSpPr txBox="1">
            <a:spLocks noChangeArrowheads="1"/>
          </p:cNvSpPr>
          <p:nvPr/>
        </p:nvSpPr>
        <p:spPr bwMode="auto">
          <a:xfrm>
            <a:off x="7164388" y="32861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0706" name="Text Box 66"/>
          <p:cNvSpPr txBox="1">
            <a:spLocks noChangeArrowheads="1"/>
          </p:cNvSpPr>
          <p:nvPr/>
        </p:nvSpPr>
        <p:spPr bwMode="auto">
          <a:xfrm>
            <a:off x="723582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0707" name="Text Box 67"/>
          <p:cNvSpPr txBox="1">
            <a:spLocks noChangeArrowheads="1"/>
          </p:cNvSpPr>
          <p:nvPr/>
        </p:nvSpPr>
        <p:spPr bwMode="auto">
          <a:xfrm>
            <a:off x="7091363" y="30702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Suffix tree</a:t>
            </a:r>
          </a:p>
        </p:txBody>
      </p:sp>
      <p:sp>
        <p:nvSpPr>
          <p:cNvPr id="244739" name="Oval 3"/>
          <p:cNvSpPr>
            <a:spLocks noChangeArrowheads="1"/>
          </p:cNvSpPr>
          <p:nvPr/>
        </p:nvSpPr>
        <p:spPr bwMode="auto">
          <a:xfrm>
            <a:off x="4427538" y="19161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4740" name="Oval 4"/>
          <p:cNvSpPr>
            <a:spLocks noChangeArrowheads="1"/>
          </p:cNvSpPr>
          <p:nvPr/>
        </p:nvSpPr>
        <p:spPr bwMode="auto">
          <a:xfrm>
            <a:off x="2555875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4741" name="Oval 5"/>
          <p:cNvSpPr>
            <a:spLocks noChangeArrowheads="1"/>
          </p:cNvSpPr>
          <p:nvPr/>
        </p:nvSpPr>
        <p:spPr bwMode="auto">
          <a:xfrm>
            <a:off x="4427538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244742" name="Oval 6"/>
          <p:cNvSpPr>
            <a:spLocks noChangeArrowheads="1"/>
          </p:cNvSpPr>
          <p:nvPr/>
        </p:nvSpPr>
        <p:spPr bwMode="auto">
          <a:xfrm>
            <a:off x="6659563" y="27082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244743" name="AutoShape 7"/>
          <p:cNvCxnSpPr>
            <a:cxnSpLocks noChangeShapeType="1"/>
            <a:stCxn id="244739" idx="2"/>
            <a:endCxn id="244740" idx="0"/>
          </p:cNvCxnSpPr>
          <p:nvPr/>
        </p:nvCxnSpPr>
        <p:spPr bwMode="auto">
          <a:xfrm flipH="1">
            <a:off x="2771775" y="2132013"/>
            <a:ext cx="1655763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4744" name="Text Box 8"/>
          <p:cNvSpPr txBox="1">
            <a:spLocks noChangeArrowheads="1"/>
          </p:cNvSpPr>
          <p:nvPr/>
        </p:nvSpPr>
        <p:spPr bwMode="auto">
          <a:xfrm>
            <a:off x="3348038" y="206057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cxnSp>
        <p:nvCxnSpPr>
          <p:cNvPr id="244745" name="AutoShape 9"/>
          <p:cNvCxnSpPr>
            <a:cxnSpLocks noChangeShapeType="1"/>
            <a:stCxn id="244739" idx="4"/>
            <a:endCxn id="244741" idx="0"/>
          </p:cNvCxnSpPr>
          <p:nvPr/>
        </p:nvCxnSpPr>
        <p:spPr bwMode="auto">
          <a:xfrm>
            <a:off x="4643438" y="234791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46" name="AutoShape 10"/>
          <p:cNvCxnSpPr>
            <a:cxnSpLocks noChangeShapeType="1"/>
            <a:stCxn id="244739" idx="6"/>
            <a:endCxn id="244742" idx="0"/>
          </p:cNvCxnSpPr>
          <p:nvPr/>
        </p:nvCxnSpPr>
        <p:spPr bwMode="auto">
          <a:xfrm>
            <a:off x="4859338" y="213201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4747" name="Text Box 11"/>
          <p:cNvSpPr txBox="1">
            <a:spLocks noChangeArrowheads="1"/>
          </p:cNvSpPr>
          <p:nvPr/>
        </p:nvSpPr>
        <p:spPr bwMode="auto">
          <a:xfrm>
            <a:off x="4211638" y="234791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48" name="Text Box 12"/>
          <p:cNvSpPr txBox="1">
            <a:spLocks noChangeArrowheads="1"/>
          </p:cNvSpPr>
          <p:nvPr/>
        </p:nvSpPr>
        <p:spPr bwMode="auto">
          <a:xfrm>
            <a:off x="5651500" y="206057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49" name="Rectangle 13"/>
          <p:cNvSpPr>
            <a:spLocks noChangeArrowheads="1"/>
          </p:cNvSpPr>
          <p:nvPr/>
        </p:nvSpPr>
        <p:spPr bwMode="auto">
          <a:xfrm>
            <a:off x="1474788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4</a:t>
            </a:r>
          </a:p>
        </p:txBody>
      </p:sp>
      <p:sp>
        <p:nvSpPr>
          <p:cNvPr id="244752" name="Rectangle 16"/>
          <p:cNvSpPr>
            <a:spLocks noChangeArrowheads="1"/>
          </p:cNvSpPr>
          <p:nvPr/>
        </p:nvSpPr>
        <p:spPr bwMode="auto">
          <a:xfrm>
            <a:off x="29876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2</a:t>
            </a:r>
          </a:p>
        </p:txBody>
      </p:sp>
      <p:sp>
        <p:nvSpPr>
          <p:cNvPr id="244755" name="Rectangle 19"/>
          <p:cNvSpPr>
            <a:spLocks noChangeArrowheads="1"/>
          </p:cNvSpPr>
          <p:nvPr/>
        </p:nvSpPr>
        <p:spPr bwMode="auto">
          <a:xfrm>
            <a:off x="38512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244758" name="Rectangle 22"/>
          <p:cNvSpPr>
            <a:spLocks noChangeArrowheads="1"/>
          </p:cNvSpPr>
          <p:nvPr/>
        </p:nvSpPr>
        <p:spPr bwMode="auto">
          <a:xfrm>
            <a:off x="5003800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sp>
        <p:nvSpPr>
          <p:cNvPr id="244761" name="Rectangle 25"/>
          <p:cNvSpPr>
            <a:spLocks noChangeArrowheads="1"/>
          </p:cNvSpPr>
          <p:nvPr/>
        </p:nvSpPr>
        <p:spPr bwMode="auto">
          <a:xfrm>
            <a:off x="7091363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sp>
        <p:nvSpPr>
          <p:cNvPr id="244764" name="Rectangle 28"/>
          <p:cNvSpPr>
            <a:spLocks noChangeArrowheads="1"/>
          </p:cNvSpPr>
          <p:nvPr/>
        </p:nvSpPr>
        <p:spPr bwMode="auto">
          <a:xfrm>
            <a:off x="615632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sp>
        <p:nvSpPr>
          <p:cNvPr id="244766" name="Text Box 30"/>
          <p:cNvSpPr txBox="1">
            <a:spLocks noChangeArrowheads="1"/>
          </p:cNvSpPr>
          <p:nvPr/>
        </p:nvSpPr>
        <p:spPr bwMode="auto">
          <a:xfrm>
            <a:off x="3419475" y="5013325"/>
            <a:ext cx="25241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/>
              <a:t>C A T A C T</a:t>
            </a:r>
          </a:p>
          <a:p>
            <a:r>
              <a:rPr lang="en-US" sz="3200"/>
              <a:t>1 2 3 4 5 6</a:t>
            </a:r>
          </a:p>
        </p:txBody>
      </p:sp>
      <p:cxnSp>
        <p:nvCxnSpPr>
          <p:cNvPr id="244767" name="AutoShape 31"/>
          <p:cNvCxnSpPr>
            <a:cxnSpLocks noChangeShapeType="1"/>
            <a:stCxn id="244755" idx="2"/>
          </p:cNvCxnSpPr>
          <p:nvPr/>
        </p:nvCxnSpPr>
        <p:spPr bwMode="auto">
          <a:xfrm flipH="1">
            <a:off x="3779838" y="4219575"/>
            <a:ext cx="360362" cy="7858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68" name="AutoShape 32"/>
          <p:cNvCxnSpPr>
            <a:cxnSpLocks noChangeShapeType="1"/>
            <a:stCxn id="244752" idx="2"/>
          </p:cNvCxnSpPr>
          <p:nvPr/>
        </p:nvCxnSpPr>
        <p:spPr bwMode="auto">
          <a:xfrm>
            <a:off x="3276600" y="4219575"/>
            <a:ext cx="863600" cy="6492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69" name="AutoShape 33"/>
          <p:cNvCxnSpPr>
            <a:cxnSpLocks noChangeShapeType="1"/>
            <a:stCxn id="244761" idx="2"/>
          </p:cNvCxnSpPr>
          <p:nvPr/>
        </p:nvCxnSpPr>
        <p:spPr bwMode="auto">
          <a:xfrm flipH="1">
            <a:off x="4427538" y="4219575"/>
            <a:ext cx="295275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70" name="AutoShape 34"/>
          <p:cNvCxnSpPr>
            <a:cxnSpLocks noChangeShapeType="1"/>
            <a:stCxn id="244749" idx="2"/>
          </p:cNvCxnSpPr>
          <p:nvPr/>
        </p:nvCxnSpPr>
        <p:spPr bwMode="auto">
          <a:xfrm>
            <a:off x="1763713" y="4219575"/>
            <a:ext cx="30956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71" name="AutoShape 35"/>
          <p:cNvCxnSpPr>
            <a:cxnSpLocks noChangeShapeType="1"/>
            <a:stCxn id="244758" idx="2"/>
          </p:cNvCxnSpPr>
          <p:nvPr/>
        </p:nvCxnSpPr>
        <p:spPr bwMode="auto">
          <a:xfrm>
            <a:off x="5292725" y="4219575"/>
            <a:ext cx="0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72" name="AutoShape 36"/>
          <p:cNvCxnSpPr>
            <a:cxnSpLocks noChangeShapeType="1"/>
            <a:stCxn id="244764" idx="2"/>
          </p:cNvCxnSpPr>
          <p:nvPr/>
        </p:nvCxnSpPr>
        <p:spPr bwMode="auto">
          <a:xfrm flipH="1">
            <a:off x="5724525" y="4219575"/>
            <a:ext cx="720725" cy="722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4773" name="Text Box 37"/>
          <p:cNvSpPr txBox="1">
            <a:spLocks noChangeArrowheads="1"/>
          </p:cNvSpPr>
          <p:nvPr/>
        </p:nvSpPr>
        <p:spPr bwMode="auto">
          <a:xfrm>
            <a:off x="7432675" y="32131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=[4,6]</a:t>
            </a:r>
          </a:p>
        </p:txBody>
      </p:sp>
      <p:sp>
        <p:nvSpPr>
          <p:cNvPr id="244774" name="Text Box 38"/>
          <p:cNvSpPr txBox="1">
            <a:spLocks noChangeArrowheads="1"/>
          </p:cNvSpPr>
          <p:nvPr/>
        </p:nvSpPr>
        <p:spPr bwMode="auto">
          <a:xfrm>
            <a:off x="5219700" y="3141663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=[6,6]</a:t>
            </a:r>
          </a:p>
        </p:txBody>
      </p:sp>
      <p:sp>
        <p:nvSpPr>
          <p:cNvPr id="244775" name="Text Box 39"/>
          <p:cNvSpPr txBox="1">
            <a:spLocks noChangeArrowheads="1"/>
          </p:cNvSpPr>
          <p:nvPr/>
        </p:nvSpPr>
        <p:spPr bwMode="auto">
          <a:xfrm>
            <a:off x="5940425" y="19891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=[3,3]</a:t>
            </a:r>
          </a:p>
        </p:txBody>
      </p:sp>
      <p:sp>
        <p:nvSpPr>
          <p:cNvPr id="244776" name="Text Box 40"/>
          <p:cNvSpPr txBox="1">
            <a:spLocks noChangeArrowheads="1"/>
          </p:cNvSpPr>
          <p:nvPr/>
        </p:nvSpPr>
        <p:spPr bwMode="auto">
          <a:xfrm>
            <a:off x="5940425" y="19891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=[3,3]</a:t>
            </a:r>
          </a:p>
        </p:txBody>
      </p:sp>
      <p:sp>
        <p:nvSpPr>
          <p:cNvPr id="244777" name="Text Box 41"/>
          <p:cNvSpPr txBox="1">
            <a:spLocks noChangeArrowheads="1"/>
          </p:cNvSpPr>
          <p:nvPr/>
        </p:nvSpPr>
        <p:spPr bwMode="auto">
          <a:xfrm>
            <a:off x="3492500" y="1844675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=[2,2]</a:t>
            </a:r>
          </a:p>
        </p:txBody>
      </p:sp>
      <p:sp>
        <p:nvSpPr>
          <p:cNvPr id="244778" name="Text Box 42"/>
          <p:cNvSpPr txBox="1">
            <a:spLocks noChangeArrowheads="1"/>
          </p:cNvSpPr>
          <p:nvPr/>
        </p:nvSpPr>
        <p:spPr bwMode="auto">
          <a:xfrm>
            <a:off x="4135438" y="3360738"/>
            <a:ext cx="9525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=[2,6]</a:t>
            </a:r>
          </a:p>
        </p:txBody>
      </p:sp>
      <p:sp>
        <p:nvSpPr>
          <p:cNvPr id="244779" name="Text Box 43"/>
          <p:cNvSpPr txBox="1">
            <a:spLocks noChangeArrowheads="1"/>
          </p:cNvSpPr>
          <p:nvPr/>
        </p:nvSpPr>
        <p:spPr bwMode="auto">
          <a:xfrm>
            <a:off x="3132138" y="2997200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=[3,6]</a:t>
            </a:r>
          </a:p>
        </p:txBody>
      </p:sp>
      <p:sp>
        <p:nvSpPr>
          <p:cNvPr id="244780" name="Text Box 44"/>
          <p:cNvSpPr txBox="1">
            <a:spLocks noChangeArrowheads="1"/>
          </p:cNvSpPr>
          <p:nvPr/>
        </p:nvSpPr>
        <p:spPr bwMode="auto">
          <a:xfrm>
            <a:off x="1171575" y="2917825"/>
            <a:ext cx="9525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=[5,6]</a:t>
            </a:r>
          </a:p>
        </p:txBody>
      </p:sp>
      <p:sp>
        <p:nvSpPr>
          <p:cNvPr id="244781" name="Text Box 45"/>
          <p:cNvSpPr txBox="1">
            <a:spLocks noChangeArrowheads="1"/>
          </p:cNvSpPr>
          <p:nvPr/>
        </p:nvSpPr>
        <p:spPr bwMode="auto">
          <a:xfrm>
            <a:off x="3132138" y="33242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cxnSp>
        <p:nvCxnSpPr>
          <p:cNvPr id="244782" name="AutoShape 46"/>
          <p:cNvCxnSpPr>
            <a:cxnSpLocks noChangeShapeType="1"/>
          </p:cNvCxnSpPr>
          <p:nvPr/>
        </p:nvCxnSpPr>
        <p:spPr bwMode="auto">
          <a:xfrm flipH="1">
            <a:off x="1763713" y="3148013"/>
            <a:ext cx="855662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3" name="AutoShape 47"/>
          <p:cNvCxnSpPr>
            <a:cxnSpLocks noChangeShapeType="1"/>
          </p:cNvCxnSpPr>
          <p:nvPr/>
        </p:nvCxnSpPr>
        <p:spPr bwMode="auto">
          <a:xfrm>
            <a:off x="2924175" y="314801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4" name="AutoShape 48"/>
          <p:cNvCxnSpPr>
            <a:cxnSpLocks noChangeShapeType="1"/>
          </p:cNvCxnSpPr>
          <p:nvPr/>
        </p:nvCxnSpPr>
        <p:spPr bwMode="auto">
          <a:xfrm flipH="1">
            <a:off x="4140200" y="3148013"/>
            <a:ext cx="35083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5" name="AutoShape 49"/>
          <p:cNvCxnSpPr>
            <a:cxnSpLocks noChangeShapeType="1"/>
          </p:cNvCxnSpPr>
          <p:nvPr/>
        </p:nvCxnSpPr>
        <p:spPr bwMode="auto">
          <a:xfrm>
            <a:off x="4795838" y="3148013"/>
            <a:ext cx="49688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6" name="AutoShape 50"/>
          <p:cNvCxnSpPr>
            <a:cxnSpLocks noChangeShapeType="1"/>
          </p:cNvCxnSpPr>
          <p:nvPr/>
        </p:nvCxnSpPr>
        <p:spPr bwMode="auto">
          <a:xfrm>
            <a:off x="7027863" y="307657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44787" name="AutoShape 51"/>
          <p:cNvCxnSpPr>
            <a:cxnSpLocks noChangeShapeType="1"/>
          </p:cNvCxnSpPr>
          <p:nvPr/>
        </p:nvCxnSpPr>
        <p:spPr bwMode="auto">
          <a:xfrm flipH="1">
            <a:off x="6445250" y="3076575"/>
            <a:ext cx="277813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44788" name="Text Box 52"/>
          <p:cNvSpPr txBox="1">
            <a:spLocks noChangeArrowheads="1"/>
          </p:cNvSpPr>
          <p:nvPr/>
        </p:nvSpPr>
        <p:spPr bwMode="auto">
          <a:xfrm>
            <a:off x="2051050" y="3070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89" name="Text Box 53"/>
          <p:cNvSpPr txBox="1">
            <a:spLocks noChangeArrowheads="1"/>
          </p:cNvSpPr>
          <p:nvPr/>
        </p:nvSpPr>
        <p:spPr bwMode="auto">
          <a:xfrm>
            <a:off x="1835150" y="3286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0" name="Text Box 54"/>
          <p:cNvSpPr txBox="1">
            <a:spLocks noChangeArrowheads="1"/>
          </p:cNvSpPr>
          <p:nvPr/>
        </p:nvSpPr>
        <p:spPr bwMode="auto">
          <a:xfrm>
            <a:off x="2987675" y="2997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1" name="Text Box 55"/>
          <p:cNvSpPr txBox="1">
            <a:spLocks noChangeArrowheads="1"/>
          </p:cNvSpPr>
          <p:nvPr/>
        </p:nvSpPr>
        <p:spPr bwMode="auto">
          <a:xfrm>
            <a:off x="3059113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4792" name="Text Box 56"/>
          <p:cNvSpPr txBox="1">
            <a:spLocks noChangeArrowheads="1"/>
          </p:cNvSpPr>
          <p:nvPr/>
        </p:nvSpPr>
        <p:spPr bwMode="auto">
          <a:xfrm>
            <a:off x="320357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3" name="Text Box 57"/>
          <p:cNvSpPr txBox="1">
            <a:spLocks noChangeArrowheads="1"/>
          </p:cNvSpPr>
          <p:nvPr/>
        </p:nvSpPr>
        <p:spPr bwMode="auto">
          <a:xfrm>
            <a:off x="4037013" y="303053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4" name="Text Box 58"/>
          <p:cNvSpPr txBox="1">
            <a:spLocks noChangeArrowheads="1"/>
          </p:cNvSpPr>
          <p:nvPr/>
        </p:nvSpPr>
        <p:spPr bwMode="auto">
          <a:xfrm>
            <a:off x="3965575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4795" name="Text Box 59"/>
          <p:cNvSpPr txBox="1">
            <a:spLocks noChangeArrowheads="1"/>
          </p:cNvSpPr>
          <p:nvPr/>
        </p:nvSpPr>
        <p:spPr bwMode="auto">
          <a:xfrm>
            <a:off x="3894138" y="335756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96" name="Text Box 60"/>
          <p:cNvSpPr txBox="1">
            <a:spLocks noChangeArrowheads="1"/>
          </p:cNvSpPr>
          <p:nvPr/>
        </p:nvSpPr>
        <p:spPr bwMode="auto">
          <a:xfrm>
            <a:off x="4932363" y="31416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7" name="Text Box 61"/>
          <p:cNvSpPr txBox="1">
            <a:spLocks noChangeArrowheads="1"/>
          </p:cNvSpPr>
          <p:nvPr/>
        </p:nvSpPr>
        <p:spPr bwMode="auto">
          <a:xfrm>
            <a:off x="7164388" y="32861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244798" name="Text Box 62"/>
          <p:cNvSpPr txBox="1">
            <a:spLocks noChangeArrowheads="1"/>
          </p:cNvSpPr>
          <p:nvPr/>
        </p:nvSpPr>
        <p:spPr bwMode="auto">
          <a:xfrm>
            <a:off x="723582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799" name="Text Box 63"/>
          <p:cNvSpPr txBox="1">
            <a:spLocks noChangeArrowheads="1"/>
          </p:cNvSpPr>
          <p:nvPr/>
        </p:nvSpPr>
        <p:spPr bwMode="auto">
          <a:xfrm>
            <a:off x="7091363" y="30702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244800" name="Text Box 64"/>
          <p:cNvSpPr txBox="1">
            <a:spLocks noChangeArrowheads="1"/>
          </p:cNvSpPr>
          <p:nvPr/>
        </p:nvSpPr>
        <p:spPr bwMode="auto">
          <a:xfrm>
            <a:off x="3821113" y="35734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244801" name="Text Box 65"/>
          <p:cNvSpPr txBox="1">
            <a:spLocks noChangeArrowheads="1"/>
          </p:cNvSpPr>
          <p:nvPr/>
        </p:nvSpPr>
        <p:spPr bwMode="auto">
          <a:xfrm>
            <a:off x="4110038" y="285273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Text Box 2"/>
          <p:cNvSpPr txBox="1">
            <a:spLocks noChangeArrowheads="1"/>
          </p:cNvSpPr>
          <p:nvPr/>
        </p:nvSpPr>
        <p:spPr bwMode="auto">
          <a:xfrm>
            <a:off x="3132138" y="33242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1472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 to backtracking</a:t>
            </a:r>
          </a:p>
        </p:txBody>
      </p:sp>
      <p:sp>
        <p:nvSpPr>
          <p:cNvPr id="414724" name="Oval 4"/>
          <p:cNvSpPr>
            <a:spLocks noChangeArrowheads="1"/>
          </p:cNvSpPr>
          <p:nvPr/>
        </p:nvSpPr>
        <p:spPr bwMode="auto">
          <a:xfrm>
            <a:off x="4427538" y="19161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4725" name="Oval 5"/>
          <p:cNvSpPr>
            <a:spLocks noChangeArrowheads="1"/>
          </p:cNvSpPr>
          <p:nvPr/>
        </p:nvSpPr>
        <p:spPr bwMode="auto">
          <a:xfrm>
            <a:off x="2555875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4726" name="Oval 6"/>
          <p:cNvSpPr>
            <a:spLocks noChangeArrowheads="1"/>
          </p:cNvSpPr>
          <p:nvPr/>
        </p:nvSpPr>
        <p:spPr bwMode="auto">
          <a:xfrm>
            <a:off x="4427538" y="2779713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sp>
        <p:nvSpPr>
          <p:cNvPr id="414727" name="Oval 7"/>
          <p:cNvSpPr>
            <a:spLocks noChangeArrowheads="1"/>
          </p:cNvSpPr>
          <p:nvPr/>
        </p:nvSpPr>
        <p:spPr bwMode="auto">
          <a:xfrm>
            <a:off x="6659563" y="2708275"/>
            <a:ext cx="431800" cy="431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i-FI"/>
          </a:p>
        </p:txBody>
      </p:sp>
      <p:cxnSp>
        <p:nvCxnSpPr>
          <p:cNvPr id="414728" name="AutoShape 8"/>
          <p:cNvCxnSpPr>
            <a:cxnSpLocks noChangeShapeType="1"/>
            <a:stCxn id="414724" idx="2"/>
            <a:endCxn id="414725" idx="0"/>
          </p:cNvCxnSpPr>
          <p:nvPr/>
        </p:nvCxnSpPr>
        <p:spPr bwMode="auto">
          <a:xfrm flipH="1">
            <a:off x="2771775" y="2132013"/>
            <a:ext cx="1655763" cy="6477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29" name="Text Box 9"/>
          <p:cNvSpPr txBox="1">
            <a:spLocks noChangeArrowheads="1"/>
          </p:cNvSpPr>
          <p:nvPr/>
        </p:nvSpPr>
        <p:spPr bwMode="auto">
          <a:xfrm>
            <a:off x="3348038" y="206057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cxnSp>
        <p:nvCxnSpPr>
          <p:cNvPr id="414730" name="AutoShape 10"/>
          <p:cNvCxnSpPr>
            <a:cxnSpLocks noChangeShapeType="1"/>
            <a:stCxn id="414724" idx="4"/>
            <a:endCxn id="414726" idx="0"/>
          </p:cNvCxnSpPr>
          <p:nvPr/>
        </p:nvCxnSpPr>
        <p:spPr bwMode="auto">
          <a:xfrm>
            <a:off x="4643438" y="2347913"/>
            <a:ext cx="0" cy="431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414731" name="AutoShape 11"/>
          <p:cNvCxnSpPr>
            <a:cxnSpLocks noChangeShapeType="1"/>
            <a:stCxn id="414724" idx="6"/>
            <a:endCxn id="414727" idx="0"/>
          </p:cNvCxnSpPr>
          <p:nvPr/>
        </p:nvCxnSpPr>
        <p:spPr bwMode="auto">
          <a:xfrm>
            <a:off x="4859338" y="2132013"/>
            <a:ext cx="2016125" cy="5762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32" name="Text Box 12"/>
          <p:cNvSpPr txBox="1">
            <a:spLocks noChangeArrowheads="1"/>
          </p:cNvSpPr>
          <p:nvPr/>
        </p:nvSpPr>
        <p:spPr bwMode="auto">
          <a:xfrm>
            <a:off x="4211638" y="234791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414733" name="Text Box 13"/>
          <p:cNvSpPr txBox="1">
            <a:spLocks noChangeArrowheads="1"/>
          </p:cNvSpPr>
          <p:nvPr/>
        </p:nvSpPr>
        <p:spPr bwMode="auto">
          <a:xfrm>
            <a:off x="5651500" y="206057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</a:p>
        </p:txBody>
      </p:sp>
      <p:sp>
        <p:nvSpPr>
          <p:cNvPr id="414734" name="Rectangle 14"/>
          <p:cNvSpPr>
            <a:spLocks noChangeArrowheads="1"/>
          </p:cNvSpPr>
          <p:nvPr/>
        </p:nvSpPr>
        <p:spPr bwMode="auto">
          <a:xfrm>
            <a:off x="1474788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CC3300"/>
                </a:solidFill>
              </a:rPr>
              <a:t>4</a:t>
            </a:r>
          </a:p>
        </p:txBody>
      </p:sp>
      <p:cxnSp>
        <p:nvCxnSpPr>
          <p:cNvPr id="414735" name="AutoShape 15"/>
          <p:cNvCxnSpPr>
            <a:cxnSpLocks noChangeShapeType="1"/>
            <a:stCxn id="414725" idx="3"/>
            <a:endCxn id="414734" idx="0"/>
          </p:cNvCxnSpPr>
          <p:nvPr/>
        </p:nvCxnSpPr>
        <p:spPr bwMode="auto">
          <a:xfrm flipH="1">
            <a:off x="1763713" y="3148013"/>
            <a:ext cx="855662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36" name="Rectangle 16"/>
          <p:cNvSpPr>
            <a:spLocks noChangeArrowheads="1"/>
          </p:cNvSpPr>
          <p:nvPr/>
        </p:nvSpPr>
        <p:spPr bwMode="auto">
          <a:xfrm>
            <a:off x="29876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>
                <a:solidFill>
                  <a:srgbClr val="CC3300"/>
                </a:solidFill>
              </a:rPr>
              <a:t>2</a:t>
            </a:r>
          </a:p>
        </p:txBody>
      </p:sp>
      <p:cxnSp>
        <p:nvCxnSpPr>
          <p:cNvPr id="414737" name="AutoShape 17"/>
          <p:cNvCxnSpPr>
            <a:cxnSpLocks noChangeShapeType="1"/>
            <a:stCxn id="414725" idx="5"/>
            <a:endCxn id="414736" idx="0"/>
          </p:cNvCxnSpPr>
          <p:nvPr/>
        </p:nvCxnSpPr>
        <p:spPr bwMode="auto">
          <a:xfrm>
            <a:off x="2924175" y="3148013"/>
            <a:ext cx="352425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38" name="Rectangle 18"/>
          <p:cNvSpPr>
            <a:spLocks noChangeArrowheads="1"/>
          </p:cNvSpPr>
          <p:nvPr/>
        </p:nvSpPr>
        <p:spPr bwMode="auto">
          <a:xfrm>
            <a:off x="385127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cxnSp>
        <p:nvCxnSpPr>
          <p:cNvPr id="414739" name="AutoShape 19"/>
          <p:cNvCxnSpPr>
            <a:cxnSpLocks noChangeShapeType="1"/>
            <a:stCxn id="414726" idx="3"/>
            <a:endCxn id="414738" idx="0"/>
          </p:cNvCxnSpPr>
          <p:nvPr/>
        </p:nvCxnSpPr>
        <p:spPr bwMode="auto">
          <a:xfrm flipH="1">
            <a:off x="4140200" y="3148013"/>
            <a:ext cx="350838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40" name="Rectangle 20"/>
          <p:cNvSpPr>
            <a:spLocks noChangeArrowheads="1"/>
          </p:cNvSpPr>
          <p:nvPr/>
        </p:nvSpPr>
        <p:spPr bwMode="auto">
          <a:xfrm>
            <a:off x="5003800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5</a:t>
            </a:r>
          </a:p>
        </p:txBody>
      </p:sp>
      <p:cxnSp>
        <p:nvCxnSpPr>
          <p:cNvPr id="414741" name="AutoShape 21"/>
          <p:cNvCxnSpPr>
            <a:cxnSpLocks noChangeShapeType="1"/>
            <a:stCxn id="414726" idx="5"/>
            <a:endCxn id="414740" idx="0"/>
          </p:cNvCxnSpPr>
          <p:nvPr/>
        </p:nvCxnSpPr>
        <p:spPr bwMode="auto">
          <a:xfrm>
            <a:off x="4795838" y="3148013"/>
            <a:ext cx="496887" cy="712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42" name="Rectangle 22"/>
          <p:cNvSpPr>
            <a:spLocks noChangeArrowheads="1"/>
          </p:cNvSpPr>
          <p:nvPr/>
        </p:nvSpPr>
        <p:spPr bwMode="auto">
          <a:xfrm>
            <a:off x="7091363" y="3860800"/>
            <a:ext cx="576262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3</a:t>
            </a:r>
          </a:p>
        </p:txBody>
      </p:sp>
      <p:cxnSp>
        <p:nvCxnSpPr>
          <p:cNvPr id="414743" name="AutoShape 23"/>
          <p:cNvCxnSpPr>
            <a:cxnSpLocks noChangeShapeType="1"/>
            <a:stCxn id="414727" idx="5"/>
            <a:endCxn id="414742" idx="0"/>
          </p:cNvCxnSpPr>
          <p:nvPr/>
        </p:nvCxnSpPr>
        <p:spPr bwMode="auto">
          <a:xfrm>
            <a:off x="7027863" y="3076575"/>
            <a:ext cx="352425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44" name="Rectangle 24"/>
          <p:cNvSpPr>
            <a:spLocks noChangeArrowheads="1"/>
          </p:cNvSpPr>
          <p:nvPr/>
        </p:nvSpPr>
        <p:spPr bwMode="auto">
          <a:xfrm>
            <a:off x="6156325" y="3860800"/>
            <a:ext cx="576263" cy="35877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6</a:t>
            </a:r>
          </a:p>
        </p:txBody>
      </p:sp>
      <p:cxnSp>
        <p:nvCxnSpPr>
          <p:cNvPr id="414745" name="AutoShape 25"/>
          <p:cNvCxnSpPr>
            <a:cxnSpLocks noChangeShapeType="1"/>
            <a:stCxn id="414727" idx="3"/>
            <a:endCxn id="414744" idx="0"/>
          </p:cNvCxnSpPr>
          <p:nvPr/>
        </p:nvCxnSpPr>
        <p:spPr bwMode="auto">
          <a:xfrm flipH="1">
            <a:off x="6445250" y="3076575"/>
            <a:ext cx="277813" cy="7842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414753" name="Text Box 33"/>
          <p:cNvSpPr txBox="1">
            <a:spLocks noChangeArrowheads="1"/>
          </p:cNvSpPr>
          <p:nvPr/>
        </p:nvSpPr>
        <p:spPr bwMode="auto">
          <a:xfrm>
            <a:off x="2051050" y="3070225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C</a:t>
            </a:r>
          </a:p>
        </p:txBody>
      </p:sp>
      <p:sp>
        <p:nvSpPr>
          <p:cNvPr id="414754" name="Text Box 34"/>
          <p:cNvSpPr txBox="1">
            <a:spLocks noChangeArrowheads="1"/>
          </p:cNvSpPr>
          <p:nvPr/>
        </p:nvSpPr>
        <p:spPr bwMode="auto">
          <a:xfrm>
            <a:off x="1835150" y="32861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</a:p>
        </p:txBody>
      </p:sp>
      <p:sp>
        <p:nvSpPr>
          <p:cNvPr id="414755" name="Text Box 35"/>
          <p:cNvSpPr txBox="1">
            <a:spLocks noChangeArrowheads="1"/>
          </p:cNvSpPr>
          <p:nvPr/>
        </p:nvSpPr>
        <p:spPr bwMode="auto">
          <a:xfrm>
            <a:off x="2987675" y="2997200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</a:p>
        </p:txBody>
      </p:sp>
      <p:sp>
        <p:nvSpPr>
          <p:cNvPr id="414756" name="Text Box 36"/>
          <p:cNvSpPr txBox="1">
            <a:spLocks noChangeArrowheads="1"/>
          </p:cNvSpPr>
          <p:nvPr/>
        </p:nvSpPr>
        <p:spPr bwMode="auto">
          <a:xfrm>
            <a:off x="3059113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414757" name="Text Box 37"/>
          <p:cNvSpPr txBox="1">
            <a:spLocks noChangeArrowheads="1"/>
          </p:cNvSpPr>
          <p:nvPr/>
        </p:nvSpPr>
        <p:spPr bwMode="auto">
          <a:xfrm>
            <a:off x="320357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14758" name="Text Box 38"/>
          <p:cNvSpPr txBox="1">
            <a:spLocks noChangeArrowheads="1"/>
          </p:cNvSpPr>
          <p:nvPr/>
        </p:nvSpPr>
        <p:spPr bwMode="auto">
          <a:xfrm>
            <a:off x="4037013" y="3030538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14759" name="Text Box 39"/>
          <p:cNvSpPr txBox="1">
            <a:spLocks noChangeArrowheads="1"/>
          </p:cNvSpPr>
          <p:nvPr/>
        </p:nvSpPr>
        <p:spPr bwMode="auto">
          <a:xfrm>
            <a:off x="3965575" y="3141663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</a:t>
            </a:r>
          </a:p>
        </p:txBody>
      </p:sp>
      <p:sp>
        <p:nvSpPr>
          <p:cNvPr id="414760" name="Text Box 40"/>
          <p:cNvSpPr txBox="1">
            <a:spLocks noChangeArrowheads="1"/>
          </p:cNvSpPr>
          <p:nvPr/>
        </p:nvSpPr>
        <p:spPr bwMode="auto">
          <a:xfrm>
            <a:off x="3894138" y="3357563"/>
            <a:ext cx="3444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14761" name="Text Box 41"/>
          <p:cNvSpPr txBox="1">
            <a:spLocks noChangeArrowheads="1"/>
          </p:cNvSpPr>
          <p:nvPr/>
        </p:nvSpPr>
        <p:spPr bwMode="auto">
          <a:xfrm>
            <a:off x="3821113" y="35734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14762" name="Text Box 42"/>
          <p:cNvSpPr txBox="1">
            <a:spLocks noChangeArrowheads="1"/>
          </p:cNvSpPr>
          <p:nvPr/>
        </p:nvSpPr>
        <p:spPr bwMode="auto">
          <a:xfrm>
            <a:off x="4110038" y="2852738"/>
            <a:ext cx="3397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414763" name="Text Box 43"/>
          <p:cNvSpPr txBox="1">
            <a:spLocks noChangeArrowheads="1"/>
          </p:cNvSpPr>
          <p:nvPr/>
        </p:nvSpPr>
        <p:spPr bwMode="auto">
          <a:xfrm>
            <a:off x="4932363" y="3141663"/>
            <a:ext cx="3254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T</a:t>
            </a:r>
          </a:p>
        </p:txBody>
      </p:sp>
      <p:sp>
        <p:nvSpPr>
          <p:cNvPr id="414764" name="Text Box 44"/>
          <p:cNvSpPr txBox="1">
            <a:spLocks noChangeArrowheads="1"/>
          </p:cNvSpPr>
          <p:nvPr/>
        </p:nvSpPr>
        <p:spPr bwMode="auto">
          <a:xfrm>
            <a:off x="7164388" y="3286125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</a:t>
            </a:r>
          </a:p>
        </p:txBody>
      </p:sp>
      <p:sp>
        <p:nvSpPr>
          <p:cNvPr id="414765" name="Text Box 45"/>
          <p:cNvSpPr txBox="1">
            <a:spLocks noChangeArrowheads="1"/>
          </p:cNvSpPr>
          <p:nvPr/>
        </p:nvSpPr>
        <p:spPr bwMode="auto">
          <a:xfrm>
            <a:off x="7235825" y="3502025"/>
            <a:ext cx="3254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</a:t>
            </a:r>
          </a:p>
        </p:txBody>
      </p:sp>
      <p:sp>
        <p:nvSpPr>
          <p:cNvPr id="414766" name="Text Box 46"/>
          <p:cNvSpPr txBox="1">
            <a:spLocks noChangeArrowheads="1"/>
          </p:cNvSpPr>
          <p:nvPr/>
        </p:nvSpPr>
        <p:spPr bwMode="auto">
          <a:xfrm>
            <a:off x="7091363" y="3070225"/>
            <a:ext cx="339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CC3300"/>
                </a:solidFill>
              </a:rPr>
              <a:t>A</a:t>
            </a:r>
          </a:p>
        </p:txBody>
      </p:sp>
      <p:sp>
        <p:nvSpPr>
          <p:cNvPr id="414767" name="Text Box 47"/>
          <p:cNvSpPr txBox="1">
            <a:spLocks noChangeArrowheads="1"/>
          </p:cNvSpPr>
          <p:nvPr/>
        </p:nvSpPr>
        <p:spPr bwMode="auto">
          <a:xfrm>
            <a:off x="592138" y="1643063"/>
            <a:ext cx="21637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ACA, 1 mismatch</a:t>
            </a:r>
          </a:p>
        </p:txBody>
      </p:sp>
      <p:sp>
        <p:nvSpPr>
          <p:cNvPr id="414768" name="Text Box 48"/>
          <p:cNvSpPr txBox="1">
            <a:spLocks noChangeArrowheads="1"/>
          </p:cNvSpPr>
          <p:nvPr/>
        </p:nvSpPr>
        <p:spPr bwMode="auto">
          <a:xfrm>
            <a:off x="1547813" y="4652963"/>
            <a:ext cx="58324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>
                <a:latin typeface="Arial" charset="0"/>
              </a:rPr>
              <a:t>Same idea can be used to many other</a:t>
            </a:r>
          </a:p>
          <a:p>
            <a:pPr eaLnBrk="1" hangingPunct="1"/>
            <a:r>
              <a:rPr lang="en-US">
                <a:latin typeface="Arial" charset="0"/>
              </a:rPr>
              <a:t>forms of approximate search, like </a:t>
            </a:r>
          </a:p>
          <a:p>
            <a:pPr eaLnBrk="1" hangingPunct="1"/>
            <a:r>
              <a:rPr lang="en-US">
                <a:latin typeface="Arial" charset="0"/>
              </a:rPr>
              <a:t>Smith-Waterman, position-restricted scoring</a:t>
            </a:r>
          </a:p>
          <a:p>
            <a:pPr eaLnBrk="1" hangingPunct="1"/>
            <a:r>
              <a:rPr lang="en-US">
                <a:latin typeface="Arial" charset="0"/>
              </a:rPr>
              <a:t>matrices, regular expression search, etc.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ve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Level</Template>
  <TotalTime>6609</TotalTime>
  <Words>3906</Words>
  <Application>Microsoft Office PowerPoint</Application>
  <PresentationFormat>On-screen Show (4:3)</PresentationFormat>
  <Paragraphs>1140</Paragraphs>
  <Slides>57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69" baseType="lpstr">
      <vt:lpstr>Arial Unicode MS</vt:lpstr>
      <vt:lpstr>Arial</vt:lpstr>
      <vt:lpstr>cmsy10</vt:lpstr>
      <vt:lpstr>Courier</vt:lpstr>
      <vt:lpstr>Garamond</vt:lpstr>
      <vt:lpstr>Lucida Console</vt:lpstr>
      <vt:lpstr>Lucida Sans Unicode</vt:lpstr>
      <vt:lpstr>Symbol</vt:lpstr>
      <vt:lpstr>Times New Roman</vt:lpstr>
      <vt:lpstr>Verdana</vt:lpstr>
      <vt:lpstr>Wingdings</vt:lpstr>
      <vt:lpstr>Level</vt:lpstr>
      <vt:lpstr>Data Structures in Genome Analysis, 5 cr, Spring 2016</vt:lpstr>
      <vt:lpstr>Overview</vt:lpstr>
      <vt:lpstr>High-throughput read mapping with Burrows-Wheeler indexes</vt:lpstr>
      <vt:lpstr>Read mapping</vt:lpstr>
      <vt:lpstr>Solution: backtracking with suffix tree</vt:lpstr>
      <vt:lpstr>Suffix tree</vt:lpstr>
      <vt:lpstr>Suffix tree</vt:lpstr>
      <vt:lpstr>Suffix tree</vt:lpstr>
      <vt:lpstr>Back to backtracking</vt:lpstr>
      <vt:lpstr>Properties of suffix tree</vt:lpstr>
      <vt:lpstr>Properties of suffix tree... in practice</vt:lpstr>
      <vt:lpstr>Reducing space: suffix array</vt:lpstr>
      <vt:lpstr>Suffix array</vt:lpstr>
      <vt:lpstr>What we learn today?</vt:lpstr>
      <vt:lpstr>Burrows-Wheeler transform (BWT)</vt:lpstr>
      <vt:lpstr>BWT vs. suffix array</vt:lpstr>
      <vt:lpstr>PowerPoint Presentation</vt:lpstr>
      <vt:lpstr>LF-mapping</vt:lpstr>
      <vt:lpstr>LF-mapping...</vt:lpstr>
      <vt:lpstr>Proving Lemmas 2 and 3</vt:lpstr>
      <vt:lpstr>PowerPoint Presentation</vt:lpstr>
      <vt:lpstr>Suffix array &amp; BWT construction</vt:lpstr>
      <vt:lpstr>Rank function</vt:lpstr>
      <vt:lpstr>Compressed suffix array</vt:lpstr>
      <vt:lpstr>Compressed suffix array</vt:lpstr>
      <vt:lpstr>Compressed suffix array</vt:lpstr>
      <vt:lpstr>Backward search</vt:lpstr>
      <vt:lpstr>Backward search with LF-mapping</vt:lpstr>
      <vt:lpstr>Backward search with rank-queries</vt:lpstr>
      <vt:lpstr>Backward search with rank-queries</vt:lpstr>
      <vt:lpstr>Backward search - pseudocode</vt:lpstr>
      <vt:lpstr>Backward search...</vt:lpstr>
      <vt:lpstr>Compressed suffix array as a self-index</vt:lpstr>
      <vt:lpstr>Compressed suffix array as a self-index</vt:lpstr>
      <vt:lpstr>Display()</vt:lpstr>
      <vt:lpstr>Compressed suffix array self-index</vt:lpstr>
      <vt:lpstr>High-throughput mapping in practice</vt:lpstr>
      <vt:lpstr>Backward backtracking, one step</vt:lpstr>
      <vt:lpstr>Backward backtracking, one step</vt:lpstr>
      <vt:lpstr>Backward backtracking, one step</vt:lpstr>
      <vt:lpstr>Backward backtracking – pseudocode</vt:lpstr>
      <vt:lpstr>Example test run</vt:lpstr>
      <vt:lpstr>Search space pruning: BWA</vt:lpstr>
      <vt:lpstr>Search space pruning: Bowtie</vt:lpstr>
      <vt:lpstr>Search space pruning: SOAP2</vt:lpstr>
      <vt:lpstr>Search space pruning: suffix filter</vt:lpstr>
      <vt:lpstr>PROVING RANK LEMMAS</vt:lpstr>
      <vt:lpstr>Constant time rank using o(n) extra bits</vt:lpstr>
      <vt:lpstr>Constant time rank using o(n) extra bits</vt:lpstr>
      <vt:lpstr>Constant time rank using o(n) extra bits</vt:lpstr>
      <vt:lpstr>Precomputed table</vt:lpstr>
      <vt:lpstr>Example of rank-computation</vt:lpstr>
      <vt:lpstr>Wavelet tree</vt:lpstr>
      <vt:lpstr>Wavelet tree, example 1</vt:lpstr>
      <vt:lpstr>Wavelet tree, example 2</vt:lpstr>
      <vt:lpstr>Rank() function space/time</vt:lpstr>
      <vt:lpstr>Other alternatives</vt:lpstr>
    </vt:vector>
  </TitlesOfParts>
  <Company>University of Helsinki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Veli Mäkinen</dc:creator>
  <cp:lastModifiedBy>vmakinen</cp:lastModifiedBy>
  <cp:revision>350</cp:revision>
  <dcterms:created xsi:type="dcterms:W3CDTF">2005-04-18T08:43:52Z</dcterms:created>
  <dcterms:modified xsi:type="dcterms:W3CDTF">2016-03-14T11:12:15Z</dcterms:modified>
</cp:coreProperties>
</file>