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60" r:id="rId2"/>
    <p:sldId id="277" r:id="rId3"/>
    <p:sldId id="276" r:id="rId4"/>
    <p:sldId id="261" r:id="rId5"/>
    <p:sldId id="262" r:id="rId6"/>
    <p:sldId id="263" r:id="rId7"/>
    <p:sldId id="274" r:id="rId8"/>
    <p:sldId id="264" r:id="rId9"/>
    <p:sldId id="265" r:id="rId10"/>
    <p:sldId id="266" r:id="rId11"/>
    <p:sldId id="267" r:id="rId12"/>
    <p:sldId id="269" r:id="rId13"/>
    <p:sldId id="283" r:id="rId14"/>
    <p:sldId id="270" r:id="rId15"/>
    <p:sldId id="271" r:id="rId16"/>
    <p:sldId id="284" r:id="rId17"/>
    <p:sldId id="280" r:id="rId18"/>
    <p:sldId id="281" r:id="rId19"/>
    <p:sldId id="282" r:id="rId20"/>
    <p:sldId id="272" r:id="rId21"/>
    <p:sldId id="288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8CC"/>
    <a:srgbClr val="16A33E"/>
    <a:srgbClr val="FF7900"/>
    <a:srgbClr val="A50082"/>
    <a:srgbClr val="8F5303"/>
    <a:srgbClr val="9F5C03"/>
    <a:srgbClr val="834C03"/>
    <a:srgbClr val="864000"/>
    <a:srgbClr val="703500"/>
    <a:srgbClr val="A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4" autoAdjust="0"/>
    <p:restoredTop sz="89300" autoAdjust="0"/>
  </p:normalViewPr>
  <p:slideViewPr>
    <p:cSldViewPr>
      <p:cViewPr varScale="1">
        <p:scale>
          <a:sx n="73" d="100"/>
          <a:sy n="73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734B4-13E0-C64B-A5DB-64025F209C47}" type="datetime1">
              <a:rPr lang="fi-FI"/>
              <a:pPr/>
              <a:t>27/07/16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4E90-65A9-4841-98BE-554E12AAE96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907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8776087-92C0-C441-87BE-E2C73BFB03CD}" type="datetime1">
              <a:rPr lang="fi-FI"/>
              <a:pPr/>
              <a:t>27/07/16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3096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4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rgbClr val="FFFFFF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1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0695-CB1E-B445-B1D9-3AFEB3E6EA64}" type="datetimeFigureOut">
              <a:rPr lang="en-US" smtClean="0"/>
              <a:pPr/>
              <a:t>27/07/16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A56-537F-F44A-BAD4-230BDCDEA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1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571614"/>
            <a:ext cx="4038600" cy="2100575"/>
          </a:xfrm>
        </p:spPr>
        <p:txBody>
          <a:bodyPr>
            <a:spAutoFit/>
          </a:bodyPr>
          <a:lstStyle>
            <a:lvl1pPr>
              <a:defRPr sz="24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14"/>
            <a:ext cx="4038600" cy="2100575"/>
          </a:xfrm>
        </p:spPr>
        <p:txBody>
          <a:bodyPr>
            <a:spAutoFit/>
          </a:bodyPr>
          <a:lstStyle>
            <a:lvl1pPr>
              <a:defRPr sz="24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w"/>
              <a:defRPr/>
            </a:lvl1pPr>
            <a:lvl2pPr marL="742950" indent="-285750">
              <a:buFont typeface="Wingdings" pitchFamily="2" charset="2"/>
              <a:buChar char="w"/>
              <a:defRPr/>
            </a:lvl2pPr>
            <a:lvl3pPr marL="1143000" indent="-228600">
              <a:buFont typeface="Wingdings" pitchFamily="2" charset="2"/>
              <a:buChar char="w"/>
              <a:defRPr/>
            </a:lvl3pPr>
            <a:lvl4pPr marL="1600200" indent="-228600">
              <a:buFont typeface="Wingdings" pitchFamily="2" charset="2"/>
              <a:buChar char="w"/>
              <a:defRPr/>
            </a:lvl4pPr>
            <a:lvl5pPr marL="2057400" indent="-228600">
              <a:buFont typeface="Wingdings" pitchFamily="2" charset="2"/>
              <a:buChar char="w"/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497" y="6545237"/>
            <a:ext cx="432048" cy="268139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4C71E88-0A44-4F17-829B-07B79A5A616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545237"/>
            <a:ext cx="8676456" cy="268139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Markus Miettinen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31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B4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632848" cy="1152128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6500555" cy="2133600"/>
          </a:xfr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16" name="Picture 1" descr="C:\Users\asokan\Downloads\Aalto_EN_21_RGB_7 (1)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7352" t="11299" r="16332" b="14928"/>
          <a:stretch/>
        </p:blipFill>
        <p:spPr bwMode="auto">
          <a:xfrm>
            <a:off x="504000" y="5904000"/>
            <a:ext cx="1044000" cy="9360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6165304"/>
            <a:ext cx="2780308" cy="43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sokan\Downloads\Aalto_EN_21_RGB_7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760640"/>
            <a:ext cx="1383679" cy="12687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B4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00" y="547200"/>
            <a:ext cx="7962000" cy="5167800"/>
          </a:xfrm>
        </p:spPr>
        <p:txBody>
          <a:bodyPr wrap="square" anchor="t"/>
          <a:lstStyle>
            <a:lvl1pPr algn="l">
              <a:defRPr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i-FI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6165304"/>
            <a:ext cx="2780308" cy="43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3581400"/>
            <a:ext cx="2170800" cy="2139000"/>
          </a:xfrm>
        </p:spPr>
        <p:txBody>
          <a:bodyPr>
            <a:normAutofit/>
          </a:bodyPr>
          <a:lstStyle>
            <a:lvl1pPr marL="0">
              <a:spcBef>
                <a:spcPts val="600"/>
              </a:spcBef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683814" y="3506391"/>
            <a:ext cx="4421982" cy="158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3059832" y="1296194"/>
            <a:ext cx="5512800" cy="4425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600"/>
            </a:lvl1pPr>
            <a:lvl2pPr>
              <a:lnSpc>
                <a:spcPct val="100000"/>
              </a:lnSpc>
              <a:spcAft>
                <a:spcPts val="300"/>
              </a:spcAft>
              <a:defRPr sz="1600"/>
            </a:lvl2pPr>
            <a:lvl3pPr>
              <a:lnSpc>
                <a:spcPct val="100000"/>
              </a:lnSpc>
              <a:spcAft>
                <a:spcPts val="300"/>
              </a:spcAft>
              <a:defRPr sz="1600"/>
            </a:lvl3pPr>
            <a:lvl4pPr>
              <a:lnSpc>
                <a:spcPct val="100000"/>
              </a:lnSpc>
              <a:spcAft>
                <a:spcPts val="300"/>
              </a:spcAft>
              <a:defRPr sz="1600"/>
            </a:lvl4pPr>
            <a:lvl5pPr>
              <a:lnSpc>
                <a:spcPct val="100000"/>
              </a:lnSpc>
              <a:spcAft>
                <a:spcPts val="300"/>
              </a:spcAft>
              <a:defRPr sz="1600"/>
            </a:lvl5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3923400" cy="41364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FontTx/>
              <a:buNone/>
              <a:defRPr sz="12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648200" y="1584000"/>
            <a:ext cx="3923400" cy="41364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FontTx/>
              <a:buNone/>
              <a:defRPr sz="12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sokan\Downloads\Aalto_EN_21_RGB_7 (1).jpg"/>
          <p:cNvPicPr>
            <a:picLocks noChangeAspect="1" noChangeArrowheads="1"/>
          </p:cNvPicPr>
          <p:nvPr/>
        </p:nvPicPr>
        <p:blipFill rotWithShape="1">
          <a:blip r:embed="rId15" cstate="print"/>
          <a:srcRect l="18249" t="19811" r="21911" b="20606"/>
          <a:stretch/>
        </p:blipFill>
        <p:spPr bwMode="auto">
          <a:xfrm>
            <a:off x="648000" y="6012000"/>
            <a:ext cx="828000" cy="756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B4008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092280" y="6399344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84017-E4DF-4A7A-8FA6-2DC68C3EB4D0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80112" y="6165304"/>
            <a:ext cx="2780308" cy="438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59" r:id="rId4"/>
    <p:sldLayoutId id="2147483666" r:id="rId5"/>
    <p:sldLayoutId id="2147483658" r:id="rId6"/>
    <p:sldLayoutId id="2147483650" r:id="rId7"/>
    <p:sldLayoutId id="2147483660" r:id="rId8"/>
    <p:sldLayoutId id="2147483661" r:id="rId9"/>
    <p:sldLayoutId id="2147483667" r:id="rId10"/>
    <p:sldLayoutId id="2147483668" r:id="rId11"/>
    <p:sldLayoutId id="2147483672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400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Off the </a:t>
            </a:r>
            <a:r>
              <a:rPr lang="fr-FR" sz="4000" dirty="0" err="1"/>
              <a:t>Hook</a:t>
            </a:r>
            <a:r>
              <a:rPr lang="fr-FR" sz="4000" dirty="0"/>
              <a:t>: Real-Time Client-</a:t>
            </a:r>
            <a:r>
              <a:rPr lang="fr-FR" sz="4000" dirty="0" err="1"/>
              <a:t>Side</a:t>
            </a:r>
            <a:r>
              <a:rPr lang="fr-FR" sz="4000" dirty="0"/>
              <a:t> </a:t>
            </a:r>
            <a:r>
              <a:rPr lang="fr-FR" sz="4000" dirty="0" err="1"/>
              <a:t>Phishing</a:t>
            </a:r>
            <a:r>
              <a:rPr lang="fr-FR" sz="4000" dirty="0"/>
              <a:t> </a:t>
            </a:r>
            <a:r>
              <a:rPr lang="fr-FR" sz="4000" dirty="0" err="1"/>
              <a:t>Prevention</a:t>
            </a:r>
            <a:r>
              <a:rPr lang="fr-FR" sz="4000" dirty="0"/>
              <a:t> System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6500555" cy="1008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July 28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University of Helsinki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971600" y="4293096"/>
            <a:ext cx="7200800" cy="1152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dirty="0" smtClean="0"/>
              <a:t>Samuel </a:t>
            </a:r>
            <a:r>
              <a:rPr lang="en-US" sz="2000" dirty="0" err="1" smtClean="0"/>
              <a:t>Marchal</a:t>
            </a:r>
            <a:r>
              <a:rPr lang="en-US" sz="2000" b="0" dirty="0" smtClean="0"/>
              <a:t>*, </a:t>
            </a:r>
            <a:r>
              <a:rPr lang="en-US" sz="2000" b="0" dirty="0"/>
              <a:t>Giovanni </a:t>
            </a:r>
            <a:r>
              <a:rPr lang="en-US" sz="2000" b="0" dirty="0" err="1"/>
              <a:t>Armano</a:t>
            </a:r>
            <a:r>
              <a:rPr lang="en-US" sz="2000" b="0" dirty="0"/>
              <a:t>*, </a:t>
            </a:r>
            <a:r>
              <a:rPr lang="en-US" sz="2000" b="0" dirty="0" err="1" smtClean="0"/>
              <a:t>Kalle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Saari</a:t>
            </a:r>
            <a:r>
              <a:rPr lang="en-US" sz="2000" b="0" dirty="0" smtClean="0"/>
              <a:t>*,</a:t>
            </a:r>
          </a:p>
          <a:p>
            <a:pPr algn="ctr">
              <a:lnSpc>
                <a:spcPct val="80000"/>
              </a:lnSpc>
            </a:pPr>
            <a:r>
              <a:rPr lang="en-US" sz="2000" b="0" dirty="0" err="1" smtClean="0"/>
              <a:t>Nidhi</a:t>
            </a:r>
            <a:r>
              <a:rPr lang="en-US" sz="2000" b="0" dirty="0" smtClean="0"/>
              <a:t> Singh</a:t>
            </a:r>
            <a:r>
              <a:rPr lang="en-US" sz="2000" b="0" baseline="30000" dirty="0" smtClean="0"/>
              <a:t>†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N.Asokan</a:t>
            </a:r>
            <a:r>
              <a:rPr lang="en-US" sz="2000" b="0" dirty="0" smtClean="0"/>
              <a:t>*</a:t>
            </a:r>
            <a:endParaRPr lang="en-US" sz="2000" dirty="0" smtClean="0"/>
          </a:p>
          <a:p>
            <a:pPr algn="ctr">
              <a:lnSpc>
                <a:spcPct val="80000"/>
              </a:lnSpc>
            </a:pPr>
            <a:r>
              <a:rPr lang="en-US" sz="2000" b="0" i="1" dirty="0" smtClean="0"/>
              <a:t>*Aalto University</a:t>
            </a:r>
            <a:r>
              <a:rPr lang="en-US" sz="2000" b="0" i="1" dirty="0"/>
              <a:t> </a:t>
            </a:r>
            <a:r>
              <a:rPr lang="en-US" sz="2000" b="0" i="1" dirty="0" smtClean="0"/>
              <a:t>- </a:t>
            </a:r>
            <a:r>
              <a:rPr lang="en-US" sz="2000" b="0" baseline="30000" dirty="0" smtClean="0"/>
              <a:t>†</a:t>
            </a:r>
            <a:r>
              <a:rPr lang="en-US" sz="2000" b="0" i="1" dirty="0" smtClean="0"/>
              <a:t>Intel Security</a:t>
            </a:r>
          </a:p>
          <a:p>
            <a:pPr algn="ctr">
              <a:lnSpc>
                <a:spcPct val="70000"/>
              </a:lnSpc>
            </a:pPr>
            <a:r>
              <a:rPr lang="en-US" sz="1600" b="0" i="1" dirty="0" err="1"/>
              <a:t>s</a:t>
            </a:r>
            <a:r>
              <a:rPr lang="en-US" sz="1600" b="0" i="1" dirty="0" err="1" smtClean="0"/>
              <a:t>amuel.marchal@aalto.fi</a:t>
            </a:r>
            <a:endParaRPr lang="en-US" sz="1600" b="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6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Classification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extraction (212) from data sources:</a:t>
            </a:r>
          </a:p>
          <a:p>
            <a:pPr lvl="1"/>
            <a:r>
              <a:rPr lang="en-US" dirty="0" smtClean="0"/>
              <a:t>URL features (106)</a:t>
            </a:r>
          </a:p>
          <a:p>
            <a:pPr lvl="1"/>
            <a:r>
              <a:rPr lang="en-US" dirty="0" smtClean="0"/>
              <a:t>Term usage consistency (66)</a:t>
            </a:r>
          </a:p>
          <a:p>
            <a:pPr lvl="1"/>
            <a:r>
              <a:rPr lang="en-US" dirty="0" smtClean="0"/>
              <a:t>Usage of starting and landing </a:t>
            </a:r>
            <a:r>
              <a:rPr lang="en-US" i="1" dirty="0" err="1" smtClean="0"/>
              <a:t>mld</a:t>
            </a:r>
            <a:r>
              <a:rPr lang="en-US" i="1" dirty="0" smtClean="0"/>
              <a:t> </a:t>
            </a:r>
            <a:r>
              <a:rPr lang="en-US" dirty="0" smtClean="0"/>
              <a:t>(22)</a:t>
            </a:r>
            <a:endParaRPr lang="en-US" i="1" dirty="0" smtClean="0"/>
          </a:p>
          <a:p>
            <a:pPr lvl="1"/>
            <a:r>
              <a:rPr lang="en-US" i="1" dirty="0" smtClean="0"/>
              <a:t>RDN</a:t>
            </a:r>
            <a:r>
              <a:rPr lang="en-US" dirty="0" smtClean="0"/>
              <a:t> usage (13)</a:t>
            </a:r>
          </a:p>
          <a:p>
            <a:pPr lvl="1"/>
            <a:r>
              <a:rPr lang="en-US" dirty="0" smtClean="0"/>
              <a:t>Webpage content (5)</a:t>
            </a:r>
          </a:p>
          <a:p>
            <a:pPr marL="457200" lvl="1" indent="0">
              <a:buNone/>
            </a:pPr>
            <a:endParaRPr lang="en-US" dirty="0"/>
          </a:p>
          <a:p>
            <a:pPr marL="400050"/>
            <a:r>
              <a:rPr lang="en-US" dirty="0" smtClean="0"/>
              <a:t>Gradient Boosting classification:</a:t>
            </a:r>
          </a:p>
          <a:p>
            <a:pPr marL="800100" lvl="1"/>
            <a:r>
              <a:rPr lang="en-US" dirty="0" smtClean="0"/>
              <a:t>Feature selection and weighting</a:t>
            </a:r>
          </a:p>
          <a:p>
            <a:pPr marL="800100" lvl="1"/>
            <a:r>
              <a:rPr lang="en-US" dirty="0" smtClean="0"/>
              <a:t>Robustness to over-fitting (generalizability)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Performance</a:t>
            </a:r>
            <a:br>
              <a:rPr lang="en-US" dirty="0" smtClean="0"/>
            </a:br>
            <a:r>
              <a:rPr lang="en-US" sz="2800" dirty="0" smtClean="0"/>
              <a:t>(language independence)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Classifier Training: </a:t>
            </a:r>
          </a:p>
          <a:p>
            <a:pPr lvl="1"/>
            <a:r>
              <a:rPr lang="en-US" dirty="0" smtClean="0"/>
              <a:t>4,531 English legitimate webpages (Intel Security)</a:t>
            </a:r>
          </a:p>
          <a:p>
            <a:pPr lvl="1"/>
            <a:r>
              <a:rPr lang="en-US" dirty="0" smtClean="0"/>
              <a:t>1,036 phishing webpages (</a:t>
            </a:r>
            <a:r>
              <a:rPr lang="en-US" dirty="0" err="1" smtClean="0"/>
              <a:t>PhishTank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Legitimate webpages (Intel Security):</a:t>
            </a:r>
          </a:p>
          <a:p>
            <a:pPr lvl="2"/>
            <a:r>
              <a:rPr lang="en-US" dirty="0" smtClean="0"/>
              <a:t>100,000 English</a:t>
            </a:r>
          </a:p>
          <a:p>
            <a:pPr lvl="2"/>
            <a:r>
              <a:rPr lang="en-US" dirty="0" smtClean="0"/>
              <a:t>10,000 each in French, German, Italian, Portuguese</a:t>
            </a:r>
            <a:r>
              <a:rPr lang="en-US" dirty="0"/>
              <a:t> </a:t>
            </a:r>
            <a:r>
              <a:rPr lang="en-US" dirty="0" smtClean="0"/>
              <a:t>and Spanish</a:t>
            </a:r>
            <a:endParaRPr lang="en-US" dirty="0"/>
          </a:p>
          <a:p>
            <a:pPr lvl="1"/>
            <a:r>
              <a:rPr lang="en-US" dirty="0" smtClean="0"/>
              <a:t>1,216 phishing webpages (</a:t>
            </a:r>
            <a:r>
              <a:rPr lang="en-US" dirty="0" err="1" smtClean="0"/>
              <a:t>PhishTank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Performance</a:t>
            </a:r>
            <a:br>
              <a:rPr lang="en-US" dirty="0"/>
            </a:br>
            <a:r>
              <a:rPr lang="en-US" sz="2800" dirty="0"/>
              <a:t>(language independence)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roc_la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998815"/>
            <a:ext cx="4418411" cy="2694153"/>
          </a:xfrm>
          <a:prstGeom prst="rect">
            <a:avLst/>
          </a:prstGeom>
        </p:spPr>
      </p:pic>
      <p:pic>
        <p:nvPicPr>
          <p:cNvPr id="8" name="Picture 7" descr="precision_vs_rec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28" y="1997635"/>
            <a:ext cx="4415370" cy="269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1628800"/>
            <a:ext cx="14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ROC Curve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628800"/>
            <a:ext cx="23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Precision vs. Recall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21995"/>
              </p:ext>
            </p:extLst>
          </p:nvPr>
        </p:nvGraphicFramePr>
        <p:xfrm>
          <a:off x="107504" y="4941168"/>
          <a:ext cx="878497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3"/>
                <a:gridCol w="1281742"/>
                <a:gridCol w="1281742"/>
                <a:gridCol w="1281742"/>
                <a:gridCol w="1281742"/>
                <a:gridCol w="12817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100,000 English legitimate</a:t>
                      </a:r>
                    </a:p>
                    <a:p>
                      <a:pPr algn="ctr"/>
                      <a:r>
                        <a:rPr lang="en-US" sz="1400" dirty="0" smtClean="0"/>
                        <a:t>/ 1,216 </a:t>
                      </a:r>
                      <a:r>
                        <a:rPr lang="en-US" sz="1400" dirty="0" err="1" smtClean="0"/>
                        <a:t>phishs</a:t>
                      </a: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="1" i="1" dirty="0" smtClean="0">
                          <a:solidFill>
                            <a:srgbClr val="4578CC"/>
                          </a:solidFill>
                        </a:rPr>
                        <a:t>≈ real world repartition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Precision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Recall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FP Rate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AUC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Accuracy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0.0005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558ED5"/>
                          </a:solidFill>
                        </a:rPr>
                        <a:t>0.999</a:t>
                      </a:r>
                      <a:endParaRPr lang="en-US" b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61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Phishing detection system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inimal training data, language-independence, scalability, </a:t>
            </a:r>
            <a:r>
              <a:rPr lang="en-US" dirty="0">
                <a:solidFill>
                  <a:srgbClr val="00B050"/>
                </a:solidFill>
              </a:rPr>
              <a:t>resilient to adaptive </a:t>
            </a:r>
            <a:r>
              <a:rPr lang="en-US" dirty="0" smtClean="0">
                <a:solidFill>
                  <a:srgbClr val="00B050"/>
                </a:solidFill>
              </a:rPr>
              <a:t>attack</a:t>
            </a:r>
          </a:p>
          <a:p>
            <a:pPr lvl="1"/>
            <a:r>
              <a:rPr lang="en-US" dirty="0"/>
              <a:t>highly accurate &amp; fast (comparable to state-of-the-art)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locally computable</a:t>
            </a:r>
          </a:p>
          <a:p>
            <a:r>
              <a:rPr lang="en-US" b="1" i="1" dirty="0" smtClean="0">
                <a:solidFill>
                  <a:srgbClr val="4578CC"/>
                </a:solidFill>
              </a:rPr>
              <a:t>Target identification mechanism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language-independent, fast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accurate (comparable to state-of-the-art)</a:t>
            </a:r>
          </a:p>
          <a:p>
            <a:r>
              <a:rPr lang="en-US" dirty="0" smtClean="0"/>
              <a:t>Browser </a:t>
            </a:r>
            <a:r>
              <a:rPr lang="en-US" dirty="0"/>
              <a:t>Add-on</a:t>
            </a:r>
          </a:p>
          <a:p>
            <a:pPr lvl="1"/>
            <a:r>
              <a:rPr lang="en-US" dirty="0">
                <a:solidFill>
                  <a:srgbClr val="16A33E"/>
                </a:solidFill>
              </a:rPr>
              <a:t>c</a:t>
            </a:r>
            <a:r>
              <a:rPr lang="en-US" dirty="0" smtClean="0">
                <a:solidFill>
                  <a:srgbClr val="16A33E"/>
                </a:solidFill>
              </a:rPr>
              <a:t>lient</a:t>
            </a:r>
            <a:r>
              <a:rPr lang="en-US" dirty="0">
                <a:solidFill>
                  <a:srgbClr val="16A33E"/>
                </a:solidFill>
              </a:rPr>
              <a:t>-side computation, redirection to target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136400"/>
          </a:xfrm>
        </p:spPr>
        <p:txBody>
          <a:bodyPr>
            <a:normAutofit/>
          </a:bodyPr>
          <a:lstStyle/>
          <a:p>
            <a:r>
              <a:rPr lang="en-US" b="1" dirty="0" smtClean="0"/>
              <a:t>Target identification</a:t>
            </a:r>
            <a:r>
              <a:rPr lang="en-US" dirty="0" smtClean="0"/>
              <a:t>: identify a set of </a:t>
            </a:r>
            <a:r>
              <a:rPr lang="en-US" smtClean="0"/>
              <a:t>terms representing </a:t>
            </a:r>
            <a:r>
              <a:rPr lang="en-US" dirty="0" smtClean="0"/>
              <a:t>the impersonated service and brand: </a:t>
            </a:r>
            <a:r>
              <a:rPr lang="en-US" b="1" i="1" dirty="0" err="1" smtClean="0">
                <a:solidFill>
                  <a:srgbClr val="558ED5"/>
                </a:solidFill>
              </a:rPr>
              <a:t>keyterms</a:t>
            </a:r>
            <a:r>
              <a:rPr lang="en-US" b="1" i="1" dirty="0" smtClean="0"/>
              <a:t> </a:t>
            </a:r>
            <a:endParaRPr lang="en-US" dirty="0" smtClean="0"/>
          </a:p>
          <a:p>
            <a:r>
              <a:rPr lang="en-US" b="1" dirty="0" smtClean="0"/>
              <a:t>Assumption</a:t>
            </a:r>
            <a:r>
              <a:rPr lang="en-US" dirty="0" smtClean="0"/>
              <a:t>: </a:t>
            </a:r>
            <a:r>
              <a:rPr lang="en-US" dirty="0" err="1"/>
              <a:t>k</a:t>
            </a:r>
            <a:r>
              <a:rPr lang="en-US" dirty="0" err="1" smtClean="0"/>
              <a:t>eyterms</a:t>
            </a:r>
            <a:r>
              <a:rPr lang="en-US" dirty="0" smtClean="0"/>
              <a:t> appear in several data sources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Query search engine with top </a:t>
            </a:r>
            <a:r>
              <a:rPr lang="en-US" dirty="0" err="1" smtClean="0"/>
              <a:t>keyterms</a:t>
            </a:r>
            <a:r>
              <a:rPr lang="en-US" dirty="0" smtClean="0"/>
              <a:t> to identify:</a:t>
            </a:r>
          </a:p>
          <a:p>
            <a:pPr lvl="1"/>
            <a:r>
              <a:rPr lang="en-US" dirty="0" smtClean="0"/>
              <a:t>If the website is legitimate (appearing in top search results)</a:t>
            </a:r>
          </a:p>
          <a:p>
            <a:pPr lvl="1"/>
            <a:r>
              <a:rPr lang="en-US" dirty="0" smtClean="0"/>
              <a:t>The potential targets of the phishing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99592" y="3092768"/>
            <a:ext cx="64807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648" y="3020760"/>
            <a:ext cx="7056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Intersect sets of terms extracted from different </a:t>
            </a:r>
            <a:r>
              <a:rPr lang="en-US" sz="2400" b="1" i="1" dirty="0">
                <a:solidFill>
                  <a:srgbClr val="558ED5"/>
                </a:solidFill>
              </a:rPr>
              <a:t>visible</a:t>
            </a:r>
            <a:r>
              <a:rPr lang="en-US" sz="2400" dirty="0" smtClean="0"/>
              <a:t> data sources (title, text, starting/landing URL, Copyright, HREF links)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1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79160"/>
          </a:xfrm>
        </p:spPr>
        <p:txBody>
          <a:bodyPr/>
          <a:lstStyle/>
          <a:p>
            <a:r>
              <a:rPr lang="en-US" dirty="0" smtClean="0"/>
              <a:t>Target Identification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7988400" cy="548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600 phishing webpages </a:t>
            </a:r>
            <a:r>
              <a:rPr lang="en-US" dirty="0"/>
              <a:t>w</a:t>
            </a:r>
            <a:r>
              <a:rPr lang="en-US" dirty="0" smtClean="0"/>
              <a:t>ith identified target:</a:t>
            </a:r>
          </a:p>
          <a:p>
            <a:pPr lvl="1"/>
            <a:r>
              <a:rPr lang="en-US" dirty="0" smtClean="0"/>
              <a:t>(unverified phishes listed by </a:t>
            </a:r>
            <a:r>
              <a:rPr lang="en-US" dirty="0" err="1" smtClean="0"/>
              <a:t>PhishTank</a:t>
            </a:r>
            <a:r>
              <a:rPr lang="en-US" dirty="0" smtClean="0"/>
              <a:t>; identification done manually)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53924"/>
              </p:ext>
            </p:extLst>
          </p:nvPr>
        </p:nvGraphicFramePr>
        <p:xfrm>
          <a:off x="1115616" y="2449696"/>
          <a:ext cx="669674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437"/>
                <a:gridCol w="1269437"/>
                <a:gridCol w="1269437"/>
                <a:gridCol w="1269437"/>
                <a:gridCol w="16189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Targets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Identified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Unknown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Missed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Success rate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Top-2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558ED5"/>
                          </a:solidFill>
                        </a:rPr>
                        <a:t>97.3%</a:t>
                      </a:r>
                      <a:endParaRPr lang="en-US" b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3933056"/>
            <a:ext cx="7988400" cy="12961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Complementarity with phishing detection:</a:t>
            </a:r>
          </a:p>
          <a:p>
            <a:pPr lvl="1"/>
            <a:r>
              <a:rPr lang="en-US" dirty="0" smtClean="0"/>
              <a:t>53 mislabeled legitimate webpages (0.0005 FP rate)</a:t>
            </a:r>
          </a:p>
          <a:p>
            <a:pPr lvl="1"/>
            <a:r>
              <a:rPr lang="en-US" dirty="0" smtClean="0"/>
              <a:t>39 identified as legitimate in target identification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403648" y="5301208"/>
            <a:ext cx="64807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5229200"/>
            <a:ext cx="553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Reduction of FP rate to </a:t>
            </a:r>
            <a:r>
              <a:rPr lang="en-US" sz="2400" b="1" dirty="0" smtClean="0">
                <a:solidFill>
                  <a:srgbClr val="558ED5"/>
                </a:solidFill>
              </a:rPr>
              <a:t>0.0001 </a:t>
            </a:r>
            <a:r>
              <a:rPr lang="en-US" sz="2400" dirty="0" smtClean="0"/>
              <a:t>(0.01%)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9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Phishing detection system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inimal training data, language-independence, scalability, </a:t>
            </a:r>
            <a:r>
              <a:rPr lang="en-US" dirty="0">
                <a:solidFill>
                  <a:srgbClr val="00B050"/>
                </a:solidFill>
              </a:rPr>
              <a:t>resilient to adaptive </a:t>
            </a:r>
            <a:r>
              <a:rPr lang="en-US" dirty="0" smtClean="0">
                <a:solidFill>
                  <a:srgbClr val="00B050"/>
                </a:solidFill>
              </a:rPr>
              <a:t>attack</a:t>
            </a:r>
          </a:p>
          <a:p>
            <a:pPr lvl="1"/>
            <a:r>
              <a:rPr lang="en-US" dirty="0"/>
              <a:t>highly accurate &amp; fast (comparable to state-of-the-art)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locally computable</a:t>
            </a:r>
          </a:p>
          <a:p>
            <a:r>
              <a:rPr lang="en-US" dirty="0" smtClean="0"/>
              <a:t>Target identification mechanism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language-independent, fast</a:t>
            </a:r>
          </a:p>
          <a:p>
            <a:pPr lvl="1"/>
            <a:r>
              <a:rPr lang="en-US" dirty="0" smtClean="0"/>
              <a:t>Highly accurate (comparable to state-of-the-art)</a:t>
            </a:r>
          </a:p>
          <a:p>
            <a:r>
              <a:rPr lang="en-US" b="1" i="1" dirty="0">
                <a:solidFill>
                  <a:srgbClr val="4578CC"/>
                </a:solidFill>
              </a:rPr>
              <a:t>Browser Add-on</a:t>
            </a:r>
          </a:p>
          <a:p>
            <a:pPr lvl="1"/>
            <a:r>
              <a:rPr lang="en-US" dirty="0">
                <a:solidFill>
                  <a:srgbClr val="16A33E"/>
                </a:solidFill>
              </a:rPr>
              <a:t>c</a:t>
            </a:r>
            <a:r>
              <a:rPr lang="en-US" dirty="0" smtClean="0">
                <a:solidFill>
                  <a:srgbClr val="16A33E"/>
                </a:solidFill>
              </a:rPr>
              <a:t>lient</a:t>
            </a:r>
            <a:r>
              <a:rPr lang="en-US" dirty="0">
                <a:solidFill>
                  <a:srgbClr val="16A33E"/>
                </a:solidFill>
              </a:rPr>
              <a:t>-side computation, redirection to target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Add-on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988400" cy="4536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Client-side implementation</a:t>
            </a:r>
          </a:p>
          <a:p>
            <a:pPr lvl="1"/>
            <a:r>
              <a:rPr lang="en-US" b="1" i="1" dirty="0" smtClean="0">
                <a:solidFill>
                  <a:srgbClr val="4578CC"/>
                </a:solidFill>
              </a:rPr>
              <a:t>Privacy friendly</a:t>
            </a:r>
          </a:p>
          <a:p>
            <a:pPr lvl="1"/>
            <a:r>
              <a:rPr lang="en-US" dirty="0" smtClean="0"/>
              <a:t>Resilient to </a:t>
            </a:r>
            <a:r>
              <a:rPr lang="en-US" b="1" i="1" dirty="0" smtClean="0">
                <a:solidFill>
                  <a:srgbClr val="4578CC"/>
                </a:solidFill>
              </a:rPr>
              <a:t>adaptive attacks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Multi-browser</a:t>
            </a:r>
          </a:p>
          <a:p>
            <a:pPr lvl="1"/>
            <a:r>
              <a:rPr lang="en-US" dirty="0" smtClean="0"/>
              <a:t>Chrome, Firefox, Safari (in progress)</a:t>
            </a:r>
          </a:p>
          <a:p>
            <a:endParaRPr lang="en-US" dirty="0" smtClean="0"/>
          </a:p>
          <a:p>
            <a:r>
              <a:rPr lang="en-US" dirty="0" smtClean="0"/>
              <a:t>Cross platform</a:t>
            </a:r>
          </a:p>
          <a:p>
            <a:pPr lvl="1"/>
            <a:r>
              <a:rPr lang="en-US" dirty="0" smtClean="0"/>
              <a:t>Windows (&gt;= 8), Mac OSX (&gt;= 10.8), Ubuntu (&gt;= 12.04)</a:t>
            </a:r>
          </a:p>
          <a:p>
            <a:pPr lvl="1"/>
            <a:endParaRPr lang="en-US" dirty="0"/>
          </a:p>
          <a:p>
            <a:r>
              <a:rPr lang="en-US" dirty="0" smtClean="0"/>
              <a:t>Phishing warning </a:t>
            </a:r>
          </a:p>
          <a:p>
            <a:pPr lvl="1"/>
            <a:r>
              <a:rPr lang="en-US" b="1" i="1" dirty="0" smtClean="0">
                <a:solidFill>
                  <a:srgbClr val="4578CC"/>
                </a:solidFill>
              </a:rPr>
              <a:t>Redirection</a:t>
            </a:r>
            <a:r>
              <a:rPr lang="en-US" dirty="0" smtClean="0"/>
              <a:t> to target</a:t>
            </a:r>
          </a:p>
          <a:p>
            <a:pPr lvl="1"/>
            <a:r>
              <a:rPr lang="en-US" dirty="0" smtClean="0"/>
              <a:t>Suspicious webpage displayed (user education)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warning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ookwar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>
          <a:xfrm>
            <a:off x="539552" y="1556792"/>
            <a:ext cx="7988400" cy="41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3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usage</a:t>
            </a:r>
          </a:p>
          <a:p>
            <a:pPr lvl="1"/>
            <a:r>
              <a:rPr lang="en-US" dirty="0" smtClean="0"/>
              <a:t>256 MB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Impact on Web surfing</a:t>
            </a:r>
          </a:p>
          <a:p>
            <a:pPr lvl="1"/>
            <a:r>
              <a:rPr lang="en-US" dirty="0" smtClean="0"/>
              <a:t>Phishing webpages:</a:t>
            </a:r>
          </a:p>
          <a:p>
            <a:pPr lvl="2"/>
            <a:r>
              <a:rPr lang="en-US" dirty="0" smtClean="0"/>
              <a:t>Interaction blocked in </a:t>
            </a:r>
            <a:r>
              <a:rPr lang="en-US" b="1" i="1" dirty="0" smtClean="0">
                <a:solidFill>
                  <a:srgbClr val="4578CC"/>
                </a:solidFill>
              </a:rPr>
              <a:t>&lt; 0.5 seconds</a:t>
            </a:r>
          </a:p>
          <a:p>
            <a:pPr lvl="2"/>
            <a:r>
              <a:rPr lang="en-US" dirty="0" smtClean="0"/>
              <a:t>Warning displayed (and target identified) in </a:t>
            </a:r>
            <a:r>
              <a:rPr lang="en-US" b="1" i="1" dirty="0" smtClean="0">
                <a:solidFill>
                  <a:srgbClr val="4578CC"/>
                </a:solidFill>
              </a:rPr>
              <a:t>&lt; 2 seconds </a:t>
            </a:r>
          </a:p>
          <a:p>
            <a:pPr lvl="1"/>
            <a:r>
              <a:rPr lang="en-US" dirty="0" smtClean="0"/>
              <a:t>Legitimate webpages:</a:t>
            </a:r>
          </a:p>
          <a:p>
            <a:pPr lvl="2"/>
            <a:r>
              <a:rPr lang="en-US" b="1" i="1" dirty="0" smtClean="0">
                <a:solidFill>
                  <a:srgbClr val="4578CC"/>
                </a:solidFill>
              </a:rPr>
              <a:t>None </a:t>
            </a:r>
            <a:r>
              <a:rPr lang="en-US" dirty="0" smtClean="0"/>
              <a:t>(albeit false positives)</a:t>
            </a:r>
            <a:endParaRPr lang="en-US" b="1" i="1" dirty="0" smtClean="0">
              <a:solidFill>
                <a:srgbClr val="4578CC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ookloa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545330" cy="18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Phishing detection system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inimal training data, language-independence, scalability, resilient to adaptive attack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ighly accurate &amp; fast </a:t>
            </a:r>
            <a:r>
              <a:rPr lang="en-US" dirty="0"/>
              <a:t>(comparable to state-of-the-art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locally </a:t>
            </a:r>
            <a:r>
              <a:rPr lang="en-US" dirty="0">
                <a:solidFill>
                  <a:schemeClr val="accent1"/>
                </a:solidFill>
              </a:rPr>
              <a:t>computable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Target identification mechanism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language-independent, fast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accurate (comparable to state-of-the-art)</a:t>
            </a:r>
          </a:p>
          <a:p>
            <a:r>
              <a:rPr lang="en-US" dirty="0" smtClean="0"/>
              <a:t>Browser Add-on</a:t>
            </a:r>
          </a:p>
          <a:p>
            <a:pPr lvl="1"/>
            <a:r>
              <a:rPr lang="en-US" dirty="0">
                <a:solidFill>
                  <a:srgbClr val="16A33E"/>
                </a:solidFill>
              </a:rPr>
              <a:t>c</a:t>
            </a:r>
            <a:r>
              <a:rPr lang="en-US" dirty="0" smtClean="0">
                <a:solidFill>
                  <a:srgbClr val="16A33E"/>
                </a:solidFill>
              </a:rPr>
              <a:t>lient-side computation, redirection to target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Phishing website detection system: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Language independent / resilient to adaptive attacks</a:t>
            </a:r>
          </a:p>
          <a:p>
            <a:pPr lvl="1"/>
            <a:r>
              <a:rPr lang="en-US" dirty="0" smtClean="0"/>
              <a:t>Fast ( </a:t>
            </a:r>
            <a:r>
              <a:rPr lang="en-US" dirty="0" smtClean="0">
                <a:solidFill>
                  <a:schemeClr val="accent1"/>
                </a:solidFill>
              </a:rPr>
              <a:t>&lt; 0.5 second </a:t>
            </a:r>
            <a:r>
              <a:rPr lang="en-US" dirty="0" smtClean="0"/>
              <a:t>per webpage)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&gt; 99.9% </a:t>
            </a:r>
            <a:r>
              <a:rPr lang="en-US" dirty="0" smtClean="0"/>
              <a:t>accuracy with </a:t>
            </a:r>
            <a:r>
              <a:rPr lang="en-US" dirty="0" smtClean="0">
                <a:solidFill>
                  <a:schemeClr val="accent1"/>
                </a:solidFill>
              </a:rPr>
              <a:t>&lt; 0.05% </a:t>
            </a:r>
            <a:r>
              <a:rPr lang="en-US" dirty="0" smtClean="0"/>
              <a:t>false positives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Target identification system:</a:t>
            </a:r>
          </a:p>
          <a:p>
            <a:pPr lvl="1"/>
            <a:r>
              <a:rPr lang="en-US" dirty="0"/>
              <a:t>Fast ( </a:t>
            </a:r>
            <a:r>
              <a:rPr lang="en-US" dirty="0">
                <a:solidFill>
                  <a:schemeClr val="accent1"/>
                </a:solidFill>
              </a:rPr>
              <a:t>&lt; 2</a:t>
            </a:r>
            <a:r>
              <a:rPr lang="en-US" dirty="0" smtClean="0">
                <a:solidFill>
                  <a:schemeClr val="accent1"/>
                </a:solidFill>
              </a:rPr>
              <a:t> seconds </a:t>
            </a:r>
            <a:r>
              <a:rPr lang="en-US" dirty="0"/>
              <a:t>per webpage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Success rate </a:t>
            </a:r>
            <a:r>
              <a:rPr lang="en-US" dirty="0" smtClean="0">
                <a:solidFill>
                  <a:schemeClr val="accent1"/>
                </a:solidFill>
              </a:rPr>
              <a:t>&gt; 90% </a:t>
            </a:r>
            <a:r>
              <a:rPr lang="en-US" dirty="0" smtClean="0"/>
              <a:t>for 1 target / </a:t>
            </a:r>
            <a:r>
              <a:rPr lang="en-US" dirty="0" smtClean="0">
                <a:solidFill>
                  <a:schemeClr val="accent1"/>
                </a:solidFill>
              </a:rPr>
              <a:t>97.3%</a:t>
            </a:r>
            <a:r>
              <a:rPr lang="en-US" dirty="0" smtClean="0"/>
              <a:t> for a set of targets</a:t>
            </a:r>
          </a:p>
          <a:p>
            <a:pPr lvl="1"/>
            <a:endParaRPr lang="en-US" dirty="0"/>
          </a:p>
          <a:p>
            <a:r>
              <a:rPr lang="en-US" dirty="0" smtClean="0"/>
              <a:t>Phishing detection add-on:</a:t>
            </a:r>
          </a:p>
          <a:p>
            <a:pPr lvl="1"/>
            <a:r>
              <a:rPr lang="en-US" dirty="0" smtClean="0"/>
              <a:t>Guidance towards likely target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Privacy friendly (client-side-only implementation)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49456" y="921494"/>
            <a:ext cx="43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b="1" i="1" dirty="0" smtClean="0">
                <a:solidFill>
                  <a:srgbClr val="4578CC"/>
                </a:solidFill>
              </a:rPr>
              <a:t>Questions ?</a:t>
            </a:r>
            <a:endParaRPr lang="fr-FR" sz="5400" b="1" i="1" dirty="0">
              <a:solidFill>
                <a:srgbClr val="4578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301208"/>
            <a:ext cx="278301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https://ssg.aalto.fi/projects/phishing/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2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Phishing detection system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inimal training data, language-independence, scalability, </a:t>
            </a:r>
            <a:r>
              <a:rPr lang="en-US" dirty="0">
                <a:solidFill>
                  <a:srgbClr val="00B050"/>
                </a:solidFill>
              </a:rPr>
              <a:t>resilient to adaptive </a:t>
            </a:r>
            <a:r>
              <a:rPr lang="en-US" dirty="0" smtClean="0">
                <a:solidFill>
                  <a:srgbClr val="00B050"/>
                </a:solidFill>
              </a:rPr>
              <a:t>attack</a:t>
            </a:r>
          </a:p>
          <a:p>
            <a:pPr lvl="1"/>
            <a:r>
              <a:rPr lang="en-US" dirty="0"/>
              <a:t>highly accurate &amp; fast (comparable to state-of-the-art)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locally computable</a:t>
            </a:r>
          </a:p>
          <a:p>
            <a:r>
              <a:rPr lang="en-US" dirty="0" smtClean="0"/>
              <a:t>Target identification mechanism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language-independent, fast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accurate (comparable to state-of-the-art)</a:t>
            </a:r>
          </a:p>
          <a:p>
            <a:r>
              <a:rPr lang="en-US" dirty="0" smtClean="0"/>
              <a:t>Browser </a:t>
            </a:r>
            <a:r>
              <a:rPr lang="en-US" dirty="0"/>
              <a:t>Add-on</a:t>
            </a:r>
          </a:p>
          <a:p>
            <a:pPr lvl="1"/>
            <a:r>
              <a:rPr lang="en-US" dirty="0">
                <a:solidFill>
                  <a:srgbClr val="16A33E"/>
                </a:solidFill>
              </a:rPr>
              <a:t>c</a:t>
            </a:r>
            <a:r>
              <a:rPr lang="en-US" dirty="0" smtClean="0">
                <a:solidFill>
                  <a:srgbClr val="16A33E"/>
                </a:solidFill>
              </a:rPr>
              <a:t>lient</a:t>
            </a:r>
            <a:r>
              <a:rPr lang="en-US" dirty="0">
                <a:solidFill>
                  <a:srgbClr val="16A33E"/>
                </a:solidFill>
              </a:rPr>
              <a:t>-side computation, redirection to target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2400" y="260648"/>
            <a:ext cx="7988400" cy="563136"/>
          </a:xfrm>
        </p:spPr>
        <p:txBody>
          <a:bodyPr/>
          <a:lstStyle/>
          <a:p>
            <a:r>
              <a:rPr lang="en-US" dirty="0" smtClean="0"/>
              <a:t>Phishing Website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5-10-20 at 11.18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54497" cy="46381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07704" y="1324380"/>
            <a:ext cx="1008112" cy="16040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88400" cy="648072"/>
          </a:xfrm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 descr="Screen Shot 2015-10-20 at 11.18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5573"/>
            <a:ext cx="5947214" cy="3603667"/>
          </a:xfrm>
          <a:prstGeom prst="rect">
            <a:avLst/>
          </a:prstGeom>
        </p:spPr>
      </p:pic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372200" y="2060848"/>
            <a:ext cx="2592288" cy="36724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Starting URL</a:t>
            </a:r>
          </a:p>
          <a:p>
            <a:r>
              <a:rPr lang="en-US" sz="2000" dirty="0" smtClean="0"/>
              <a:t>Landing URL</a:t>
            </a:r>
          </a:p>
          <a:p>
            <a:r>
              <a:rPr lang="en-US" sz="2000" dirty="0" smtClean="0"/>
              <a:t>Redirection chain</a:t>
            </a:r>
          </a:p>
          <a:p>
            <a:r>
              <a:rPr lang="en-US" sz="2000" dirty="0" smtClean="0"/>
              <a:t>Logged links</a:t>
            </a:r>
          </a:p>
          <a:p>
            <a:r>
              <a:rPr lang="en-US" sz="2000" dirty="0" smtClean="0"/>
              <a:t>HTML source code:</a:t>
            </a:r>
          </a:p>
          <a:p>
            <a:pPr lvl="1"/>
            <a:r>
              <a:rPr lang="en-US" sz="1600" dirty="0" smtClean="0"/>
              <a:t>Text</a:t>
            </a:r>
          </a:p>
          <a:p>
            <a:pPr lvl="1"/>
            <a:r>
              <a:rPr lang="en-US" sz="1600" dirty="0" smtClean="0"/>
              <a:t>Title</a:t>
            </a:r>
          </a:p>
          <a:p>
            <a:pPr lvl="1"/>
            <a:r>
              <a:rPr lang="en-US" sz="1600" dirty="0" smtClean="0"/>
              <a:t>HREF links</a:t>
            </a:r>
          </a:p>
          <a:p>
            <a:pPr lvl="1"/>
            <a:r>
              <a:rPr lang="en-US" sz="1600" dirty="0" smtClean="0"/>
              <a:t>Copyright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0186" y="2180282"/>
            <a:ext cx="2505630" cy="16040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1052736"/>
            <a:ext cx="2980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http://my-</a:t>
            </a:r>
            <a:r>
              <a:rPr lang="en-US" sz="1000" i="1" dirty="0" err="1" smtClean="0"/>
              <a:t>standard.bankaccount</a:t>
            </a:r>
            <a:r>
              <a:rPr lang="en-US" sz="1000" i="1" dirty="0" smtClean="0"/>
              <a:t>-</a:t>
            </a:r>
            <a:r>
              <a:rPr lang="en-US" sz="1000" i="1" dirty="0" err="1" smtClean="0"/>
              <a:t>online.com</a:t>
            </a:r>
            <a:r>
              <a:rPr lang="en-US" sz="1000" i="1" dirty="0" smtClean="0"/>
              <a:t>/login</a:t>
            </a:r>
            <a:endParaRPr lang="en-US" sz="1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7584" y="1275216"/>
            <a:ext cx="1461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http://redirect-</a:t>
            </a:r>
            <a:r>
              <a:rPr lang="en-US" sz="1000" i="1" dirty="0" err="1" smtClean="0"/>
              <a:t>phish.ru</a:t>
            </a:r>
            <a:endParaRPr lang="en-US" sz="1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9390" y="1483046"/>
            <a:ext cx="2431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http://</a:t>
            </a:r>
            <a:r>
              <a:rPr lang="en-US" sz="1000" i="1" dirty="0" err="1" smtClean="0"/>
              <a:t>phishing.net</a:t>
            </a:r>
            <a:r>
              <a:rPr lang="en-US" sz="1000" i="1" dirty="0" smtClean="0"/>
              <a:t>/standard-bank</a:t>
            </a:r>
            <a:r>
              <a:rPr lang="en-US" sz="1000" i="1" dirty="0"/>
              <a:t>/</a:t>
            </a:r>
            <a:r>
              <a:rPr lang="en-US" sz="1000" i="1" dirty="0" smtClean="0"/>
              <a:t>phish</a:t>
            </a:r>
            <a:endParaRPr lang="en-US" sz="1000" i="1" dirty="0"/>
          </a:p>
        </p:txBody>
      </p:sp>
      <p:sp>
        <p:nvSpPr>
          <p:cNvPr id="26" name="Curved Right Arrow 25"/>
          <p:cNvSpPr/>
          <p:nvPr/>
        </p:nvSpPr>
        <p:spPr>
          <a:xfrm>
            <a:off x="179512" y="1124744"/>
            <a:ext cx="360040" cy="1080120"/>
          </a:xfrm>
          <a:prstGeom prst="curvedRightArrow">
            <a:avLst>
              <a:gd name="adj1" fmla="val 25000"/>
              <a:gd name="adj2" fmla="val 50000"/>
              <a:gd name="adj3" fmla="val 267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1643376" y="1694314"/>
            <a:ext cx="34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…</a:t>
            </a:r>
            <a:endParaRPr lang="en-US" sz="1000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4532768" y="2957720"/>
            <a:ext cx="1088314" cy="864096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63124" y="2332492"/>
            <a:ext cx="5976664" cy="432048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98648" y="2028072"/>
            <a:ext cx="864096" cy="144016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763688" y="2924944"/>
            <a:ext cx="2736304" cy="2088232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475738" y="3172006"/>
            <a:ext cx="1224136" cy="504056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12288" y="5428836"/>
            <a:ext cx="2808312" cy="16040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2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2" grpId="0" animBg="1"/>
      <p:bldP spid="22" grpId="1" animBg="1"/>
      <p:bldP spid="23" grpId="0"/>
      <p:bldP spid="24" grpId="0"/>
      <p:bldP spid="25" grpId="0"/>
      <p:bldP spid="26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635144"/>
          </a:xfrm>
        </p:spPr>
        <p:txBody>
          <a:bodyPr/>
          <a:lstStyle/>
          <a:p>
            <a:r>
              <a:rPr lang="en-US" dirty="0" smtClean="0"/>
              <a:t>Phisher’s Control &amp;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400" y="1484784"/>
            <a:ext cx="7988400" cy="413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Phishers have different level of </a:t>
            </a:r>
            <a:r>
              <a:rPr lang="en-US" b="1" i="1" dirty="0" smtClean="0"/>
              <a:t>control</a:t>
            </a:r>
            <a:r>
              <a:rPr lang="en-US" dirty="0" smtClean="0"/>
              <a:t> and are placed under some </a:t>
            </a:r>
            <a:r>
              <a:rPr lang="en-US" b="1" i="1" dirty="0" smtClean="0"/>
              <a:t>constraints</a:t>
            </a:r>
            <a:r>
              <a:rPr lang="en-US" dirty="0" smtClean="0"/>
              <a:t> while building a webpage: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Control</a:t>
            </a:r>
            <a:r>
              <a:rPr lang="en-US" dirty="0" smtClean="0"/>
              <a:t>: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External</a:t>
            </a:r>
            <a:r>
              <a:rPr lang="en-US" dirty="0" smtClean="0"/>
              <a:t> loaded content (logged links) and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external</a:t>
            </a:r>
            <a:r>
              <a:rPr lang="en-US" dirty="0" smtClean="0"/>
              <a:t> HREF links are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controlled </a:t>
            </a:r>
            <a:r>
              <a:rPr lang="en-US" dirty="0" smtClean="0"/>
              <a:t>by page owner.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Constraints</a:t>
            </a:r>
            <a:r>
              <a:rPr lang="en-US" dirty="0" smtClean="0"/>
              <a:t>: </a:t>
            </a:r>
            <a:r>
              <a:rPr lang="en-US" b="1" i="1" dirty="0">
                <a:solidFill>
                  <a:srgbClr val="558ED5"/>
                </a:solidFill>
              </a:rPr>
              <a:t>Registered domain name </a:t>
            </a:r>
            <a:r>
              <a:rPr lang="en-US" dirty="0" smtClean="0"/>
              <a:t>part of URL cannot be freely defined: </a:t>
            </a:r>
            <a:r>
              <a:rPr lang="en-US" b="1" i="1" dirty="0" smtClean="0">
                <a:solidFill>
                  <a:srgbClr val="558ED5"/>
                </a:solidFill>
              </a:rPr>
              <a:t>constrained</a:t>
            </a:r>
            <a:r>
              <a:rPr lang="en-US" dirty="0" smtClean="0"/>
              <a:t> by registration (DNS) policies.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modeling control/constraints </a:t>
            </a:r>
            <a:r>
              <a:rPr lang="en-US" dirty="0" smtClean="0"/>
              <a:t>in a feature set we can improve identification of phishing webpages</a:t>
            </a:r>
          </a:p>
          <a:p>
            <a:pPr lvl="1"/>
            <a:r>
              <a:rPr lang="en-US" dirty="0" smtClean="0"/>
              <a:t>Will have good generalizability, </a:t>
            </a:r>
            <a:r>
              <a:rPr lang="en-US" dirty="0"/>
              <a:t>be language independent and circumvention will be </a:t>
            </a:r>
            <a:r>
              <a:rPr lang="en-US" dirty="0" smtClean="0"/>
              <a:t>difficult.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By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analyzing terms </a:t>
            </a:r>
            <a:r>
              <a:rPr lang="en-US" dirty="0" smtClean="0"/>
              <a:t>used in controlled and constrained sources we can identify the target of a phish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88400" cy="648072"/>
          </a:xfrm>
        </p:spPr>
        <p:txBody>
          <a:bodyPr/>
          <a:lstStyle/>
          <a:p>
            <a:r>
              <a:rPr lang="en-US" dirty="0" smtClean="0"/>
              <a:t>URL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3501008"/>
            <a:ext cx="7988400" cy="2219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https://www.amazon.co.uk/ap/signin?_encoding=</a:t>
            </a:r>
            <a:r>
              <a:rPr lang="en-US" i="1" dirty="0" smtClean="0"/>
              <a:t>UTF8</a:t>
            </a:r>
          </a:p>
          <a:p>
            <a:r>
              <a:rPr lang="en-US" sz="2000" dirty="0" smtClean="0"/>
              <a:t>Protocol = </a:t>
            </a:r>
            <a:r>
              <a:rPr lang="en-US" sz="2000" i="1" dirty="0" smtClean="0"/>
              <a:t>https</a:t>
            </a:r>
            <a:endParaRPr lang="en-US" sz="2000" dirty="0" smtClean="0"/>
          </a:p>
          <a:p>
            <a:r>
              <a:rPr lang="en-US" sz="2000" dirty="0" smtClean="0"/>
              <a:t>FQDN = </a:t>
            </a:r>
            <a:r>
              <a:rPr lang="en-US" sz="2000" i="1" dirty="0" err="1" smtClean="0"/>
              <a:t>www.amazon.co.uk</a:t>
            </a:r>
            <a:endParaRPr lang="en-US" sz="2000" dirty="0" smtClean="0"/>
          </a:p>
          <a:p>
            <a:r>
              <a:rPr lang="en-US" sz="2000" dirty="0" smtClean="0"/>
              <a:t>RDN = </a:t>
            </a:r>
            <a:r>
              <a:rPr lang="en-US" sz="2000" i="1" dirty="0" err="1" smtClean="0"/>
              <a:t>amazon.co.uk</a:t>
            </a:r>
            <a:endParaRPr lang="en-US" sz="2000" dirty="0" smtClean="0"/>
          </a:p>
          <a:p>
            <a:r>
              <a:rPr lang="en-US" sz="2000" i="1" dirty="0" err="1" smtClean="0"/>
              <a:t>mld</a:t>
            </a:r>
            <a:r>
              <a:rPr lang="en-US" sz="2000" dirty="0" smtClean="0"/>
              <a:t> = </a:t>
            </a:r>
            <a:r>
              <a:rPr lang="en-US" sz="2000" i="1" dirty="0" smtClean="0"/>
              <a:t>amazon</a:t>
            </a:r>
            <a:endParaRPr lang="en-US" sz="2000" dirty="0" smtClean="0"/>
          </a:p>
          <a:p>
            <a:r>
              <a:rPr lang="en-US" sz="2000" dirty="0" err="1" smtClean="0"/>
              <a:t>FreeURL</a:t>
            </a:r>
            <a:r>
              <a:rPr lang="en-US" sz="2000" dirty="0" smtClean="0"/>
              <a:t> = </a:t>
            </a:r>
            <a:r>
              <a:rPr lang="en-US" sz="2000" i="1" dirty="0" smtClean="0"/>
              <a:t>{www, /</a:t>
            </a:r>
            <a:r>
              <a:rPr lang="en-US" sz="2000" i="1" dirty="0" err="1"/>
              <a:t>ap</a:t>
            </a:r>
            <a:r>
              <a:rPr lang="en-US" sz="2000" i="1" dirty="0"/>
              <a:t>/</a:t>
            </a:r>
            <a:r>
              <a:rPr lang="en-US" sz="2000" i="1" dirty="0" err="1"/>
              <a:t>signin</a:t>
            </a:r>
            <a:r>
              <a:rPr lang="en-US" sz="2000" i="1" dirty="0"/>
              <a:t>?_encoding=</a:t>
            </a:r>
            <a:r>
              <a:rPr lang="en-US" sz="2000" i="1" dirty="0" smtClean="0"/>
              <a:t>UTF8}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87624" y="1887215"/>
            <a:ext cx="6356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 smtClean="0"/>
              <a:t>protocol:</a:t>
            </a:r>
            <a:r>
              <a:rPr lang="en-US" i="1" dirty="0"/>
              <a:t>/</a:t>
            </a:r>
            <a:r>
              <a:rPr lang="en-US" i="1" dirty="0" smtClean="0"/>
              <a:t>/[subdomains.]</a:t>
            </a:r>
            <a:r>
              <a:rPr lang="en-US" i="1" dirty="0" err="1" smtClean="0"/>
              <a:t>mld.ps</a:t>
            </a:r>
            <a:r>
              <a:rPr lang="en-US" i="1" dirty="0" smtClean="0"/>
              <a:t>[/path][?query]</a:t>
            </a:r>
            <a:endParaRPr lang="en-US" dirty="0"/>
          </a:p>
        </p:txBody>
      </p:sp>
      <p:sp>
        <p:nvSpPr>
          <p:cNvPr id="8" name="Right Brace 12"/>
          <p:cNvSpPr>
            <a:spLocks/>
          </p:cNvSpPr>
          <p:nvPr/>
        </p:nvSpPr>
        <p:spPr bwMode="auto">
          <a:xfrm rot="16200000">
            <a:off x="4807678" y="1340930"/>
            <a:ext cx="360362" cy="936104"/>
          </a:xfrm>
          <a:prstGeom prst="rightBrace">
            <a:avLst>
              <a:gd name="adj1" fmla="val 40067"/>
              <a:gd name="adj2" fmla="val 50000"/>
            </a:avLst>
          </a:prstGeom>
          <a:solidFill>
            <a:srgbClr val="FFFFFF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960696" y="1196752"/>
            <a:ext cx="1215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 err="1" smtClean="0"/>
              <a:t>FreeURL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12" name="Right Brace 12"/>
          <p:cNvSpPr>
            <a:spLocks/>
          </p:cNvSpPr>
          <p:nvPr/>
        </p:nvSpPr>
        <p:spPr bwMode="auto">
          <a:xfrm rot="16200000">
            <a:off x="6267132" y="872877"/>
            <a:ext cx="360362" cy="1872208"/>
          </a:xfrm>
          <a:prstGeom prst="rightBrace">
            <a:avLst>
              <a:gd name="adj1" fmla="val 40067"/>
              <a:gd name="adj2" fmla="val 50000"/>
            </a:avLst>
          </a:prstGeom>
          <a:solidFill>
            <a:srgbClr val="FFFFFF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ight Brace 12"/>
          <p:cNvSpPr>
            <a:spLocks/>
          </p:cNvSpPr>
          <p:nvPr/>
        </p:nvSpPr>
        <p:spPr bwMode="auto">
          <a:xfrm rot="16200000">
            <a:off x="3392585" y="908882"/>
            <a:ext cx="360362" cy="1800199"/>
          </a:xfrm>
          <a:prstGeom prst="rightBrace">
            <a:avLst>
              <a:gd name="adj1" fmla="val 40067"/>
              <a:gd name="adj2" fmla="val 50000"/>
            </a:avLst>
          </a:prstGeom>
          <a:solidFill>
            <a:srgbClr val="FFFFFF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Right Brace 12"/>
          <p:cNvSpPr>
            <a:spLocks/>
          </p:cNvSpPr>
          <p:nvPr/>
        </p:nvSpPr>
        <p:spPr bwMode="auto">
          <a:xfrm rot="5400000">
            <a:off x="3871574" y="1124583"/>
            <a:ext cx="360362" cy="2808312"/>
          </a:xfrm>
          <a:prstGeom prst="rightBrace">
            <a:avLst>
              <a:gd name="adj1" fmla="val 40067"/>
              <a:gd name="adj2" fmla="val 50000"/>
            </a:avLst>
          </a:prstGeom>
          <a:solidFill>
            <a:srgbClr val="FFFFFF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88715" y="2708920"/>
            <a:ext cx="911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 smtClean="0"/>
              <a:t>FQDN </a:t>
            </a:r>
            <a:endParaRPr lang="en-GB" sz="2000" dirty="0"/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618506" y="1196752"/>
            <a:ext cx="740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 smtClean="0"/>
              <a:t>RDN </a:t>
            </a:r>
            <a:endParaRPr lang="en-GB" sz="2000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824306" y="1196752"/>
            <a:ext cx="1215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 err="1" smtClean="0"/>
              <a:t>FreeURL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63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Sources: </a:t>
            </a:r>
            <a:r>
              <a:rPr lang="en-US" dirty="0"/>
              <a:t>Control &amp;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988400" cy="2376264"/>
          </a:xfrm>
        </p:spPr>
        <p:txBody>
          <a:bodyPr>
            <a:normAutofit/>
          </a:bodyPr>
          <a:lstStyle/>
          <a:p>
            <a:r>
              <a:rPr lang="en-US" dirty="0" smtClean="0"/>
              <a:t>Control / Constraint separation:</a:t>
            </a:r>
          </a:p>
          <a:p>
            <a:pPr lvl="1"/>
            <a:r>
              <a:rPr lang="en-US" i="1" dirty="0"/>
              <a:t>RDN</a:t>
            </a:r>
            <a:r>
              <a:rPr lang="en-US" dirty="0"/>
              <a:t>s are </a:t>
            </a:r>
            <a:r>
              <a:rPr lang="en-US" dirty="0">
                <a:solidFill>
                  <a:srgbClr val="558ED5"/>
                </a:solidFill>
              </a:rPr>
              <a:t>constrained</a:t>
            </a:r>
            <a:r>
              <a:rPr lang="en-US" dirty="0"/>
              <a:t> in composition</a:t>
            </a:r>
          </a:p>
          <a:p>
            <a:pPr lvl="1"/>
            <a:r>
              <a:rPr lang="en-US" i="1" dirty="0" err="1"/>
              <a:t>FreeURL</a:t>
            </a:r>
            <a:r>
              <a:rPr lang="en-US" dirty="0"/>
              <a:t>, text, title, </a:t>
            </a:r>
            <a:r>
              <a:rPr lang="en-US" dirty="0" smtClean="0"/>
              <a:t>etc. </a:t>
            </a:r>
            <a:r>
              <a:rPr lang="en-US" dirty="0"/>
              <a:t>are </a:t>
            </a:r>
            <a:r>
              <a:rPr lang="en-US" dirty="0">
                <a:solidFill>
                  <a:srgbClr val="558ED5"/>
                </a:solidFill>
              </a:rPr>
              <a:t>not constrained</a:t>
            </a:r>
          </a:p>
          <a:p>
            <a:pPr lvl="1"/>
            <a:r>
              <a:rPr lang="en-US" i="1" dirty="0"/>
              <a:t>RDN</a:t>
            </a:r>
            <a:r>
              <a:rPr lang="en-US" dirty="0"/>
              <a:t>s </a:t>
            </a:r>
            <a:r>
              <a:rPr lang="en-US" dirty="0" smtClean="0"/>
              <a:t>in redirection </a:t>
            </a:r>
            <a:r>
              <a:rPr lang="en-US" dirty="0"/>
              <a:t>chain </a:t>
            </a:r>
            <a:r>
              <a:rPr lang="en-US" dirty="0" smtClean="0">
                <a:solidFill>
                  <a:srgbClr val="558ED5"/>
                </a:solidFill>
              </a:rPr>
              <a:t>controlled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(internal) by page owner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Others </a:t>
            </a:r>
            <a:r>
              <a:rPr lang="en-US" i="1" dirty="0" smtClean="0"/>
              <a:t>RDN</a:t>
            </a:r>
            <a:r>
              <a:rPr lang="en-US" dirty="0" smtClean="0"/>
              <a:t>s (HREFs and logged links) </a:t>
            </a:r>
            <a:r>
              <a:rPr lang="en-US" dirty="0" smtClean="0">
                <a:solidFill>
                  <a:srgbClr val="558ED5"/>
                </a:solidFill>
              </a:rPr>
              <a:t>not controlled </a:t>
            </a:r>
            <a:r>
              <a:rPr lang="en-US" dirty="0" smtClean="0">
                <a:solidFill>
                  <a:srgbClr val="000000"/>
                </a:solidFill>
              </a:rPr>
              <a:t>(external)</a:t>
            </a:r>
            <a:endParaRPr lang="en-US" dirty="0" smtClean="0"/>
          </a:p>
          <a:p>
            <a:r>
              <a:rPr lang="en-US" dirty="0" smtClean="0"/>
              <a:t>Data sources separation:</a:t>
            </a:r>
            <a:r>
              <a:rPr lang="en-US" dirty="0"/>
              <a:t>	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26563"/>
              </p:ext>
            </p:extLst>
          </p:nvPr>
        </p:nvGraphicFramePr>
        <p:xfrm>
          <a:off x="1043608" y="3717032"/>
          <a:ext cx="6096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Unconstrained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Constrained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Controlled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</a:p>
                    <a:p>
                      <a:r>
                        <a:rPr lang="en-US" dirty="0" smtClean="0"/>
                        <a:t>Title</a:t>
                      </a:r>
                    </a:p>
                    <a:p>
                      <a:r>
                        <a:rPr lang="en-US" dirty="0" smtClean="0"/>
                        <a:t>Copyright</a:t>
                      </a:r>
                    </a:p>
                    <a:p>
                      <a:r>
                        <a:rPr lang="en-US" dirty="0" smtClean="0"/>
                        <a:t>Internal </a:t>
                      </a:r>
                      <a:r>
                        <a:rPr lang="en-US" i="1" dirty="0" err="1" smtClean="0"/>
                        <a:t>FreeURL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</a:t>
                      </a:r>
                      <a:r>
                        <a:rPr lang="en-US" i="1" dirty="0" smtClean="0"/>
                        <a:t>RDN</a:t>
                      </a:r>
                      <a:r>
                        <a:rPr lang="en-US" i="0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Uncontrolled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</a:t>
                      </a:r>
                      <a:r>
                        <a:rPr lang="en-US" i="1" dirty="0" err="1" smtClean="0"/>
                        <a:t>FreeURL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</a:t>
                      </a:r>
                      <a:r>
                        <a:rPr lang="en-US" i="1" dirty="0" smtClean="0"/>
                        <a:t>RDN</a:t>
                      </a:r>
                      <a:r>
                        <a:rPr lang="en-US" i="0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2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-secure-30-10-15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f-secure-30-10-15.potx</Template>
  <TotalTime>2877</TotalTime>
  <Words>1103</Words>
  <Application>Microsoft Macintosh PowerPoint</Application>
  <PresentationFormat>On-screen Show (4:3)</PresentationFormat>
  <Paragraphs>217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f-secure-30-10-15</vt:lpstr>
      <vt:lpstr>Off the Hook: Real-Time Client-Side Phishing Prevention System</vt:lpstr>
      <vt:lpstr>Outline</vt:lpstr>
      <vt:lpstr>Outline</vt:lpstr>
      <vt:lpstr>Phishing Website</vt:lpstr>
      <vt:lpstr>Data Sources</vt:lpstr>
      <vt:lpstr>Phisher’s Control &amp; Constraints</vt:lpstr>
      <vt:lpstr>Conjectures</vt:lpstr>
      <vt:lpstr>URL Structure</vt:lpstr>
      <vt:lpstr>Data Sources: Control &amp; Constraints</vt:lpstr>
      <vt:lpstr>Phishing Classification System</vt:lpstr>
      <vt:lpstr>Classification Performance (language independence)</vt:lpstr>
      <vt:lpstr>Classification Performance (language independence)</vt:lpstr>
      <vt:lpstr>Outline</vt:lpstr>
      <vt:lpstr>Target Identification</vt:lpstr>
      <vt:lpstr>Target Identification Performance</vt:lpstr>
      <vt:lpstr>Outline</vt:lpstr>
      <vt:lpstr>Add-on Implementation</vt:lpstr>
      <vt:lpstr>Phishing warning</vt:lpstr>
      <vt:lpstr>Performance</vt:lpstr>
      <vt:lpstr>Summary</vt:lpstr>
      <vt:lpstr>PowerPoint Presentation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Transfer in Industrial Research</dc:title>
  <dc:creator>N. Asokan</dc:creator>
  <cp:lastModifiedBy>Samuel</cp:lastModifiedBy>
  <cp:revision>97</cp:revision>
  <dcterms:created xsi:type="dcterms:W3CDTF">2014-10-07T11:00:02Z</dcterms:created>
  <dcterms:modified xsi:type="dcterms:W3CDTF">2016-07-27T12:35:52Z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