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27"/>
  </p:notesMasterIdLst>
  <p:handoutMasterIdLst>
    <p:handoutMasterId r:id="rId28"/>
  </p:handoutMasterIdLst>
  <p:sldIdLst>
    <p:sldId id="256" r:id="rId2"/>
    <p:sldId id="257" r:id="rId3"/>
    <p:sldId id="276" r:id="rId4"/>
    <p:sldId id="295" r:id="rId5"/>
    <p:sldId id="265" r:id="rId6"/>
    <p:sldId id="296" r:id="rId7"/>
    <p:sldId id="267" r:id="rId8"/>
    <p:sldId id="297" r:id="rId9"/>
    <p:sldId id="294" r:id="rId10"/>
    <p:sldId id="298" r:id="rId11"/>
    <p:sldId id="270" r:id="rId12"/>
    <p:sldId id="274" r:id="rId13"/>
    <p:sldId id="290" r:id="rId14"/>
    <p:sldId id="299" r:id="rId15"/>
    <p:sldId id="300" r:id="rId16"/>
    <p:sldId id="301" r:id="rId17"/>
    <p:sldId id="303" r:id="rId18"/>
    <p:sldId id="305" r:id="rId19"/>
    <p:sldId id="306" r:id="rId20"/>
    <p:sldId id="307" r:id="rId21"/>
    <p:sldId id="308" r:id="rId22"/>
    <p:sldId id="309" r:id="rId23"/>
    <p:sldId id="291" r:id="rId24"/>
    <p:sldId id="292" r:id="rId25"/>
    <p:sldId id="27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A61"/>
    <a:srgbClr val="17376A"/>
    <a:srgbClr val="DDE2E9"/>
    <a:srgbClr val="1A3D6E"/>
    <a:srgbClr val="1B3F70"/>
    <a:srgbClr val="356F92"/>
    <a:srgbClr val="357193"/>
    <a:srgbClr val="346D91"/>
    <a:srgbClr val="346E92"/>
    <a:srgbClr val="367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5" autoAdjust="0"/>
    <p:restoredTop sz="73975" autoAdjust="0"/>
  </p:normalViewPr>
  <p:slideViewPr>
    <p:cSldViewPr snapToGrid="0">
      <p:cViewPr>
        <p:scale>
          <a:sx n="75" d="100"/>
          <a:sy n="75" d="100"/>
        </p:scale>
        <p:origin x="80" y="4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Access 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87B-4B36-BD17-CB178DE47B8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87B-4B36-BD17-CB178DE47B8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87B-4B36-BD17-CB178DE47B86}"/>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3"/>
                <c:pt idx="0">
                  <c:v>Office</c:v>
                </c:pt>
                <c:pt idx="1">
                  <c:v>Entertain</c:v>
                </c:pt>
                <c:pt idx="2">
                  <c:v>Home</c:v>
                </c:pt>
              </c:strCache>
            </c:strRef>
          </c:cat>
          <c:val>
            <c:numRef>
              <c:f>Sheet1!$B$2:$B$5</c:f>
              <c:numCache>
                <c:formatCode>General</c:formatCode>
                <c:ptCount val="3"/>
                <c:pt idx="0">
                  <c:v>5</c:v>
                </c:pt>
                <c:pt idx="1">
                  <c:v>38</c:v>
                </c:pt>
                <c:pt idx="2">
                  <c:v>57</c:v>
                </c:pt>
              </c:numCache>
            </c:numRef>
          </c:val>
          <c:extLst>
            <c:ext xmlns:c16="http://schemas.microsoft.com/office/drawing/2014/chart" uri="{C3380CC4-5D6E-409C-BE32-E72D297353CC}">
              <c16:uniqueId val="{00000000-3579-48A8-B42D-C5599BE615E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Access 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138-491C-86D4-789577A1850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138-491C-86D4-789577A1850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138-491C-86D4-789577A1850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7A3-49B9-AD05-065F59728C88}"/>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3"/>
                <c:pt idx="0">
                  <c:v>Office</c:v>
                </c:pt>
                <c:pt idx="1">
                  <c:v>Entertain</c:v>
                </c:pt>
                <c:pt idx="2">
                  <c:v>Home</c:v>
                </c:pt>
              </c:strCache>
            </c:strRef>
          </c:cat>
          <c:val>
            <c:numRef>
              <c:f>Sheet1!$B$2:$B$5</c:f>
              <c:numCache>
                <c:formatCode>General</c:formatCode>
                <c:ptCount val="4"/>
                <c:pt idx="0">
                  <c:v>5</c:v>
                </c:pt>
                <c:pt idx="1">
                  <c:v>46</c:v>
                </c:pt>
                <c:pt idx="2">
                  <c:v>50</c:v>
                </c:pt>
              </c:numCache>
            </c:numRef>
          </c:val>
          <c:extLst>
            <c:ext xmlns:c16="http://schemas.microsoft.com/office/drawing/2014/chart" uri="{C3380CC4-5D6E-409C-BE32-E72D297353CC}">
              <c16:uniqueId val="{00000006-0138-491C-86D4-789577A1850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Access 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FCC-4B69-B41F-82F9B18B682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FCC-4B69-B41F-82F9B18B682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FCC-4B69-B41F-82F9B18B682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FCC-4B69-B41F-82F9B18B6821}"/>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3"/>
                <c:pt idx="0">
                  <c:v>Office</c:v>
                </c:pt>
                <c:pt idx="1">
                  <c:v>Entertain</c:v>
                </c:pt>
                <c:pt idx="2">
                  <c:v>Home</c:v>
                </c:pt>
              </c:strCache>
            </c:strRef>
          </c:cat>
          <c:val>
            <c:numRef>
              <c:f>Sheet1!$B$2:$B$5</c:f>
              <c:numCache>
                <c:formatCode>General</c:formatCode>
                <c:ptCount val="4"/>
                <c:pt idx="0">
                  <c:v>51</c:v>
                </c:pt>
                <c:pt idx="1">
                  <c:v>22</c:v>
                </c:pt>
                <c:pt idx="2">
                  <c:v>27</c:v>
                </c:pt>
              </c:numCache>
            </c:numRef>
          </c:val>
          <c:extLst>
            <c:ext xmlns:c16="http://schemas.microsoft.com/office/drawing/2014/chart" uri="{C3380CC4-5D6E-409C-BE32-E72D297353CC}">
              <c16:uniqueId val="{00000008-4FCC-4B69-B41F-82F9B18B682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Access 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72C-4BDC-9FC2-8098F4DA096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72C-4BDC-9FC2-8098F4DA096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72C-4BDC-9FC2-8098F4DA096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72C-4BDC-9FC2-8098F4DA0969}"/>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4"/>
                <c:pt idx="0">
                  <c:v>&lt;0.5mile:</c:v>
                </c:pt>
                <c:pt idx="1">
                  <c:v>&lt;1mile</c:v>
                </c:pt>
                <c:pt idx="2">
                  <c:v>&lt;2mile</c:v>
                </c:pt>
                <c:pt idx="3">
                  <c:v>Others:</c:v>
                </c:pt>
              </c:strCache>
            </c:strRef>
          </c:cat>
          <c:val>
            <c:numRef>
              <c:f>Sheet1!$B$2:$B$5</c:f>
              <c:numCache>
                <c:formatCode>General</c:formatCode>
                <c:ptCount val="4"/>
                <c:pt idx="0">
                  <c:v>42</c:v>
                </c:pt>
                <c:pt idx="1">
                  <c:v>25</c:v>
                </c:pt>
                <c:pt idx="2">
                  <c:v>19</c:v>
                </c:pt>
                <c:pt idx="3">
                  <c:v>14</c:v>
                </c:pt>
              </c:numCache>
            </c:numRef>
          </c:val>
          <c:extLst>
            <c:ext xmlns:c16="http://schemas.microsoft.com/office/drawing/2014/chart" uri="{C3380CC4-5D6E-409C-BE32-E72D297353CC}">
              <c16:uniqueId val="{00000008-A72C-4BDC-9FC2-8098F4DA096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Transition  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5AF-4A8A-98A8-021F592C47E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5AF-4A8A-98A8-021F592C47E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5AF-4A8A-98A8-021F592C47E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5AF-4A8A-98A8-021F592C47E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5AF-4A8A-98A8-021F592C47E3}"/>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Sina:</c:v>
                </c:pt>
                <c:pt idx="1">
                  <c:v>Baidu:</c:v>
                </c:pt>
                <c:pt idx="2">
                  <c:v>Tencent:</c:v>
                </c:pt>
                <c:pt idx="3">
                  <c:v>Taobao:</c:v>
                </c:pt>
                <c:pt idx="4">
                  <c:v>Youku:</c:v>
                </c:pt>
              </c:strCache>
            </c:strRef>
          </c:cat>
          <c:val>
            <c:numRef>
              <c:f>Sheet1!$B$2:$B$6</c:f>
              <c:numCache>
                <c:formatCode>General</c:formatCode>
                <c:ptCount val="5"/>
                <c:pt idx="0">
                  <c:v>47</c:v>
                </c:pt>
                <c:pt idx="1">
                  <c:v>28</c:v>
                </c:pt>
                <c:pt idx="2">
                  <c:v>13</c:v>
                </c:pt>
                <c:pt idx="3">
                  <c:v>9</c:v>
                </c:pt>
                <c:pt idx="4">
                  <c:v>4</c:v>
                </c:pt>
              </c:numCache>
            </c:numRef>
          </c:val>
          <c:extLst>
            <c:ext xmlns:c16="http://schemas.microsoft.com/office/drawing/2014/chart" uri="{C3380CC4-5D6E-409C-BE32-E72D297353CC}">
              <c16:uniqueId val="{0000000A-C5AF-4A8A-98A8-021F592C47E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rgbClr val="224B79"/>
        </a:solidFill>
      </dgm:spPr>
      <dgm:t>
        <a:bodyPr/>
        <a:lstStyle/>
        <a:p>
          <a:r>
            <a:rPr lang="en-US" altLang="zh-CN" sz="2400" dirty="0" smtClean="0">
              <a:latin typeface="+mn-lt"/>
              <a:ea typeface="黑体" panose="02010609060101010101" pitchFamily="49" charset="-122"/>
            </a:rPr>
            <a:t>DATA: 3G DPI data of 14016 base stations </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rgbClr val="224B79"/>
        </a:solidFill>
      </dgm:spPr>
      <dgm:t>
        <a:bodyPr/>
        <a:lstStyle/>
        <a:p>
          <a:r>
            <a:rPr lang="en-US" altLang="en-US" dirty="0" smtClean="0"/>
            <a:t>Tool: 3 clusters of the trafﬁc patterns by KNN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rgbClr val="224B79"/>
        </a:solidFill>
      </dgm:spPr>
      <dgm:t>
        <a:bodyPr/>
        <a:lstStyle/>
        <a:p>
          <a:r>
            <a:rPr lang="en-US" altLang="en-US" dirty="0" smtClean="0"/>
            <a:t>Finding1: Comparison of surfing online &amp;      browsing Weibo </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rgbClr val="224B79"/>
        </a:solidFill>
      </dgm:spPr>
      <dgm:t>
        <a:bodyPr/>
        <a:lstStyle/>
        <a:p>
          <a:r>
            <a:rPr lang="it-IT" altLang="en-US" dirty="0" smtClean="0"/>
            <a:t>Finding2: </a:t>
          </a:r>
          <a:r>
            <a:rPr lang="en-US" altLang="en-US" dirty="0" smtClean="0"/>
            <a:t>: </a:t>
          </a:r>
          <a:r>
            <a:rPr lang="it-IT" altLang="en-US" dirty="0" smtClean="0"/>
            <a:t>Misbehavior</a:t>
          </a:r>
          <a:r>
            <a:rPr lang="en-US" altLang="en-US" dirty="0" smtClean="0"/>
            <a:t> of check in  behavior</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rgbClr val="224B79"/>
        </a:solidFill>
      </dgm:spPr>
      <dgm:t>
        <a:bodyPr/>
        <a:lstStyle/>
        <a:p>
          <a:r>
            <a:rPr lang="en-US" altLang="zh-CN" sz="2400" dirty="0" smtClean="0">
              <a:latin typeface="+mn-lt"/>
              <a:ea typeface="黑体" panose="02010609060101010101" pitchFamily="49" charset="-122"/>
            </a:rPr>
            <a:t>DATA: 3G DPI data  including </a:t>
          </a:r>
          <a:r>
            <a:rPr lang="en-US" sz="2400" i="0" dirty="0" smtClean="0"/>
            <a:t>“Referrer” field</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rgbClr val="224B79"/>
        </a:solidFill>
      </dgm:spPr>
      <dgm:t>
        <a:bodyPr/>
        <a:lstStyle/>
        <a:p>
          <a:r>
            <a:rPr lang="en-US" altLang="en-US" dirty="0" smtClean="0"/>
            <a:t>Target 1: Incoming and outgoing transition of Weibo.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rgbClr val="224B79"/>
        </a:solidFill>
      </dgm:spPr>
      <dgm:t>
        <a:bodyPr/>
        <a:lstStyle/>
        <a:p>
          <a:r>
            <a:rPr lang="en-US" altLang="en-US" dirty="0" smtClean="0"/>
            <a:t>Target 2: Outgoing transitions to portal websites</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chemeClr val="tx2">
            <a:lumMod val="60000"/>
            <a:lumOff val="40000"/>
          </a:schemeClr>
        </a:solidFill>
      </dgm:spPr>
      <dgm:t>
        <a:bodyPr/>
        <a:lstStyle/>
        <a:p>
          <a:r>
            <a:rPr lang="en-US" altLang="en-US" dirty="0" smtClean="0"/>
            <a:t>Target 3:  Temporal patterns of transitions</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chemeClr val="tx2">
            <a:lumMod val="60000"/>
            <a:lumOff val="40000"/>
          </a:schemeClr>
        </a:solidFill>
      </dgm:spPr>
      <dgm:t>
        <a:bodyPr/>
        <a:lstStyle/>
        <a:p>
          <a:r>
            <a:rPr lang="en-US" altLang="zh-CN" sz="2400" dirty="0" smtClean="0">
              <a:latin typeface="+mn-lt"/>
              <a:ea typeface="黑体" panose="02010609060101010101" pitchFamily="49" charset="-122"/>
            </a:rPr>
            <a:t>DATA: 3G DPI data of 14016 base stations </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rgbClr val="224B79"/>
        </a:solidFill>
      </dgm:spPr>
      <dgm:t>
        <a:bodyPr/>
        <a:lstStyle/>
        <a:p>
          <a:r>
            <a:rPr lang="en-US" altLang="en-US" dirty="0" smtClean="0"/>
            <a:t>Tool: 3 clusters of the trafﬁc patterns by KNN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rgbClr val="224B79"/>
        </a:solidFill>
      </dgm:spPr>
      <dgm:t>
        <a:bodyPr/>
        <a:lstStyle/>
        <a:p>
          <a:r>
            <a:rPr lang="en-US" altLang="en-US" dirty="0" smtClean="0"/>
            <a:t>Finding1: Comparison of surfing online &amp; browsing Weibo </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rgbClr val="224B79"/>
        </a:solidFill>
      </dgm:spPr>
      <dgm:t>
        <a:bodyPr/>
        <a:lstStyle/>
        <a:p>
          <a:r>
            <a:rPr lang="it-IT" altLang="en-US" dirty="0" smtClean="0"/>
            <a:t>Finding2: </a:t>
          </a:r>
          <a:r>
            <a:rPr lang="en-US" altLang="en-US" dirty="0" smtClean="0"/>
            <a:t>: </a:t>
          </a:r>
          <a:r>
            <a:rPr lang="it-IT" altLang="en-US" dirty="0" smtClean="0"/>
            <a:t>Misbehavior</a:t>
          </a:r>
          <a:r>
            <a:rPr lang="en-US" altLang="en-US" dirty="0" smtClean="0"/>
            <a:t> of </a:t>
          </a:r>
          <a:r>
            <a:rPr lang="en-US" altLang="en-US" dirty="0" smtClean="0"/>
            <a:t>check in behavior</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rgbClr val="224B79"/>
        </a:solidFill>
      </dgm:spPr>
      <dgm:t>
        <a:bodyPr/>
        <a:lstStyle/>
        <a:p>
          <a:r>
            <a:rPr lang="en-US" altLang="zh-CN" sz="2400" dirty="0" smtClean="0">
              <a:latin typeface="+mn-lt"/>
              <a:ea typeface="黑体" panose="02010609060101010101" pitchFamily="49" charset="-122"/>
            </a:rPr>
            <a:t>DATA: 3G DPI data of 14016 base stations </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chemeClr val="tx2">
            <a:lumMod val="60000"/>
            <a:lumOff val="40000"/>
          </a:schemeClr>
        </a:solidFill>
      </dgm:spPr>
      <dgm:t>
        <a:bodyPr/>
        <a:lstStyle/>
        <a:p>
          <a:r>
            <a:rPr lang="en-US" altLang="en-US" dirty="0" smtClean="0"/>
            <a:t>Tool: 3 clusters of the trafﬁc patterns by KNN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rgbClr val="224B79"/>
        </a:solidFill>
      </dgm:spPr>
      <dgm:t>
        <a:bodyPr/>
        <a:lstStyle/>
        <a:p>
          <a:r>
            <a:rPr lang="en-US" altLang="en-US" dirty="0" smtClean="0"/>
            <a:t>Finding1: Comparison of surfing online &amp; browse Weibo </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rgbClr val="224B79"/>
        </a:solidFill>
      </dgm:spPr>
      <dgm:t>
        <a:bodyPr/>
        <a:lstStyle/>
        <a:p>
          <a:r>
            <a:rPr lang="it-IT" altLang="en-US" dirty="0" smtClean="0"/>
            <a:t>Finding2: </a:t>
          </a:r>
          <a:r>
            <a:rPr lang="en-US" altLang="en-US" dirty="0" smtClean="0"/>
            <a:t>: </a:t>
          </a:r>
          <a:r>
            <a:rPr lang="it-IT" altLang="en-US" dirty="0" smtClean="0"/>
            <a:t>Misbehavior</a:t>
          </a:r>
          <a:r>
            <a:rPr lang="en-US" altLang="en-US" dirty="0" smtClean="0"/>
            <a:t> of </a:t>
          </a:r>
          <a:r>
            <a:rPr lang="en-US" altLang="en-US" dirty="0" smtClean="0"/>
            <a:t>check in behavior</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rgbClr val="224B79"/>
        </a:solidFill>
      </dgm:spPr>
      <dgm:t>
        <a:bodyPr/>
        <a:lstStyle/>
        <a:p>
          <a:r>
            <a:rPr lang="en-US" altLang="zh-CN" sz="2400" dirty="0" smtClean="0">
              <a:latin typeface="+mn-lt"/>
              <a:ea typeface="黑体" panose="02010609060101010101" pitchFamily="49" charset="-122"/>
            </a:rPr>
            <a:t>DATA: 3G DPI data of 14016 base stations </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rgbClr val="224B79"/>
        </a:solidFill>
      </dgm:spPr>
      <dgm:t>
        <a:bodyPr/>
        <a:lstStyle/>
        <a:p>
          <a:r>
            <a:rPr lang="en-US" altLang="en-US" dirty="0" smtClean="0"/>
            <a:t>Tool: 3 clusters of the trafﬁc patterns by KNN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chemeClr val="tx2">
            <a:lumMod val="60000"/>
            <a:lumOff val="40000"/>
          </a:schemeClr>
        </a:solidFill>
      </dgm:spPr>
      <dgm:t>
        <a:bodyPr/>
        <a:lstStyle/>
        <a:p>
          <a:r>
            <a:rPr lang="en-US" altLang="en-US" dirty="0" smtClean="0"/>
            <a:t>Finding1: Comparison of surfing online &amp; browse Weibo </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rgbClr val="224B79"/>
        </a:solidFill>
      </dgm:spPr>
      <dgm:t>
        <a:bodyPr/>
        <a:lstStyle/>
        <a:p>
          <a:r>
            <a:rPr lang="it-IT" altLang="en-US" dirty="0" smtClean="0"/>
            <a:t>Finding2: </a:t>
          </a:r>
          <a:r>
            <a:rPr lang="en-US" altLang="en-US" dirty="0" smtClean="0"/>
            <a:t>: </a:t>
          </a:r>
          <a:r>
            <a:rPr lang="it-IT" altLang="en-US" dirty="0" smtClean="0"/>
            <a:t>Misbehavior</a:t>
          </a:r>
          <a:r>
            <a:rPr lang="en-US" altLang="en-US" dirty="0" smtClean="0"/>
            <a:t> of </a:t>
          </a:r>
          <a:r>
            <a:rPr lang="en-US" altLang="en-US" dirty="0" smtClean="0"/>
            <a:t>check in  </a:t>
          </a:r>
          <a:r>
            <a:rPr lang="en-US" altLang="en-US" dirty="0" smtClean="0"/>
            <a:t>behavior</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rgbClr val="224B79"/>
        </a:solidFill>
      </dgm:spPr>
      <dgm:t>
        <a:bodyPr/>
        <a:lstStyle/>
        <a:p>
          <a:r>
            <a:rPr lang="en-US" altLang="zh-CN" sz="2400" dirty="0" smtClean="0">
              <a:latin typeface="+mn-lt"/>
              <a:ea typeface="黑体" panose="02010609060101010101" pitchFamily="49" charset="-122"/>
            </a:rPr>
            <a:t>DATA: 3G DPI data of 14016 base stations </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rgbClr val="224B79"/>
        </a:solidFill>
      </dgm:spPr>
      <dgm:t>
        <a:bodyPr/>
        <a:lstStyle/>
        <a:p>
          <a:r>
            <a:rPr lang="en-US" altLang="en-US" dirty="0" smtClean="0"/>
            <a:t>Tool: 3 clusters of the trafﬁc patterns by KNN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rgbClr val="224B79"/>
        </a:solidFill>
      </dgm:spPr>
      <dgm:t>
        <a:bodyPr/>
        <a:lstStyle/>
        <a:p>
          <a:r>
            <a:rPr lang="en-US" altLang="en-US" dirty="0" smtClean="0"/>
            <a:t>Finding1: Comparison of surfing online &amp; browse Weibo </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chemeClr val="tx2">
            <a:lumMod val="60000"/>
            <a:lumOff val="40000"/>
          </a:schemeClr>
        </a:solidFill>
      </dgm:spPr>
      <dgm:t>
        <a:bodyPr/>
        <a:lstStyle/>
        <a:p>
          <a:r>
            <a:rPr lang="it-IT" altLang="en-US" dirty="0" smtClean="0"/>
            <a:t>Finding2: </a:t>
          </a:r>
          <a:r>
            <a:rPr lang="en-US" altLang="en-US" dirty="0" smtClean="0"/>
            <a:t>: </a:t>
          </a:r>
          <a:r>
            <a:rPr lang="it-IT" altLang="en-US" dirty="0" smtClean="0"/>
            <a:t>Misbehavior</a:t>
          </a:r>
          <a:r>
            <a:rPr lang="en-US" altLang="en-US" dirty="0" smtClean="0"/>
            <a:t> of </a:t>
          </a:r>
          <a:r>
            <a:rPr lang="en-US" altLang="en-US" dirty="0" smtClean="0"/>
            <a:t>check in  </a:t>
          </a:r>
          <a:r>
            <a:rPr lang="en-US" altLang="en-US" dirty="0" smtClean="0"/>
            <a:t>behavior</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rgbClr val="224B79"/>
        </a:solidFill>
      </dgm:spPr>
      <dgm:t>
        <a:bodyPr/>
        <a:lstStyle/>
        <a:p>
          <a:r>
            <a:rPr lang="en-US" altLang="zh-CN" sz="2400" dirty="0" smtClean="0">
              <a:latin typeface="+mn-lt"/>
              <a:ea typeface="黑体" panose="02010609060101010101" pitchFamily="49" charset="-122"/>
            </a:rPr>
            <a:t>DATA: 3G DPI data  including </a:t>
          </a:r>
          <a:r>
            <a:rPr lang="en-US" sz="2400" i="0" dirty="0" smtClean="0"/>
            <a:t>“Referrer” field</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rgbClr val="224B79"/>
        </a:solidFill>
      </dgm:spPr>
      <dgm:t>
        <a:bodyPr/>
        <a:lstStyle/>
        <a:p>
          <a:r>
            <a:rPr lang="en-US" altLang="en-US" dirty="0" smtClean="0"/>
            <a:t>Target 1: Incoming and outgoing transition of Weibo.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rgbClr val="224B79"/>
        </a:solidFill>
      </dgm:spPr>
      <dgm:t>
        <a:bodyPr/>
        <a:lstStyle/>
        <a:p>
          <a:r>
            <a:rPr lang="en-US" altLang="en-US" dirty="0" smtClean="0"/>
            <a:t>Target 2: Outgoing transitions to portal websites</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rgbClr val="224B79"/>
        </a:solidFill>
      </dgm:spPr>
      <dgm:t>
        <a:bodyPr/>
        <a:lstStyle/>
        <a:p>
          <a:r>
            <a:rPr lang="en-US" altLang="en-US" dirty="0" smtClean="0"/>
            <a:t>Target 3:  Temporal patterns of transitions</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chemeClr val="tx2">
            <a:lumMod val="60000"/>
            <a:lumOff val="40000"/>
          </a:schemeClr>
        </a:solidFill>
      </dgm:spPr>
      <dgm:t>
        <a:bodyPr/>
        <a:lstStyle/>
        <a:p>
          <a:r>
            <a:rPr lang="en-US" altLang="zh-CN" sz="2400" dirty="0" smtClean="0">
              <a:latin typeface="+mn-lt"/>
              <a:ea typeface="黑体" panose="02010609060101010101" pitchFamily="49" charset="-122"/>
            </a:rPr>
            <a:t>DATA: 3G DPI data  including </a:t>
          </a:r>
          <a:r>
            <a:rPr lang="en-US" sz="2400" i="0" dirty="0" smtClean="0"/>
            <a:t>“Referrer” field</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rgbClr val="224B79"/>
        </a:solidFill>
      </dgm:spPr>
      <dgm:t>
        <a:bodyPr/>
        <a:lstStyle/>
        <a:p>
          <a:r>
            <a:rPr lang="en-US" altLang="en-US" dirty="0" smtClean="0"/>
            <a:t>Target 1: Incoming and outgoing transition of Weibo.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rgbClr val="224B79"/>
        </a:solidFill>
      </dgm:spPr>
      <dgm:t>
        <a:bodyPr/>
        <a:lstStyle/>
        <a:p>
          <a:r>
            <a:rPr lang="en-US" altLang="en-US" dirty="0" smtClean="0"/>
            <a:t>Target 2: Outgoing transitions to portal websites</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rgbClr val="224B79"/>
        </a:solidFill>
      </dgm:spPr>
      <dgm:t>
        <a:bodyPr/>
        <a:lstStyle/>
        <a:p>
          <a:r>
            <a:rPr lang="en-US" altLang="en-US" dirty="0" smtClean="0"/>
            <a:t>Target 3:  Temporal patterns of transitions</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rgbClr val="224B79"/>
        </a:solidFill>
      </dgm:spPr>
      <dgm:t>
        <a:bodyPr/>
        <a:lstStyle/>
        <a:p>
          <a:r>
            <a:rPr lang="en-US" altLang="zh-CN" sz="2400" dirty="0" smtClean="0">
              <a:latin typeface="+mn-lt"/>
              <a:ea typeface="黑体" panose="02010609060101010101" pitchFamily="49" charset="-122"/>
            </a:rPr>
            <a:t>DATA: 3G DPI data  including </a:t>
          </a:r>
          <a:r>
            <a:rPr lang="en-US" sz="2400" i="0" dirty="0" smtClean="0"/>
            <a:t>“Referrer” field</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chemeClr val="tx2">
            <a:lumMod val="60000"/>
            <a:lumOff val="40000"/>
          </a:schemeClr>
        </a:solidFill>
      </dgm:spPr>
      <dgm:t>
        <a:bodyPr/>
        <a:lstStyle/>
        <a:p>
          <a:r>
            <a:rPr lang="en-US" altLang="en-US" dirty="0" smtClean="0"/>
            <a:t>Target 1: Incoming and outgoing transition of Weibo.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rgbClr val="224B79"/>
        </a:solidFill>
      </dgm:spPr>
      <dgm:t>
        <a:bodyPr/>
        <a:lstStyle/>
        <a:p>
          <a:r>
            <a:rPr lang="en-US" altLang="en-US" dirty="0" smtClean="0"/>
            <a:t>Target 2: Outgoing transitions to portal websites</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rgbClr val="224B79"/>
        </a:solidFill>
      </dgm:spPr>
      <dgm:t>
        <a:bodyPr/>
        <a:lstStyle/>
        <a:p>
          <a:r>
            <a:rPr lang="en-US" altLang="en-US" dirty="0" smtClean="0"/>
            <a:t>Target 3:  Temporal patterns of transitions</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0BCDF7-53D4-45AE-BFA1-74CA233339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D0BF216-AC2E-4F56-80E2-380AEDAA0C42}">
      <dgm:prSet phldrT="[文本]" custT="1"/>
      <dgm:spPr>
        <a:solidFill>
          <a:srgbClr val="224B79"/>
        </a:solidFill>
      </dgm:spPr>
      <dgm:t>
        <a:bodyPr/>
        <a:lstStyle/>
        <a:p>
          <a:r>
            <a:rPr lang="en-US" altLang="zh-CN" sz="2400" dirty="0" smtClean="0">
              <a:latin typeface="+mn-lt"/>
              <a:ea typeface="黑体" panose="02010609060101010101" pitchFamily="49" charset="-122"/>
            </a:rPr>
            <a:t>DATA: 3G DPI data  including </a:t>
          </a:r>
          <a:r>
            <a:rPr lang="en-US" sz="2400" i="0" dirty="0" smtClean="0"/>
            <a:t>“Referrer” field</a:t>
          </a:r>
          <a:endParaRPr lang="zh-CN" altLang="en-US" sz="2400" dirty="0">
            <a:latin typeface="+mn-lt"/>
            <a:ea typeface="黑体" panose="02010609060101010101" pitchFamily="49" charset="-122"/>
          </a:endParaRPr>
        </a:p>
      </dgm:t>
    </dgm:pt>
    <dgm:pt modelId="{34BA07BD-E913-47FE-8ADF-17B899552301}" type="parTrans" cxnId="{FB8DEFC1-09B6-48BD-B3C4-20B28DCED558}">
      <dgm:prSet/>
      <dgm:spPr/>
      <dgm:t>
        <a:bodyPr/>
        <a:lstStyle/>
        <a:p>
          <a:endParaRPr lang="zh-CN" altLang="en-US"/>
        </a:p>
      </dgm:t>
    </dgm:pt>
    <dgm:pt modelId="{EA7A0C13-D139-4647-9CD0-CC11D2AAADE9}" type="sibTrans" cxnId="{FB8DEFC1-09B6-48BD-B3C4-20B28DCED558}">
      <dgm:prSet/>
      <dgm:spPr/>
      <dgm:t>
        <a:bodyPr/>
        <a:lstStyle/>
        <a:p>
          <a:endParaRPr lang="zh-CN" altLang="en-US"/>
        </a:p>
      </dgm:t>
    </dgm:pt>
    <dgm:pt modelId="{94559E9E-C17F-4E5A-8E0A-C89853B59644}">
      <dgm:prSet phldrT="[文本]"/>
      <dgm:spPr>
        <a:solidFill>
          <a:srgbClr val="224B79"/>
        </a:solidFill>
      </dgm:spPr>
      <dgm:t>
        <a:bodyPr/>
        <a:lstStyle/>
        <a:p>
          <a:r>
            <a:rPr lang="en-US" altLang="en-US" dirty="0" smtClean="0"/>
            <a:t>Target 1: Incoming and outgoing transition of Weibo. </a:t>
          </a:r>
          <a:endParaRPr lang="zh-CN" altLang="en-US" dirty="0"/>
        </a:p>
      </dgm:t>
    </dgm:pt>
    <dgm:pt modelId="{A2A70569-3B83-45F1-938D-3E5D9B6611CC}" type="parTrans" cxnId="{1E55B4AC-FA43-4E93-BF8D-15D4945B2041}">
      <dgm:prSet/>
      <dgm:spPr/>
      <dgm:t>
        <a:bodyPr/>
        <a:lstStyle/>
        <a:p>
          <a:endParaRPr lang="zh-CN" altLang="en-US"/>
        </a:p>
      </dgm:t>
    </dgm:pt>
    <dgm:pt modelId="{302CEBC9-F8DB-45AA-A878-006CB6FE0652}" type="sibTrans" cxnId="{1E55B4AC-FA43-4E93-BF8D-15D4945B2041}">
      <dgm:prSet/>
      <dgm:spPr/>
      <dgm:t>
        <a:bodyPr/>
        <a:lstStyle/>
        <a:p>
          <a:endParaRPr lang="zh-CN" altLang="en-US"/>
        </a:p>
      </dgm:t>
    </dgm:pt>
    <dgm:pt modelId="{8B070F1E-BC29-44E8-B50B-702D58E47546}">
      <dgm:prSet phldrT="[文本]"/>
      <dgm:spPr>
        <a:solidFill>
          <a:schemeClr val="tx2">
            <a:lumMod val="60000"/>
            <a:lumOff val="40000"/>
          </a:schemeClr>
        </a:solidFill>
      </dgm:spPr>
      <dgm:t>
        <a:bodyPr/>
        <a:lstStyle/>
        <a:p>
          <a:r>
            <a:rPr lang="en-US" altLang="en-US" dirty="0" smtClean="0"/>
            <a:t>Target 2: Outgoing transitions to portal websites</a:t>
          </a:r>
          <a:endParaRPr lang="zh-CN" altLang="en-US" dirty="0"/>
        </a:p>
      </dgm:t>
    </dgm:pt>
    <dgm:pt modelId="{7633ECC2-B8BF-487A-A7DA-93039D9FF017}" type="parTrans" cxnId="{1162B206-D96F-4FCC-951D-919C26396D41}">
      <dgm:prSet/>
      <dgm:spPr/>
      <dgm:t>
        <a:bodyPr/>
        <a:lstStyle/>
        <a:p>
          <a:endParaRPr lang="zh-CN" altLang="en-US"/>
        </a:p>
      </dgm:t>
    </dgm:pt>
    <dgm:pt modelId="{F42C2D52-0A93-45D9-96B9-BDE7FF4253CE}" type="sibTrans" cxnId="{1162B206-D96F-4FCC-951D-919C26396D41}">
      <dgm:prSet/>
      <dgm:spPr/>
      <dgm:t>
        <a:bodyPr/>
        <a:lstStyle/>
        <a:p>
          <a:endParaRPr lang="zh-CN" altLang="en-US"/>
        </a:p>
      </dgm:t>
    </dgm:pt>
    <dgm:pt modelId="{076D9AB5-24AD-4757-99E5-13666F56CDF0}">
      <dgm:prSet/>
      <dgm:spPr>
        <a:solidFill>
          <a:srgbClr val="224B79"/>
        </a:solidFill>
      </dgm:spPr>
      <dgm:t>
        <a:bodyPr/>
        <a:lstStyle/>
        <a:p>
          <a:r>
            <a:rPr lang="en-US" altLang="en-US" dirty="0" smtClean="0"/>
            <a:t>Target 3:  Temporal patterns of transitions</a:t>
          </a:r>
          <a:endParaRPr lang="zh-CN" altLang="en-US" dirty="0"/>
        </a:p>
      </dgm:t>
    </dgm:pt>
    <dgm:pt modelId="{4588E236-79FB-429C-AD96-87C5667D8848}" type="parTrans" cxnId="{2B89BA79-6D69-48E6-9590-03FFE52E4665}">
      <dgm:prSet/>
      <dgm:spPr/>
      <dgm:t>
        <a:bodyPr/>
        <a:lstStyle/>
        <a:p>
          <a:endParaRPr lang="zh-CN" altLang="en-US"/>
        </a:p>
      </dgm:t>
    </dgm:pt>
    <dgm:pt modelId="{1E5661F4-FA81-4111-B0DD-314F7E28B718}" type="sibTrans" cxnId="{2B89BA79-6D69-48E6-9590-03FFE52E4665}">
      <dgm:prSet/>
      <dgm:spPr/>
      <dgm:t>
        <a:bodyPr/>
        <a:lstStyle/>
        <a:p>
          <a:endParaRPr lang="zh-CN" altLang="en-US"/>
        </a:p>
      </dgm:t>
    </dgm:pt>
    <dgm:pt modelId="{F6148601-32D8-435B-9B7D-5D7DA31702A0}" type="pres">
      <dgm:prSet presAssocID="{0A0BCDF7-53D4-45AE-BFA1-74CA23333937}" presName="outerComposite" presStyleCnt="0">
        <dgm:presLayoutVars>
          <dgm:chMax val="5"/>
          <dgm:dir/>
          <dgm:resizeHandles val="exact"/>
        </dgm:presLayoutVars>
      </dgm:prSet>
      <dgm:spPr/>
      <dgm:t>
        <a:bodyPr/>
        <a:lstStyle/>
        <a:p>
          <a:endParaRPr lang="zh-CN" altLang="en-US"/>
        </a:p>
      </dgm:t>
    </dgm:pt>
    <dgm:pt modelId="{E3088ACF-33E7-4CF8-A5A1-8B23BA0B30AD}" type="pres">
      <dgm:prSet presAssocID="{0A0BCDF7-53D4-45AE-BFA1-74CA23333937}" presName="dummyMaxCanvas" presStyleCnt="0">
        <dgm:presLayoutVars/>
      </dgm:prSet>
      <dgm:spPr/>
    </dgm:pt>
    <dgm:pt modelId="{9D9638BB-E96A-417A-8258-EF182F4BE8AA}" type="pres">
      <dgm:prSet presAssocID="{0A0BCDF7-53D4-45AE-BFA1-74CA23333937}" presName="FourNodes_1" presStyleLbl="node1" presStyleIdx="0" presStyleCnt="4" custScaleX="102661">
        <dgm:presLayoutVars>
          <dgm:bulletEnabled val="1"/>
        </dgm:presLayoutVars>
      </dgm:prSet>
      <dgm:spPr/>
      <dgm:t>
        <a:bodyPr/>
        <a:lstStyle/>
        <a:p>
          <a:endParaRPr lang="zh-CN" altLang="en-US"/>
        </a:p>
      </dgm:t>
    </dgm:pt>
    <dgm:pt modelId="{2172710F-979D-4435-A235-72DB64B5D56D}" type="pres">
      <dgm:prSet presAssocID="{0A0BCDF7-53D4-45AE-BFA1-74CA23333937}" presName="FourNodes_2" presStyleLbl="node1" presStyleIdx="1" presStyleCnt="4">
        <dgm:presLayoutVars>
          <dgm:bulletEnabled val="1"/>
        </dgm:presLayoutVars>
      </dgm:prSet>
      <dgm:spPr/>
      <dgm:t>
        <a:bodyPr/>
        <a:lstStyle/>
        <a:p>
          <a:endParaRPr lang="zh-CN" altLang="en-US"/>
        </a:p>
      </dgm:t>
    </dgm:pt>
    <dgm:pt modelId="{A90A094D-B497-48DB-B8BE-85F130095893}" type="pres">
      <dgm:prSet presAssocID="{0A0BCDF7-53D4-45AE-BFA1-74CA23333937}" presName="FourNodes_3" presStyleLbl="node1" presStyleIdx="2" presStyleCnt="4">
        <dgm:presLayoutVars>
          <dgm:bulletEnabled val="1"/>
        </dgm:presLayoutVars>
      </dgm:prSet>
      <dgm:spPr/>
      <dgm:t>
        <a:bodyPr/>
        <a:lstStyle/>
        <a:p>
          <a:endParaRPr lang="zh-CN" altLang="en-US"/>
        </a:p>
      </dgm:t>
    </dgm:pt>
    <dgm:pt modelId="{255679AD-164A-42E4-AB52-B4213B7C2280}" type="pres">
      <dgm:prSet presAssocID="{0A0BCDF7-53D4-45AE-BFA1-74CA23333937}" presName="FourNodes_4" presStyleLbl="node1" presStyleIdx="3" presStyleCnt="4">
        <dgm:presLayoutVars>
          <dgm:bulletEnabled val="1"/>
        </dgm:presLayoutVars>
      </dgm:prSet>
      <dgm:spPr/>
      <dgm:t>
        <a:bodyPr/>
        <a:lstStyle/>
        <a:p>
          <a:endParaRPr lang="zh-CN" altLang="en-US"/>
        </a:p>
      </dgm:t>
    </dgm:pt>
    <dgm:pt modelId="{C97653F5-AD68-4713-BE63-05B98A4E0960}" type="pres">
      <dgm:prSet presAssocID="{0A0BCDF7-53D4-45AE-BFA1-74CA23333937}" presName="FourConn_1-2" presStyleLbl="fgAccFollowNode1" presStyleIdx="0" presStyleCnt="3">
        <dgm:presLayoutVars>
          <dgm:bulletEnabled val="1"/>
        </dgm:presLayoutVars>
      </dgm:prSet>
      <dgm:spPr/>
      <dgm:t>
        <a:bodyPr/>
        <a:lstStyle/>
        <a:p>
          <a:endParaRPr lang="zh-CN" altLang="en-US"/>
        </a:p>
      </dgm:t>
    </dgm:pt>
    <dgm:pt modelId="{A9D16E7D-5E0A-4025-B384-572F623D4794}" type="pres">
      <dgm:prSet presAssocID="{0A0BCDF7-53D4-45AE-BFA1-74CA23333937}" presName="FourConn_2-3" presStyleLbl="fgAccFollowNode1" presStyleIdx="1" presStyleCnt="3">
        <dgm:presLayoutVars>
          <dgm:bulletEnabled val="1"/>
        </dgm:presLayoutVars>
      </dgm:prSet>
      <dgm:spPr/>
      <dgm:t>
        <a:bodyPr/>
        <a:lstStyle/>
        <a:p>
          <a:endParaRPr lang="zh-CN" altLang="en-US"/>
        </a:p>
      </dgm:t>
    </dgm:pt>
    <dgm:pt modelId="{9698806D-8193-4EB0-9691-E6F7373890B8}" type="pres">
      <dgm:prSet presAssocID="{0A0BCDF7-53D4-45AE-BFA1-74CA23333937}" presName="FourConn_3-4" presStyleLbl="fgAccFollowNode1" presStyleIdx="2" presStyleCnt="3">
        <dgm:presLayoutVars>
          <dgm:bulletEnabled val="1"/>
        </dgm:presLayoutVars>
      </dgm:prSet>
      <dgm:spPr/>
      <dgm:t>
        <a:bodyPr/>
        <a:lstStyle/>
        <a:p>
          <a:endParaRPr lang="zh-CN" altLang="en-US"/>
        </a:p>
      </dgm:t>
    </dgm:pt>
    <dgm:pt modelId="{CFB75C49-B6B5-4131-916E-B60C092AAA0A}" type="pres">
      <dgm:prSet presAssocID="{0A0BCDF7-53D4-45AE-BFA1-74CA23333937}" presName="FourNodes_1_text" presStyleLbl="node1" presStyleIdx="3" presStyleCnt="4">
        <dgm:presLayoutVars>
          <dgm:bulletEnabled val="1"/>
        </dgm:presLayoutVars>
      </dgm:prSet>
      <dgm:spPr/>
      <dgm:t>
        <a:bodyPr/>
        <a:lstStyle/>
        <a:p>
          <a:endParaRPr lang="zh-CN" altLang="en-US"/>
        </a:p>
      </dgm:t>
    </dgm:pt>
    <dgm:pt modelId="{E017D069-A323-46A8-97C0-FBB87144A1B9}" type="pres">
      <dgm:prSet presAssocID="{0A0BCDF7-53D4-45AE-BFA1-74CA23333937}" presName="FourNodes_2_text" presStyleLbl="node1" presStyleIdx="3" presStyleCnt="4">
        <dgm:presLayoutVars>
          <dgm:bulletEnabled val="1"/>
        </dgm:presLayoutVars>
      </dgm:prSet>
      <dgm:spPr/>
      <dgm:t>
        <a:bodyPr/>
        <a:lstStyle/>
        <a:p>
          <a:endParaRPr lang="zh-CN" altLang="en-US"/>
        </a:p>
      </dgm:t>
    </dgm:pt>
    <dgm:pt modelId="{E6441E55-426C-425F-ABE4-42C6D66D8BAA}" type="pres">
      <dgm:prSet presAssocID="{0A0BCDF7-53D4-45AE-BFA1-74CA23333937}" presName="FourNodes_3_text" presStyleLbl="node1" presStyleIdx="3" presStyleCnt="4">
        <dgm:presLayoutVars>
          <dgm:bulletEnabled val="1"/>
        </dgm:presLayoutVars>
      </dgm:prSet>
      <dgm:spPr/>
      <dgm:t>
        <a:bodyPr/>
        <a:lstStyle/>
        <a:p>
          <a:endParaRPr lang="zh-CN" altLang="en-US"/>
        </a:p>
      </dgm:t>
    </dgm:pt>
    <dgm:pt modelId="{0B9F2ED5-EA34-4F7E-8648-01DFF8B12C69}" type="pres">
      <dgm:prSet presAssocID="{0A0BCDF7-53D4-45AE-BFA1-74CA23333937}" presName="FourNodes_4_text" presStyleLbl="node1" presStyleIdx="3" presStyleCnt="4">
        <dgm:presLayoutVars>
          <dgm:bulletEnabled val="1"/>
        </dgm:presLayoutVars>
      </dgm:prSet>
      <dgm:spPr/>
      <dgm:t>
        <a:bodyPr/>
        <a:lstStyle/>
        <a:p>
          <a:endParaRPr lang="zh-CN" altLang="en-US"/>
        </a:p>
      </dgm:t>
    </dgm:pt>
  </dgm:ptLst>
  <dgm:cxnLst>
    <dgm:cxn modelId="{6EE9AE1B-273F-47AC-98BF-FE25AFA86022}" type="presOf" srcId="{0A0BCDF7-53D4-45AE-BFA1-74CA23333937}" destId="{F6148601-32D8-435B-9B7D-5D7DA31702A0}" srcOrd="0" destOrd="0" presId="urn:microsoft.com/office/officeart/2005/8/layout/vProcess5"/>
    <dgm:cxn modelId="{FB8DEFC1-09B6-48BD-B3C4-20B28DCED558}" srcId="{0A0BCDF7-53D4-45AE-BFA1-74CA23333937}" destId="{1D0BF216-AC2E-4F56-80E2-380AEDAA0C42}" srcOrd="0" destOrd="0" parTransId="{34BA07BD-E913-47FE-8ADF-17B899552301}" sibTransId="{EA7A0C13-D139-4647-9CD0-CC11D2AAADE9}"/>
    <dgm:cxn modelId="{4B529B5B-2CE2-4C47-8F01-B537E0A44333}" type="presOf" srcId="{EA7A0C13-D139-4647-9CD0-CC11D2AAADE9}" destId="{C97653F5-AD68-4713-BE63-05B98A4E0960}" srcOrd="0" destOrd="0" presId="urn:microsoft.com/office/officeart/2005/8/layout/vProcess5"/>
    <dgm:cxn modelId="{FB67933A-EFE6-4C64-AD5C-E223F6DE71C0}" type="presOf" srcId="{076D9AB5-24AD-4757-99E5-13666F56CDF0}" destId="{255679AD-164A-42E4-AB52-B4213B7C2280}" srcOrd="0" destOrd="0" presId="urn:microsoft.com/office/officeart/2005/8/layout/vProcess5"/>
    <dgm:cxn modelId="{CEFD0E48-4170-4D28-A6EF-102395021A33}" type="presOf" srcId="{8B070F1E-BC29-44E8-B50B-702D58E47546}" destId="{A90A094D-B497-48DB-B8BE-85F130095893}" srcOrd="0" destOrd="0" presId="urn:microsoft.com/office/officeart/2005/8/layout/vProcess5"/>
    <dgm:cxn modelId="{10905BFA-A4D9-4FB1-B266-529C237D71B2}" type="presOf" srcId="{8B070F1E-BC29-44E8-B50B-702D58E47546}" destId="{E6441E55-426C-425F-ABE4-42C6D66D8BAA}" srcOrd="1" destOrd="0" presId="urn:microsoft.com/office/officeart/2005/8/layout/vProcess5"/>
    <dgm:cxn modelId="{9246E086-AF02-49B6-9F0E-9507A2DD369F}" type="presOf" srcId="{076D9AB5-24AD-4757-99E5-13666F56CDF0}" destId="{0B9F2ED5-EA34-4F7E-8648-01DFF8B12C69}" srcOrd="1" destOrd="0" presId="urn:microsoft.com/office/officeart/2005/8/layout/vProcess5"/>
    <dgm:cxn modelId="{12AFD86F-065D-4C13-9BFE-BA7FF60BC63B}" type="presOf" srcId="{94559E9E-C17F-4E5A-8E0A-C89853B59644}" destId="{2172710F-979D-4435-A235-72DB64B5D56D}" srcOrd="0" destOrd="0" presId="urn:microsoft.com/office/officeart/2005/8/layout/vProcess5"/>
    <dgm:cxn modelId="{022938FE-9F48-4566-B2DC-86681E972988}" type="presOf" srcId="{302CEBC9-F8DB-45AA-A878-006CB6FE0652}" destId="{A9D16E7D-5E0A-4025-B384-572F623D4794}" srcOrd="0" destOrd="0" presId="urn:microsoft.com/office/officeart/2005/8/layout/vProcess5"/>
    <dgm:cxn modelId="{2B89BA79-6D69-48E6-9590-03FFE52E4665}" srcId="{0A0BCDF7-53D4-45AE-BFA1-74CA23333937}" destId="{076D9AB5-24AD-4757-99E5-13666F56CDF0}" srcOrd="3" destOrd="0" parTransId="{4588E236-79FB-429C-AD96-87C5667D8848}" sibTransId="{1E5661F4-FA81-4111-B0DD-314F7E28B718}"/>
    <dgm:cxn modelId="{BE35E0D8-3880-4517-A0DD-D54C00ECAD39}" type="presOf" srcId="{1D0BF216-AC2E-4F56-80E2-380AEDAA0C42}" destId="{9D9638BB-E96A-417A-8258-EF182F4BE8AA}" srcOrd="0" destOrd="0" presId="urn:microsoft.com/office/officeart/2005/8/layout/vProcess5"/>
    <dgm:cxn modelId="{D0AED710-5D90-4B70-B53B-344950C5C54D}" type="presOf" srcId="{F42C2D52-0A93-45D9-96B9-BDE7FF4253CE}" destId="{9698806D-8193-4EB0-9691-E6F7373890B8}" srcOrd="0" destOrd="0" presId="urn:microsoft.com/office/officeart/2005/8/layout/vProcess5"/>
    <dgm:cxn modelId="{1F82CA2A-1375-4790-A35F-27BE5303E229}" type="presOf" srcId="{1D0BF216-AC2E-4F56-80E2-380AEDAA0C42}" destId="{CFB75C49-B6B5-4131-916E-B60C092AAA0A}" srcOrd="1" destOrd="0" presId="urn:microsoft.com/office/officeart/2005/8/layout/vProcess5"/>
    <dgm:cxn modelId="{1162B206-D96F-4FCC-951D-919C26396D41}" srcId="{0A0BCDF7-53D4-45AE-BFA1-74CA23333937}" destId="{8B070F1E-BC29-44E8-B50B-702D58E47546}" srcOrd="2" destOrd="0" parTransId="{7633ECC2-B8BF-487A-A7DA-93039D9FF017}" sibTransId="{F42C2D52-0A93-45D9-96B9-BDE7FF4253CE}"/>
    <dgm:cxn modelId="{22023B88-00E2-4A21-997E-B994C83631CE}" type="presOf" srcId="{94559E9E-C17F-4E5A-8E0A-C89853B59644}" destId="{E017D069-A323-46A8-97C0-FBB87144A1B9}" srcOrd="1" destOrd="0" presId="urn:microsoft.com/office/officeart/2005/8/layout/vProcess5"/>
    <dgm:cxn modelId="{1E55B4AC-FA43-4E93-BF8D-15D4945B2041}" srcId="{0A0BCDF7-53D4-45AE-BFA1-74CA23333937}" destId="{94559E9E-C17F-4E5A-8E0A-C89853B59644}" srcOrd="1" destOrd="0" parTransId="{A2A70569-3B83-45F1-938D-3E5D9B6611CC}" sibTransId="{302CEBC9-F8DB-45AA-A878-006CB6FE0652}"/>
    <dgm:cxn modelId="{CA91B3C9-24EE-46FE-AEDE-A8A287A13B25}" type="presParOf" srcId="{F6148601-32D8-435B-9B7D-5D7DA31702A0}" destId="{E3088ACF-33E7-4CF8-A5A1-8B23BA0B30AD}" srcOrd="0" destOrd="0" presId="urn:microsoft.com/office/officeart/2005/8/layout/vProcess5"/>
    <dgm:cxn modelId="{3B238E68-0A16-4B95-B443-690D96AE071B}" type="presParOf" srcId="{F6148601-32D8-435B-9B7D-5D7DA31702A0}" destId="{9D9638BB-E96A-417A-8258-EF182F4BE8AA}" srcOrd="1" destOrd="0" presId="urn:microsoft.com/office/officeart/2005/8/layout/vProcess5"/>
    <dgm:cxn modelId="{668326FF-F1D8-4ABF-BF43-FDE5A5EB429B}" type="presParOf" srcId="{F6148601-32D8-435B-9B7D-5D7DA31702A0}" destId="{2172710F-979D-4435-A235-72DB64B5D56D}" srcOrd="2" destOrd="0" presId="urn:microsoft.com/office/officeart/2005/8/layout/vProcess5"/>
    <dgm:cxn modelId="{B0360398-764D-4697-933B-D5AD5B551903}" type="presParOf" srcId="{F6148601-32D8-435B-9B7D-5D7DA31702A0}" destId="{A90A094D-B497-48DB-B8BE-85F130095893}" srcOrd="3" destOrd="0" presId="urn:microsoft.com/office/officeart/2005/8/layout/vProcess5"/>
    <dgm:cxn modelId="{AF1326A6-F8C4-4C66-8256-C270BD82427C}" type="presParOf" srcId="{F6148601-32D8-435B-9B7D-5D7DA31702A0}" destId="{255679AD-164A-42E4-AB52-B4213B7C2280}" srcOrd="4" destOrd="0" presId="urn:microsoft.com/office/officeart/2005/8/layout/vProcess5"/>
    <dgm:cxn modelId="{71B11347-FDF1-4BEC-B22A-758F55E9990E}" type="presParOf" srcId="{F6148601-32D8-435B-9B7D-5D7DA31702A0}" destId="{C97653F5-AD68-4713-BE63-05B98A4E0960}" srcOrd="5" destOrd="0" presId="urn:microsoft.com/office/officeart/2005/8/layout/vProcess5"/>
    <dgm:cxn modelId="{F8C6E62E-478B-4325-A054-2A9673AD77C7}" type="presParOf" srcId="{F6148601-32D8-435B-9B7D-5D7DA31702A0}" destId="{A9D16E7D-5E0A-4025-B384-572F623D4794}" srcOrd="6" destOrd="0" presId="urn:microsoft.com/office/officeart/2005/8/layout/vProcess5"/>
    <dgm:cxn modelId="{B13B02A3-905B-4935-8E90-EA68D4D934A7}" type="presParOf" srcId="{F6148601-32D8-435B-9B7D-5D7DA31702A0}" destId="{9698806D-8193-4EB0-9691-E6F7373890B8}" srcOrd="7" destOrd="0" presId="urn:microsoft.com/office/officeart/2005/8/layout/vProcess5"/>
    <dgm:cxn modelId="{322983FE-D807-47A9-AECE-401DB47ABD20}" type="presParOf" srcId="{F6148601-32D8-435B-9B7D-5D7DA31702A0}" destId="{CFB75C49-B6B5-4131-916E-B60C092AAA0A}" srcOrd="8" destOrd="0" presId="urn:microsoft.com/office/officeart/2005/8/layout/vProcess5"/>
    <dgm:cxn modelId="{58A5A555-A02D-47E4-8859-0D910F77ABB6}" type="presParOf" srcId="{F6148601-32D8-435B-9B7D-5D7DA31702A0}" destId="{E017D069-A323-46A8-97C0-FBB87144A1B9}" srcOrd="9" destOrd="0" presId="urn:microsoft.com/office/officeart/2005/8/layout/vProcess5"/>
    <dgm:cxn modelId="{A7D654E6-2BFF-41F5-9B00-700B4066CC7F}" type="presParOf" srcId="{F6148601-32D8-435B-9B7D-5D7DA31702A0}" destId="{E6441E55-426C-425F-ABE4-42C6D66D8BAA}" srcOrd="10" destOrd="0" presId="urn:microsoft.com/office/officeart/2005/8/layout/vProcess5"/>
    <dgm:cxn modelId="{FA6D908E-34ED-4A92-8793-32C7616754FB}" type="presParOf" srcId="{F6148601-32D8-435B-9B7D-5D7DA31702A0}" destId="{0B9F2ED5-EA34-4F7E-8648-01DFF8B12C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of 14016 base stations </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Tool: 3 clusters of the trafﬁc patterns by KNN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Finding1: Comparison of surfing online &amp;      browsing Weibo </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altLang="en-US" sz="2300" kern="1200" dirty="0" smtClean="0"/>
            <a:t>Finding2: </a:t>
          </a:r>
          <a:r>
            <a:rPr lang="en-US" altLang="en-US" sz="2300" kern="1200" dirty="0" smtClean="0"/>
            <a:t>: </a:t>
          </a:r>
          <a:r>
            <a:rPr lang="it-IT" altLang="en-US" sz="2300" kern="1200" dirty="0" smtClean="0"/>
            <a:t>Misbehavior</a:t>
          </a:r>
          <a:r>
            <a:rPr lang="en-US" altLang="en-US" sz="2300" kern="1200" dirty="0" smtClean="0"/>
            <a:t> of check in  behavior</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including </a:t>
          </a:r>
          <a:r>
            <a:rPr lang="en-US" sz="2400" i="0" kern="1200" dirty="0" smtClean="0"/>
            <a:t>“Referrer” field</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1: Incoming and outgoing transition of Weibo.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2: Outgoing transitions to portal websites</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3:  Temporal patterns of transitions</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of 14016 base stations </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Tool: 3 clusters of the trafﬁc patterns by KNN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Finding1: Comparison of surfing online &amp; browsing Weibo </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altLang="en-US" sz="2300" kern="1200" dirty="0" smtClean="0"/>
            <a:t>Finding2: </a:t>
          </a:r>
          <a:r>
            <a:rPr lang="en-US" altLang="en-US" sz="2300" kern="1200" dirty="0" smtClean="0"/>
            <a:t>: </a:t>
          </a:r>
          <a:r>
            <a:rPr lang="it-IT" altLang="en-US" sz="2300" kern="1200" dirty="0" smtClean="0"/>
            <a:t>Misbehavior</a:t>
          </a:r>
          <a:r>
            <a:rPr lang="en-US" altLang="en-US" sz="2300" kern="1200" dirty="0" smtClean="0"/>
            <a:t> of </a:t>
          </a:r>
          <a:r>
            <a:rPr lang="en-US" altLang="en-US" sz="2300" kern="1200" dirty="0" smtClean="0"/>
            <a:t>check in behavior</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of 14016 base stations </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Tool: 3 clusters of the trafﬁc patterns by KNN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Finding1: Comparison of surfing online &amp; browse Weibo </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altLang="en-US" sz="2300" kern="1200" dirty="0" smtClean="0"/>
            <a:t>Finding2: </a:t>
          </a:r>
          <a:r>
            <a:rPr lang="en-US" altLang="en-US" sz="2300" kern="1200" dirty="0" smtClean="0"/>
            <a:t>: </a:t>
          </a:r>
          <a:r>
            <a:rPr lang="it-IT" altLang="en-US" sz="2300" kern="1200" dirty="0" smtClean="0"/>
            <a:t>Misbehavior</a:t>
          </a:r>
          <a:r>
            <a:rPr lang="en-US" altLang="en-US" sz="2300" kern="1200" dirty="0" smtClean="0"/>
            <a:t> of </a:t>
          </a:r>
          <a:r>
            <a:rPr lang="en-US" altLang="en-US" sz="2300" kern="1200" dirty="0" smtClean="0"/>
            <a:t>check in behavior</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of 14016 base stations </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Tool: 3 clusters of the trafﬁc patterns by KNN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Finding1: Comparison of surfing online &amp; browse Weibo </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altLang="en-US" sz="2300" kern="1200" dirty="0" smtClean="0"/>
            <a:t>Finding2: </a:t>
          </a:r>
          <a:r>
            <a:rPr lang="en-US" altLang="en-US" sz="2300" kern="1200" dirty="0" smtClean="0"/>
            <a:t>: </a:t>
          </a:r>
          <a:r>
            <a:rPr lang="it-IT" altLang="en-US" sz="2300" kern="1200" dirty="0" smtClean="0"/>
            <a:t>Misbehavior</a:t>
          </a:r>
          <a:r>
            <a:rPr lang="en-US" altLang="en-US" sz="2300" kern="1200" dirty="0" smtClean="0"/>
            <a:t> of </a:t>
          </a:r>
          <a:r>
            <a:rPr lang="en-US" altLang="en-US" sz="2300" kern="1200" dirty="0" smtClean="0"/>
            <a:t>check in  </a:t>
          </a:r>
          <a:r>
            <a:rPr lang="en-US" altLang="en-US" sz="2300" kern="1200" dirty="0" smtClean="0"/>
            <a:t>behavior</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of 14016 base stations </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Tool: 3 clusters of the trafﬁc patterns by KNN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Finding1: Comparison of surfing online &amp; browse Weibo </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altLang="en-US" sz="2300" kern="1200" dirty="0" smtClean="0"/>
            <a:t>Finding2: </a:t>
          </a:r>
          <a:r>
            <a:rPr lang="en-US" altLang="en-US" sz="2300" kern="1200" dirty="0" smtClean="0"/>
            <a:t>: </a:t>
          </a:r>
          <a:r>
            <a:rPr lang="it-IT" altLang="en-US" sz="2300" kern="1200" dirty="0" smtClean="0"/>
            <a:t>Misbehavior</a:t>
          </a:r>
          <a:r>
            <a:rPr lang="en-US" altLang="en-US" sz="2300" kern="1200" dirty="0" smtClean="0"/>
            <a:t> of </a:t>
          </a:r>
          <a:r>
            <a:rPr lang="en-US" altLang="en-US" sz="2300" kern="1200" dirty="0" smtClean="0"/>
            <a:t>check in  </a:t>
          </a:r>
          <a:r>
            <a:rPr lang="en-US" altLang="en-US" sz="2300" kern="1200" dirty="0" smtClean="0"/>
            <a:t>behavior</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including </a:t>
          </a:r>
          <a:r>
            <a:rPr lang="en-US" sz="2400" i="0" kern="1200" dirty="0" smtClean="0"/>
            <a:t>“Referrer” field</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1: Incoming and outgoing transition of Weibo.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2: Outgoing transitions to portal websites</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3:  Temporal patterns of transitions</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including </a:t>
          </a:r>
          <a:r>
            <a:rPr lang="en-US" sz="2400" i="0" kern="1200" dirty="0" smtClean="0"/>
            <a:t>“Referrer” field</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1: Incoming and outgoing transition of Weibo.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2: Outgoing transitions to portal websites</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3:  Temporal patterns of transitions</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including </a:t>
          </a:r>
          <a:r>
            <a:rPr lang="en-US" sz="2400" i="0" kern="1200" dirty="0" smtClean="0"/>
            <a:t>“Referrer” field</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1: Incoming and outgoing transition of Weibo.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2: Outgoing transitions to portal websites</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3:  Temporal patterns of transitions</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38BB-E96A-417A-8258-EF182F4BE8AA}">
      <dsp:nvSpPr>
        <dsp:cNvPr id="0" name=""/>
        <dsp:cNvSpPr/>
      </dsp:nvSpPr>
      <dsp:spPr>
        <a:xfrm>
          <a:off x="-55490" y="0"/>
          <a:ext cx="856318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mn-lt"/>
              <a:ea typeface="黑体" panose="02010609060101010101" pitchFamily="49" charset="-122"/>
            </a:rPr>
            <a:t>DATA: 3G DPI data  including </a:t>
          </a:r>
          <a:r>
            <a:rPr lang="en-US" sz="2400" i="0" kern="1200" dirty="0" smtClean="0"/>
            <a:t>“Referrer” field</a:t>
          </a:r>
          <a:endParaRPr lang="zh-CN" altLang="en-US" sz="2400" kern="1200" dirty="0">
            <a:latin typeface="+mn-lt"/>
            <a:ea typeface="黑体" panose="02010609060101010101" pitchFamily="49" charset="-122"/>
          </a:endParaRPr>
        </a:p>
      </dsp:txBody>
      <dsp:txXfrm>
        <a:off x="-29512" y="25978"/>
        <a:ext cx="7505054" cy="835011"/>
      </dsp:txXfrm>
    </dsp:sp>
    <dsp:sp modelId="{2172710F-979D-4435-A235-72DB64B5D56D}">
      <dsp:nvSpPr>
        <dsp:cNvPr id="0" name=""/>
        <dsp:cNvSpPr/>
      </dsp:nvSpPr>
      <dsp:spPr>
        <a:xfrm>
          <a:off x="754068" y="1048234"/>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1: Incoming and outgoing transition of Weibo. </a:t>
          </a:r>
          <a:endParaRPr lang="zh-CN" altLang="en-US" sz="2300" kern="1200" dirty="0"/>
        </a:p>
      </dsp:txBody>
      <dsp:txXfrm>
        <a:off x="780046" y="1074212"/>
        <a:ext cx="7014166" cy="835011"/>
      </dsp:txXfrm>
    </dsp:sp>
    <dsp:sp modelId="{A90A094D-B497-48DB-B8BE-85F130095893}">
      <dsp:nvSpPr>
        <dsp:cNvPr id="0" name=""/>
        <dsp:cNvSpPr/>
      </dsp:nvSpPr>
      <dsp:spPr>
        <a:xfrm>
          <a:off x="1442219" y="2096468"/>
          <a:ext cx="8341229" cy="886967"/>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2: Outgoing transitions to portal websites</a:t>
          </a:r>
          <a:endParaRPr lang="zh-CN" altLang="en-US" sz="2300" kern="1200" dirty="0"/>
        </a:p>
      </dsp:txBody>
      <dsp:txXfrm>
        <a:off x="1468197" y="2122446"/>
        <a:ext cx="7024593" cy="835011"/>
      </dsp:txXfrm>
    </dsp:sp>
    <dsp:sp modelId="{255679AD-164A-42E4-AB52-B4213B7C2280}">
      <dsp:nvSpPr>
        <dsp:cNvPr id="0" name=""/>
        <dsp:cNvSpPr/>
      </dsp:nvSpPr>
      <dsp:spPr>
        <a:xfrm>
          <a:off x="2140797" y="3144702"/>
          <a:ext cx="8341229" cy="886967"/>
        </a:xfrm>
        <a:prstGeom prst="roundRect">
          <a:avLst>
            <a:gd name="adj" fmla="val 10000"/>
          </a:avLst>
        </a:prstGeom>
        <a:solidFill>
          <a:srgbClr val="224B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altLang="en-US" sz="2300" kern="1200" dirty="0" smtClean="0"/>
            <a:t>Target 3:  Temporal patterns of transitions</a:t>
          </a:r>
          <a:endParaRPr lang="zh-CN" altLang="en-US" sz="2300" kern="1200" dirty="0"/>
        </a:p>
      </dsp:txBody>
      <dsp:txXfrm>
        <a:off x="2166775" y="3170680"/>
        <a:ext cx="7014166" cy="835011"/>
      </dsp:txXfrm>
    </dsp:sp>
    <dsp:sp modelId="{C97653F5-AD68-4713-BE63-05B98A4E0960}">
      <dsp:nvSpPr>
        <dsp:cNvPr id="0" name=""/>
        <dsp:cNvSpPr/>
      </dsp:nvSpPr>
      <dsp:spPr>
        <a:xfrm>
          <a:off x="7820190" y="679336"/>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7949909" y="679336"/>
        <a:ext cx="317090" cy="433837"/>
      </dsp:txXfrm>
    </dsp:sp>
    <dsp:sp modelId="{A9D16E7D-5E0A-4025-B384-572F623D4794}">
      <dsp:nvSpPr>
        <dsp:cNvPr id="0" name=""/>
        <dsp:cNvSpPr/>
      </dsp:nvSpPr>
      <dsp:spPr>
        <a:xfrm>
          <a:off x="8518768" y="1727570"/>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8648487" y="1727570"/>
        <a:ext cx="317090" cy="433837"/>
      </dsp:txXfrm>
    </dsp:sp>
    <dsp:sp modelId="{9698806D-8193-4EB0-9691-E6F7373890B8}">
      <dsp:nvSpPr>
        <dsp:cNvPr id="0" name=""/>
        <dsp:cNvSpPr/>
      </dsp:nvSpPr>
      <dsp:spPr>
        <a:xfrm>
          <a:off x="9206920" y="2775804"/>
          <a:ext cx="576528" cy="5765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CN" altLang="en-US" sz="2600" kern="1200"/>
        </a:p>
      </dsp:txBody>
      <dsp:txXfrm>
        <a:off x="9336639" y="2775804"/>
        <a:ext cx="317090" cy="4338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097F4F-C79C-4D88-8362-4127767425AE}" type="datetimeFigureOut">
              <a:rPr lang="zh-CN" altLang="en-US" smtClean="0"/>
              <a:t>2016/7/28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EB45DF-A1E7-4D72-B72A-1980555FC1D6}" type="slidenum">
              <a:rPr lang="zh-CN" altLang="en-US" smtClean="0"/>
              <a:t>‹#›</a:t>
            </a:fld>
            <a:endParaRPr lang="zh-CN" altLang="en-US"/>
          </a:p>
        </p:txBody>
      </p:sp>
    </p:spTree>
    <p:extLst>
      <p:ext uri="{BB962C8B-B14F-4D97-AF65-F5344CB8AC3E}">
        <p14:creationId xmlns:p14="http://schemas.microsoft.com/office/powerpoint/2010/main" val="2357113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C8C33-8965-455A-BA03-E5924D389559}" type="datetimeFigureOut">
              <a:rPr lang="zh-CN" altLang="en-US" smtClean="0"/>
              <a:t>2016/7/28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4E6E9-A0C1-4238-80C6-4EB593B93010}" type="slidenum">
              <a:rPr lang="zh-CN" altLang="en-US" smtClean="0"/>
              <a:t>‹#›</a:t>
            </a:fld>
            <a:endParaRPr lang="zh-CN" altLang="en-US"/>
          </a:p>
        </p:txBody>
      </p:sp>
    </p:spTree>
    <p:extLst>
      <p:ext uri="{BB962C8B-B14F-4D97-AF65-F5344CB8AC3E}">
        <p14:creationId xmlns:p14="http://schemas.microsoft.com/office/powerpoint/2010/main" val="250027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a:t>
            </a:fld>
            <a:endParaRPr lang="zh-CN" altLang="en-US"/>
          </a:p>
        </p:txBody>
      </p:sp>
    </p:spTree>
    <p:extLst>
      <p:ext uri="{BB962C8B-B14F-4D97-AF65-F5344CB8AC3E}">
        <p14:creationId xmlns:p14="http://schemas.microsoft.com/office/powerpoint/2010/main" val="1374863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a:t>
            </a:r>
            <a:r>
              <a:rPr lang="en-US" altLang="zh-CN" baseline="0" dirty="0" smtClean="0"/>
              <a:t> we find misbehaviors of </a:t>
            </a:r>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10</a:t>
            </a:fld>
            <a:endParaRPr lang="zh-CN" altLang="en-US"/>
          </a:p>
        </p:txBody>
      </p:sp>
    </p:spTree>
    <p:extLst>
      <p:ext uri="{BB962C8B-B14F-4D97-AF65-F5344CB8AC3E}">
        <p14:creationId xmlns:p14="http://schemas.microsoft.com/office/powerpoint/2010/main" val="211726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From the </a:t>
            </a:r>
            <a:r>
              <a:rPr lang="en-US" altLang="zh-CN" sz="1200" dirty="0" smtClean="0"/>
              <a:t>deep packet inspection data,</a:t>
            </a:r>
            <a:r>
              <a:rPr lang="en-US" altLang="zh-CN" sz="1200" baseline="0" dirty="0" smtClean="0"/>
              <a:t> we can find out people </a:t>
            </a:r>
            <a:r>
              <a:rPr lang="en-US" altLang="zh-CN" sz="1200" b="0" i="0" kern="1200" dirty="0" smtClean="0">
                <a:solidFill>
                  <a:schemeClr val="tx1"/>
                </a:solidFill>
                <a:effectLst/>
                <a:latin typeface="+mn-lt"/>
                <a:ea typeface="+mn-ea"/>
                <a:cs typeface="+mn-cs"/>
              </a:rPr>
              <a:t>utilize location service from</a:t>
            </a:r>
            <a:r>
              <a:rPr lang="en-US" altLang="zh-CN" sz="1200" b="0" i="0" kern="1200" baseline="0" dirty="0" smtClean="0">
                <a:solidFill>
                  <a:schemeClr val="tx1"/>
                </a:solidFill>
                <a:effectLst/>
                <a:latin typeface="+mn-lt"/>
                <a:ea typeface="+mn-ea"/>
                <a:cs typeface="+mn-cs"/>
              </a:rPr>
              <a:t> some kind of specific URL of </a:t>
            </a:r>
            <a:r>
              <a:rPr lang="en-US" altLang="zh-CN" sz="1200" b="0" i="0" kern="1200" baseline="0" dirty="0" err="1" smtClean="0">
                <a:solidFill>
                  <a:schemeClr val="tx1"/>
                </a:solidFill>
                <a:effectLst/>
                <a:latin typeface="+mn-lt"/>
                <a:ea typeface="+mn-ea"/>
                <a:cs typeface="+mn-cs"/>
              </a:rPr>
              <a:t>weibo</a:t>
            </a:r>
            <a:r>
              <a:rPr lang="en-US" altLang="zh-CN" sz="1200" b="0" i="0" kern="1200" baseline="0" dirty="0" smtClean="0">
                <a:solidFill>
                  <a:schemeClr val="tx1"/>
                </a:solidFill>
                <a:effectLst/>
                <a:latin typeface="+mn-lt"/>
                <a:ea typeface="+mn-ea"/>
                <a:cs typeface="+mn-cs"/>
              </a:rPr>
              <a:t>. We classify the </a:t>
            </a:r>
            <a:r>
              <a:rPr lang="en-US" altLang="zh-CN" sz="1200" b="0" i="0" kern="1200" baseline="0" dirty="0" err="1" smtClean="0">
                <a:solidFill>
                  <a:schemeClr val="tx1"/>
                </a:solidFill>
                <a:effectLst/>
                <a:latin typeface="+mn-lt"/>
                <a:ea typeface="+mn-ea"/>
                <a:cs typeface="+mn-cs"/>
              </a:rPr>
              <a:t>url</a:t>
            </a:r>
            <a:r>
              <a:rPr lang="en-US" altLang="zh-CN" sz="1200" b="0" i="0" kern="1200" baseline="0" dirty="0" smtClean="0">
                <a:solidFill>
                  <a:schemeClr val="tx1"/>
                </a:solidFill>
                <a:effectLst/>
                <a:latin typeface="+mn-lt"/>
                <a:ea typeface="+mn-ea"/>
                <a:cs typeface="+mn-cs"/>
              </a:rPr>
              <a:t> into negative and positive. </a:t>
            </a:r>
            <a:r>
              <a:rPr lang="en-US" altLang="zh-CN" sz="1200" b="0" i="0" kern="1200" baseline="0" dirty="0" err="1" smtClean="0">
                <a:solidFill>
                  <a:schemeClr val="tx1"/>
                </a:solidFill>
                <a:effectLst/>
                <a:latin typeface="+mn-lt"/>
                <a:ea typeface="+mn-ea"/>
                <a:cs typeface="+mn-cs"/>
              </a:rPr>
              <a:t>Negtive</a:t>
            </a:r>
            <a:r>
              <a:rPr lang="en-US" altLang="zh-CN" sz="1200" b="0" i="0" kern="1200" baseline="0" dirty="0" smtClean="0">
                <a:solidFill>
                  <a:schemeClr val="tx1"/>
                </a:solidFill>
                <a:effectLst/>
                <a:latin typeface="+mn-lt"/>
                <a:ea typeface="+mn-ea"/>
                <a:cs typeface="+mn-cs"/>
              </a:rPr>
              <a:t> means that people use the location service without aware of the it. It is Weibo that </a:t>
            </a:r>
            <a:r>
              <a:rPr lang="en-US" altLang="zh-CN" sz="1200" b="0" i="0" kern="1200" dirty="0" smtClean="0">
                <a:solidFill>
                  <a:schemeClr val="tx1"/>
                </a:solidFill>
                <a:effectLst/>
                <a:latin typeface="+mn-lt"/>
                <a:ea typeface="+mn-ea"/>
                <a:cs typeface="+mn-cs"/>
              </a:rPr>
              <a:t>Actively upload the users’</a:t>
            </a:r>
            <a:r>
              <a:rPr lang="en-US" altLang="zh-CN" sz="1200" b="0" i="0" kern="1200" baseline="0" dirty="0" smtClean="0">
                <a:solidFill>
                  <a:schemeClr val="tx1"/>
                </a:solidFill>
                <a:effectLst/>
                <a:latin typeface="+mn-lt"/>
                <a:ea typeface="+mn-ea"/>
                <a:cs typeface="+mn-cs"/>
              </a:rPr>
              <a:t> location. Positive means that people use the location service on specific intend, for example, people want to know what is the point of interest </a:t>
            </a:r>
            <a:r>
              <a:rPr lang="en-US" altLang="zh-CN" sz="1200" b="0" i="0" kern="1200" baseline="0" dirty="0" err="1" smtClean="0">
                <a:solidFill>
                  <a:schemeClr val="tx1"/>
                </a:solidFill>
                <a:effectLst/>
                <a:latin typeface="+mn-lt"/>
                <a:ea typeface="+mn-ea"/>
                <a:cs typeface="+mn-cs"/>
              </a:rPr>
              <a:t>aroud</a:t>
            </a:r>
            <a:r>
              <a:rPr lang="en-US" altLang="zh-CN" sz="1200" b="0" i="0" kern="1200" baseline="0" dirty="0" smtClean="0">
                <a:solidFill>
                  <a:schemeClr val="tx1"/>
                </a:solidFill>
                <a:effectLst/>
                <a:latin typeface="+mn-lt"/>
                <a:ea typeface="+mn-ea"/>
                <a:cs typeface="+mn-cs"/>
              </a:rPr>
              <a:t> or they want to check-in. We can find that not only in negative location service but also in active location service,  only a small </a:t>
            </a:r>
            <a:r>
              <a:rPr lang="en-US" altLang="zh-CN" sz="1200" b="0" i="0" kern="1200" baseline="0" dirty="0" err="1" smtClean="0">
                <a:solidFill>
                  <a:schemeClr val="tx1"/>
                </a:solidFill>
                <a:effectLst/>
                <a:latin typeface="+mn-lt"/>
                <a:ea typeface="+mn-ea"/>
                <a:cs typeface="+mn-cs"/>
              </a:rPr>
              <a:t>amout</a:t>
            </a:r>
            <a:r>
              <a:rPr lang="en-US" altLang="zh-CN" sz="1200" b="0" i="0" kern="1200" baseline="0" dirty="0" smtClean="0">
                <a:solidFill>
                  <a:schemeClr val="tx1"/>
                </a:solidFill>
                <a:effectLst/>
                <a:latin typeface="+mn-lt"/>
                <a:ea typeface="+mn-ea"/>
                <a:cs typeface="+mn-cs"/>
              </a:rPr>
              <a:t> happens in Office and </a:t>
            </a:r>
            <a:r>
              <a:rPr lang="en-US" altLang="zh-CN" dirty="0" smtClean="0"/>
              <a:t>check in more at entertainment places when positively use location</a:t>
            </a:r>
            <a:r>
              <a:rPr lang="en-US" altLang="zh-CN" baseline="0" dirty="0" smtClean="0"/>
              <a:t> service. However, when we investigate the data we </a:t>
            </a:r>
            <a:r>
              <a:rPr lang="en-US" altLang="zh-CN" baseline="0" dirty="0" err="1" smtClean="0"/>
              <a:t>crawed</a:t>
            </a:r>
            <a:r>
              <a:rPr lang="en-US" altLang="zh-CN" baseline="0" dirty="0" smtClean="0"/>
              <a:t> from </a:t>
            </a:r>
            <a:r>
              <a:rPr lang="en-US" altLang="zh-CN" baseline="0" dirty="0" err="1" smtClean="0"/>
              <a:t>weibo</a:t>
            </a:r>
            <a:r>
              <a:rPr lang="en-US" altLang="zh-CN" baseline="0" dirty="0" smtClean="0"/>
              <a:t>, we can find that people check-in much more in office and missing check in when they are at home and at entertainment places. This means that people want to leave an impression that he is hardworking.</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11</a:t>
            </a:fld>
            <a:endParaRPr lang="zh-CN" altLang="en-US"/>
          </a:p>
        </p:txBody>
      </p:sp>
    </p:spTree>
    <p:extLst>
      <p:ext uri="{BB962C8B-B14F-4D97-AF65-F5344CB8AC3E}">
        <p14:creationId xmlns:p14="http://schemas.microsoft.com/office/powerpoint/2010/main" val="189373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this</a:t>
            </a:r>
            <a:r>
              <a:rPr lang="en-US" altLang="zh-CN" baseline="0" dirty="0" smtClean="0"/>
              <a:t> problem, we select check-ins  in line with </a:t>
            </a:r>
            <a:r>
              <a:rPr lang="en-US" altLang="zh-CN" baseline="0" dirty="0" err="1" smtClean="0"/>
              <a:t>april</a:t>
            </a:r>
            <a:r>
              <a:rPr lang="en-US" altLang="zh-CN" baseline="0" dirty="0" smtClean="0"/>
              <a:t> 18 to </a:t>
            </a:r>
            <a:r>
              <a:rPr lang="en-US" altLang="zh-CN" baseline="0" dirty="0" err="1" smtClean="0"/>
              <a:t>april</a:t>
            </a:r>
            <a:r>
              <a:rPr lang="en-US" altLang="zh-CN" baseline="0" smtClean="0"/>
              <a:t> </a:t>
            </a:r>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12</a:t>
            </a:fld>
            <a:endParaRPr lang="zh-CN" altLang="en-US"/>
          </a:p>
        </p:txBody>
      </p:sp>
    </p:spTree>
    <p:extLst>
      <p:ext uri="{BB962C8B-B14F-4D97-AF65-F5344CB8AC3E}">
        <p14:creationId xmlns:p14="http://schemas.microsoft.com/office/powerpoint/2010/main" val="59371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13</a:t>
            </a:fld>
            <a:endParaRPr lang="zh-CN" altLang="en-US"/>
          </a:p>
        </p:txBody>
      </p:sp>
    </p:spTree>
    <p:extLst>
      <p:ext uri="{BB962C8B-B14F-4D97-AF65-F5344CB8AC3E}">
        <p14:creationId xmlns:p14="http://schemas.microsoft.com/office/powerpoint/2010/main" val="143158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14</a:t>
            </a:fld>
            <a:endParaRPr lang="zh-CN" altLang="en-US"/>
          </a:p>
        </p:txBody>
      </p:sp>
    </p:spTree>
    <p:extLst>
      <p:ext uri="{BB962C8B-B14F-4D97-AF65-F5344CB8AC3E}">
        <p14:creationId xmlns:p14="http://schemas.microsoft.com/office/powerpoint/2010/main" val="64097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15</a:t>
            </a:fld>
            <a:endParaRPr lang="zh-CN" altLang="en-US"/>
          </a:p>
        </p:txBody>
      </p:sp>
    </p:spTree>
    <p:extLst>
      <p:ext uri="{BB962C8B-B14F-4D97-AF65-F5344CB8AC3E}">
        <p14:creationId xmlns:p14="http://schemas.microsoft.com/office/powerpoint/2010/main" val="1902447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17</a:t>
            </a:fld>
            <a:endParaRPr lang="zh-CN" altLang="en-US"/>
          </a:p>
        </p:txBody>
      </p:sp>
    </p:spTree>
    <p:extLst>
      <p:ext uri="{BB962C8B-B14F-4D97-AF65-F5344CB8AC3E}">
        <p14:creationId xmlns:p14="http://schemas.microsoft.com/office/powerpoint/2010/main" val="156429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19</a:t>
            </a:fld>
            <a:endParaRPr lang="zh-CN" altLang="en-US"/>
          </a:p>
        </p:txBody>
      </p:sp>
    </p:spTree>
    <p:extLst>
      <p:ext uri="{BB962C8B-B14F-4D97-AF65-F5344CB8AC3E}">
        <p14:creationId xmlns:p14="http://schemas.microsoft.com/office/powerpoint/2010/main" val="3430856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21</a:t>
            </a:fld>
            <a:endParaRPr lang="zh-CN" altLang="en-US"/>
          </a:p>
        </p:txBody>
      </p:sp>
    </p:spTree>
    <p:extLst>
      <p:ext uri="{BB962C8B-B14F-4D97-AF65-F5344CB8AC3E}">
        <p14:creationId xmlns:p14="http://schemas.microsoft.com/office/powerpoint/2010/main" val="3292432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23</a:t>
            </a:fld>
            <a:endParaRPr lang="zh-CN" altLang="en-US"/>
          </a:p>
        </p:txBody>
      </p:sp>
    </p:spTree>
    <p:extLst>
      <p:ext uri="{BB962C8B-B14F-4D97-AF65-F5344CB8AC3E}">
        <p14:creationId xmlns:p14="http://schemas.microsoft.com/office/powerpoint/2010/main" val="124440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i="0" kern="1200" dirty="0" smtClean="0">
                <a:solidFill>
                  <a:schemeClr val="tx1"/>
                </a:solidFill>
                <a:effectLst/>
                <a:latin typeface="+mn-lt"/>
                <a:ea typeface="+mn-ea"/>
                <a:cs typeface="+mn-cs"/>
              </a:rPr>
              <a:t>Capturing traces of human movement has the potential to provide deep insights into human behavior, infrastructures like cities and transportation, and computing</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applications that support human needs. Therefore, social computing researchers are using data from location based social networks (LBSN), </a:t>
            </a:r>
            <a:r>
              <a:rPr lang="en-US" altLang="zh-CN" sz="1200" i="1" kern="1200" dirty="0" smtClean="0">
                <a:solidFill>
                  <a:schemeClr val="tx1"/>
                </a:solidFill>
                <a:effectLst/>
                <a:latin typeface="+mn-lt"/>
                <a:ea typeface="+mn-ea"/>
                <a:cs typeface="+mn-cs"/>
              </a:rPr>
              <a:t>e.g.</a:t>
            </a:r>
            <a:r>
              <a:rPr lang="en-US" altLang="zh-CN" sz="1200" i="0" kern="1200" dirty="0" smtClean="0">
                <a:solidFill>
                  <a:schemeClr val="tx1"/>
                </a:solidFill>
                <a:effectLst/>
                <a:latin typeface="+mn-lt"/>
                <a:ea typeface="+mn-ea"/>
                <a:cs typeface="+mn-cs"/>
              </a:rPr>
              <a:t>, “Check-in” traces, as approximations of human movement.</a:t>
            </a:r>
            <a:r>
              <a:rPr lang="en-US" altLang="zh-CN" sz="1200" i="0" kern="1200" baseline="0" dirty="0" smtClean="0">
                <a:solidFill>
                  <a:schemeClr val="tx1"/>
                </a:solidFill>
                <a:effectLst/>
                <a:latin typeface="+mn-lt"/>
                <a:ea typeface="+mn-ea"/>
                <a:cs typeface="+mn-cs"/>
              </a:rPr>
              <a:t> Accordingly, check-in data of Weibo has become an important data source of location based social network. There even is a picture depicting </a:t>
            </a:r>
            <a:r>
              <a:rPr lang="en-US" altLang="zh-CN" sz="1200" b="0" i="0" kern="1200" dirty="0" smtClean="0">
                <a:solidFill>
                  <a:schemeClr val="tx1"/>
                </a:solidFill>
                <a:effectLst/>
                <a:latin typeface="+mn-lt"/>
                <a:ea typeface="+mn-ea"/>
                <a:cs typeface="+mn-cs"/>
              </a:rPr>
              <a:t>population density according</a:t>
            </a:r>
            <a:r>
              <a:rPr lang="en-US" altLang="zh-CN" sz="1200" b="0" i="0" kern="1200" baseline="0" dirty="0" smtClean="0">
                <a:solidFill>
                  <a:schemeClr val="tx1"/>
                </a:solidFill>
                <a:effectLst/>
                <a:latin typeface="+mn-lt"/>
                <a:ea typeface="+mn-ea"/>
                <a:cs typeface="+mn-cs"/>
              </a:rPr>
              <a:t> to check-in data in Weibo. However, we should come into mind that whether the check-ins in this picture is trustworthy or not?</a:t>
            </a:r>
            <a:r>
              <a:rPr lang="en-US" altLang="zh-CN" sz="1200" i="0" kern="1200" dirty="0" smtClean="0">
                <a:solidFill>
                  <a:schemeClr val="tx1"/>
                </a:solidFill>
                <a:effectLst/>
                <a:latin typeface="+mn-lt"/>
                <a:ea typeface="+mn-ea"/>
                <a:cs typeface="+mn-cs"/>
              </a:rPr>
              <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
            </a:r>
            <a:br>
              <a:rPr lang="en-US" altLang="zh-CN" sz="1200" i="0" kern="1200" dirty="0" smtClean="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2</a:t>
            </a:fld>
            <a:endParaRPr lang="zh-CN" altLang="en-US"/>
          </a:p>
        </p:txBody>
      </p:sp>
    </p:spTree>
    <p:extLst>
      <p:ext uri="{BB962C8B-B14F-4D97-AF65-F5344CB8AC3E}">
        <p14:creationId xmlns:p14="http://schemas.microsoft.com/office/powerpoint/2010/main" val="148469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i="0" kern="1200" dirty="0" smtClean="0">
                <a:solidFill>
                  <a:schemeClr val="tx1"/>
                </a:solidFill>
                <a:effectLst/>
                <a:latin typeface="+mn-lt"/>
                <a:ea typeface="+mn-ea"/>
                <a:cs typeface="+mn-cs"/>
              </a:rPr>
              <a:t>in order to better understand the sources of bias and misbehavior in user check-in events, we do research according to Weibo data we acquired</a:t>
            </a:r>
            <a:r>
              <a:rPr lang="en-US" altLang="zh-CN" sz="1200" i="0" kern="1200" baseline="0" dirty="0" smtClean="0">
                <a:solidFill>
                  <a:schemeClr val="tx1"/>
                </a:solidFill>
                <a:effectLst/>
                <a:latin typeface="+mn-lt"/>
                <a:ea typeface="+mn-ea"/>
                <a:cs typeface="+mn-cs"/>
              </a:rPr>
              <a:t> from </a:t>
            </a:r>
            <a:r>
              <a:rPr lang="en-US" altLang="zh-CN" sz="1200" dirty="0" smtClean="0"/>
              <a:t>deep packet inspection data,</a:t>
            </a:r>
            <a:r>
              <a:rPr lang="en-US" altLang="zh-CN" sz="1200" baseline="0" dirty="0" smtClean="0"/>
              <a:t> then we cluster the base station into 3 groups of location type to find that the discrepancy when people </a:t>
            </a:r>
            <a:r>
              <a:rPr lang="en-US" altLang="zh-CN" sz="1200" baseline="0" dirty="0" smtClean="0"/>
              <a:t>surfing </a:t>
            </a:r>
            <a:r>
              <a:rPr lang="en-US" altLang="zh-CN" sz="1200" baseline="0" dirty="0" smtClean="0"/>
              <a:t>online </a:t>
            </a:r>
            <a:r>
              <a:rPr lang="en-US" altLang="zh-CN" sz="1200" baseline="0" dirty="0" smtClean="0"/>
              <a:t>and </a:t>
            </a:r>
            <a:r>
              <a:rPr lang="en-US" altLang="zh-CN" sz="1200" baseline="0" dirty="0" smtClean="0"/>
              <a:t>browsing </a:t>
            </a:r>
            <a:r>
              <a:rPr lang="en-US" altLang="zh-CN" sz="1200" baseline="0" dirty="0" err="1" smtClean="0"/>
              <a:t>weibo</a:t>
            </a:r>
            <a:r>
              <a:rPr lang="en-US" altLang="zh-CN" sz="1200" baseline="0" dirty="0" smtClean="0"/>
              <a:t> and the misbehaviors of check in behavior. </a:t>
            </a:r>
            <a:r>
              <a:rPr lang="en-US" altLang="zh-CN" sz="1200" i="0" kern="1200" baseline="0" dirty="0" smtClean="0">
                <a:solidFill>
                  <a:schemeClr val="tx1"/>
                </a:solidFill>
                <a:effectLst/>
                <a:latin typeface="+mn-lt"/>
                <a:ea typeface="+mn-ea"/>
                <a:cs typeface="+mn-cs"/>
              </a:rPr>
              <a:t> </a:t>
            </a:r>
            <a:r>
              <a:rPr lang="en-US" altLang="zh-CN" sz="1200" i="0" kern="1200" dirty="0" smtClean="0">
                <a:solidFill>
                  <a:schemeClr val="tx1"/>
                </a:solidFill>
                <a:effectLst/>
                <a:latin typeface="+mn-lt"/>
                <a:ea typeface="+mn-ea"/>
                <a:cs typeface="+mn-cs"/>
              </a:rPr>
              <a:t/>
            </a:r>
            <a:br>
              <a:rPr lang="en-US" altLang="zh-CN" sz="1200" i="0" kern="1200" dirty="0" smtClean="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3</a:t>
            </a:fld>
            <a:endParaRPr lang="zh-CN" altLang="en-US"/>
          </a:p>
        </p:txBody>
      </p:sp>
    </p:spTree>
    <p:extLst>
      <p:ext uri="{BB962C8B-B14F-4D97-AF65-F5344CB8AC3E}">
        <p14:creationId xmlns:p14="http://schemas.microsoft.com/office/powerpoint/2010/main" val="415615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give</a:t>
            </a:r>
            <a:r>
              <a:rPr lang="en-US" altLang="zh-CN" baseline="0" dirty="0" smtClean="0"/>
              <a:t> a sight to our data.</a:t>
            </a:r>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4</a:t>
            </a:fld>
            <a:endParaRPr lang="zh-CN" altLang="en-US"/>
          </a:p>
        </p:txBody>
      </p:sp>
    </p:spTree>
    <p:extLst>
      <p:ext uri="{BB962C8B-B14F-4D97-AF65-F5344CB8AC3E}">
        <p14:creationId xmlns:p14="http://schemas.microsoft.com/office/powerpoint/2010/main" val="237362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By collaborating with one of the largest Internet Service Provider (ISP) in China, we have obtained an (anonymized) dataset recorded by using a deep packet inspection (DPI) system. This ISP has a 85% of market share for the broadband access in China, and thus the dataset can provide a representative view of Chinese users’ activities. Our utilized dataset was collected between April 21st and April 26th, 2016 with a duration of one week. The data covers 14016 base stations ‘data which includes all base station in shanghai and its time granularity is 1 second. We acquire </a:t>
            </a:r>
            <a:r>
              <a:rPr lang="en-US" altLang="zh-CN" sz="1200" kern="1200" dirty="0" err="1" smtClean="0">
                <a:solidFill>
                  <a:schemeClr val="tx1"/>
                </a:solidFill>
                <a:effectLst/>
                <a:latin typeface="+mn-lt"/>
                <a:ea typeface="+mn-ea"/>
                <a:cs typeface="+mn-cs"/>
              </a:rPr>
              <a:t>subsribers</a:t>
            </a:r>
            <a:r>
              <a:rPr lang="en-US" altLang="zh-CN" sz="1200" kern="1200" dirty="0" smtClean="0">
                <a:solidFill>
                  <a:schemeClr val="tx1"/>
                </a:solidFill>
                <a:effectLst/>
                <a:latin typeface="+mn-lt"/>
                <a:ea typeface="+mn-ea"/>
                <a:cs typeface="+mn-cs"/>
              </a:rPr>
              <a:t>’ Weibo ID from the links and then crawled their.</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5</a:t>
            </a:fld>
            <a:endParaRPr lang="zh-CN" altLang="en-US"/>
          </a:p>
        </p:txBody>
      </p:sp>
    </p:spTree>
    <p:extLst>
      <p:ext uri="{BB962C8B-B14F-4D97-AF65-F5344CB8AC3E}">
        <p14:creationId xmlns:p14="http://schemas.microsoft.com/office/powerpoint/2010/main" val="93065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6</a:t>
            </a:fld>
            <a:endParaRPr lang="zh-CN" altLang="en-US"/>
          </a:p>
        </p:txBody>
      </p:sp>
    </p:spTree>
    <p:extLst>
      <p:ext uri="{BB962C8B-B14F-4D97-AF65-F5344CB8AC3E}">
        <p14:creationId xmlns:p14="http://schemas.microsoft.com/office/powerpoint/2010/main" val="211356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Understanding mobile traffic patterns of large scale base stations in urban environment is extremely import for the work. It is the foundation to recognize when and where people want to browse </a:t>
            </a:r>
            <a:r>
              <a:rPr lang="en-US" altLang="zh-CN" sz="1200" kern="1200" dirty="0" err="1" smtClean="0">
                <a:solidFill>
                  <a:schemeClr val="tx1"/>
                </a:solidFill>
                <a:effectLst/>
                <a:latin typeface="+mn-lt"/>
                <a:ea typeface="+mn-ea"/>
                <a:cs typeface="+mn-cs"/>
              </a:rPr>
              <a:t>weibo</a:t>
            </a:r>
            <a:r>
              <a:rPr lang="en-US" altLang="zh-CN" sz="1200" kern="1200" dirty="0" smtClean="0">
                <a:solidFill>
                  <a:schemeClr val="tx1"/>
                </a:solidFill>
                <a:effectLst/>
                <a:latin typeface="+mn-lt"/>
                <a:ea typeface="+mn-ea"/>
                <a:cs typeface="+mn-cs"/>
              </a:rPr>
              <a:t> and furthermore, post check-ins. It is also valuable for Internet service providers, mobile users, and government managers of modern metropolis. However, there are several challenges such as unknown traffic patterns, complicated factors of urban ecology and human behaviors that affect traffic patterns. In order to conquer these challenges, we first random select several base stations and the observe its traffic pattern. Then we find that the amount of visit people of each kind of base station at different time can be a notable feature to instruct different kind of base station. So I process the data as the following step:1</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divide the whole week into 336 Time interval which is half an hour. Get statistically result of the sum of visit times of each time interval for all base station. In order to reduce the dimension of the data and obtain prominent features, we add the corresponding time interval for weekdays together, and so does data in weekends. So we get an 96 dimension vector whose first 48 element stands for weekdays and the last 48 stands for weekend. Then we can use the discrepancy for traffic change in a day and traffic difference in weekday and work day to distinguish different kind of base station. The second step is to set sample set. because we mainly concerns the places at office, at home and at entertainment places, so we select </a:t>
            </a:r>
            <a:r>
              <a:rPr lang="en-US" altLang="zh-CN" sz="1200" kern="1200" dirty="0" err="1" smtClean="0">
                <a:solidFill>
                  <a:schemeClr val="tx1"/>
                </a:solidFill>
                <a:effectLst/>
                <a:latin typeface="+mn-lt"/>
                <a:ea typeface="+mn-ea"/>
                <a:cs typeface="+mn-cs"/>
              </a:rPr>
              <a:t>amout</a:t>
            </a:r>
            <a:r>
              <a:rPr lang="en-US" altLang="zh-CN" sz="1200" kern="1200" dirty="0" smtClean="0">
                <a:solidFill>
                  <a:schemeClr val="tx1"/>
                </a:solidFill>
                <a:effectLst/>
                <a:latin typeface="+mn-lt"/>
                <a:ea typeface="+mn-ea"/>
                <a:cs typeface="+mn-cs"/>
              </a:rPr>
              <a:t> of base station of the above places. We Artificially tags the base stations according to APIs provided by Baidu Map. The result is shown in the slides, The cluster belongs to office often belong</a:t>
            </a:r>
            <a:r>
              <a:rPr lang="en-US" altLang="zh-CN" sz="1200" kern="1200" baseline="0" dirty="0" smtClean="0">
                <a:solidFill>
                  <a:schemeClr val="tx1"/>
                </a:solidFill>
                <a:effectLst/>
                <a:latin typeface="+mn-lt"/>
                <a:ea typeface="+mn-ea"/>
                <a:cs typeface="+mn-cs"/>
              </a:rPr>
              <a:t> to</a:t>
            </a:r>
            <a:r>
              <a:rPr lang="en-US" altLang="zh-CN" sz="1200" kern="1200" dirty="0" smtClean="0">
                <a:solidFill>
                  <a:schemeClr val="tx1"/>
                </a:solidFill>
                <a:effectLst/>
                <a:latin typeface="+mn-lt"/>
                <a:ea typeface="+mn-ea"/>
                <a:cs typeface="+mn-cs"/>
              </a:rPr>
              <a:t> Industrial zone, which features as low access in weekend and high access level</a:t>
            </a:r>
            <a:r>
              <a:rPr lang="en-US" altLang="zh-CN" sz="1200" kern="1200" baseline="0" dirty="0" smtClean="0">
                <a:solidFill>
                  <a:schemeClr val="tx1"/>
                </a:solidFill>
                <a:effectLst/>
                <a:latin typeface="+mn-lt"/>
                <a:ea typeface="+mn-ea"/>
                <a:cs typeface="+mn-cs"/>
              </a:rPr>
              <a:t> in the workday. The line in red is for home, which often have </a:t>
            </a:r>
            <a:r>
              <a:rPr lang="en-US" altLang="zh-CN" sz="1200" b="0" i="0" kern="1200" dirty="0" smtClean="0">
                <a:solidFill>
                  <a:schemeClr val="tx1"/>
                </a:solidFill>
                <a:effectLst/>
                <a:latin typeface="+mn-lt"/>
                <a:ea typeface="+mn-ea"/>
                <a:cs typeface="+mn-cs"/>
              </a:rPr>
              <a:t>Large scale of residential areas. It features</a:t>
            </a:r>
            <a:r>
              <a:rPr lang="en-US" altLang="zh-CN" sz="1200" b="0" i="0" kern="1200" baseline="0" dirty="0" smtClean="0">
                <a:solidFill>
                  <a:schemeClr val="tx1"/>
                </a:solidFill>
                <a:effectLst/>
                <a:latin typeface="+mn-lt"/>
                <a:ea typeface="+mn-ea"/>
                <a:cs typeface="+mn-cs"/>
              </a:rPr>
              <a:t> as high visit rate in time to work and time come </a:t>
            </a:r>
            <a:r>
              <a:rPr lang="en-US" altLang="zh-CN" sz="1200" b="0" i="0" kern="1200" baseline="0" dirty="0" err="1" smtClean="0">
                <a:solidFill>
                  <a:schemeClr val="tx1"/>
                </a:solidFill>
                <a:effectLst/>
                <a:latin typeface="+mn-lt"/>
                <a:ea typeface="+mn-ea"/>
                <a:cs typeface="+mn-cs"/>
              </a:rPr>
              <a:t>home,relative</a:t>
            </a:r>
            <a:r>
              <a:rPr lang="en-US" altLang="zh-CN" sz="1200" b="0" i="0" kern="1200" baseline="0" dirty="0" smtClean="0">
                <a:solidFill>
                  <a:schemeClr val="tx1"/>
                </a:solidFill>
                <a:effectLst/>
                <a:latin typeface="+mn-lt"/>
                <a:ea typeface="+mn-ea"/>
                <a:cs typeface="+mn-cs"/>
              </a:rPr>
              <a:t> high peak in time to eat lunch, while in the weekend, there is no significant peak. The line in black is for </a:t>
            </a:r>
            <a:r>
              <a:rPr lang="en-US" altLang="zh-CN" sz="1200" b="0" i="0" kern="1200" baseline="0" dirty="0" err="1" smtClean="0">
                <a:solidFill>
                  <a:schemeClr val="tx1"/>
                </a:solidFill>
                <a:effectLst/>
                <a:latin typeface="+mn-lt"/>
                <a:ea typeface="+mn-ea"/>
                <a:cs typeface="+mn-cs"/>
              </a:rPr>
              <a:t>entertainment,features</a:t>
            </a:r>
            <a:r>
              <a:rPr lang="en-US" altLang="zh-CN" sz="1200" b="0" i="0" kern="1200" baseline="0" dirty="0" smtClean="0">
                <a:solidFill>
                  <a:schemeClr val="tx1"/>
                </a:solidFill>
                <a:effectLst/>
                <a:latin typeface="+mn-lt"/>
                <a:ea typeface="+mn-ea"/>
                <a:cs typeface="+mn-cs"/>
              </a:rPr>
              <a:t> as high </a:t>
            </a:r>
            <a:r>
              <a:rPr lang="en-US" altLang="zh-CN" sz="1200" b="0" i="0" kern="1200" baseline="0" dirty="0" err="1" smtClean="0">
                <a:solidFill>
                  <a:schemeClr val="tx1"/>
                </a:solidFill>
                <a:effectLst/>
                <a:latin typeface="+mn-lt"/>
                <a:ea typeface="+mn-ea"/>
                <a:cs typeface="+mn-cs"/>
              </a:rPr>
              <a:t>acces</a:t>
            </a:r>
            <a:r>
              <a:rPr lang="en-US" altLang="zh-CN" sz="1200" b="0" i="0" kern="1200" baseline="0" dirty="0" smtClean="0">
                <a:solidFill>
                  <a:schemeClr val="tx1"/>
                </a:solidFill>
                <a:effectLst/>
                <a:latin typeface="+mn-lt"/>
                <a:ea typeface="+mn-ea"/>
                <a:cs typeface="+mn-cs"/>
              </a:rPr>
              <a:t> rate in lunch time.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7</a:t>
            </a:fld>
            <a:endParaRPr lang="zh-CN" altLang="en-US"/>
          </a:p>
        </p:txBody>
      </p:sp>
    </p:spTree>
    <p:extLst>
      <p:ext uri="{BB962C8B-B14F-4D97-AF65-F5344CB8AC3E}">
        <p14:creationId xmlns:p14="http://schemas.microsoft.com/office/powerpoint/2010/main" val="205422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the above classification</a:t>
            </a:r>
            <a:r>
              <a:rPr lang="en-US" altLang="zh-CN" baseline="0" dirty="0" smtClean="0"/>
              <a:t>, we can observe the discrepancy of people’s </a:t>
            </a:r>
            <a:r>
              <a:rPr lang="en-US" altLang="zh-CN" baseline="0" dirty="0" err="1" smtClean="0"/>
              <a:t>hbbit</a:t>
            </a:r>
            <a:r>
              <a:rPr lang="en-US" altLang="zh-CN" baseline="0" dirty="0" smtClean="0"/>
              <a:t> when surf online and browse </a:t>
            </a:r>
            <a:r>
              <a:rPr lang="en-US" altLang="zh-CN" baseline="0" dirty="0" err="1" smtClean="0"/>
              <a:t>weibo</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8</a:t>
            </a:fld>
            <a:endParaRPr lang="zh-CN" altLang="en-US"/>
          </a:p>
        </p:txBody>
      </p:sp>
    </p:spTree>
    <p:extLst>
      <p:ext uri="{BB962C8B-B14F-4D97-AF65-F5344CB8AC3E}">
        <p14:creationId xmlns:p14="http://schemas.microsoft.com/office/powerpoint/2010/main" val="112925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en-US" altLang="zh-CN" baseline="0" dirty="0" smtClean="0"/>
              <a:t> first picture is when and where people surf the internet, and the second one is when an where the people browse </a:t>
            </a:r>
            <a:r>
              <a:rPr lang="en-US" altLang="zh-CN" baseline="0" dirty="0" err="1" smtClean="0"/>
              <a:t>weibo</a:t>
            </a:r>
            <a:r>
              <a:rPr lang="en-US" altLang="zh-CN" baseline="0" dirty="0" smtClean="0"/>
              <a:t>. We can find that </a:t>
            </a:r>
            <a:r>
              <a:rPr lang="en-US" altLang="zh-CN" dirty="0" smtClean="0"/>
              <a:t>People have similar access behavior when surfing online and browse</a:t>
            </a:r>
            <a:r>
              <a:rPr lang="zh-CN" altLang="en-US" dirty="0" smtClean="0"/>
              <a:t> </a:t>
            </a:r>
            <a:r>
              <a:rPr lang="en-US" altLang="zh-CN" dirty="0" smtClean="0"/>
              <a:t>Weibo in workdays and have different behavior in the weekend.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People tend to browse Weibo on the road or at lunch, For Home is 8:00,12:00 and 18:00 and for the Entertainment  is lunch time. People at work have much less surfing online behavior.</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664E6E9-A0C1-4238-80C6-4EB593B93010}" type="slidenum">
              <a:rPr lang="zh-CN" altLang="en-US" smtClean="0"/>
              <a:t>9</a:t>
            </a:fld>
            <a:endParaRPr lang="zh-CN" altLang="en-US"/>
          </a:p>
        </p:txBody>
      </p:sp>
    </p:spTree>
    <p:extLst>
      <p:ext uri="{BB962C8B-B14F-4D97-AF65-F5344CB8AC3E}">
        <p14:creationId xmlns:p14="http://schemas.microsoft.com/office/powerpoint/2010/main" val="3094864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7DE51B2-2498-440A-A813-C003E3406CC1}" type="datetime1">
              <a:rPr lang="zh-CN" altLang="en-US" smtClean="0"/>
              <a:t>2016/7/28</a:t>
            </a:fld>
            <a:endParaRPr lang="zh-CN" alt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51FE45B-915D-435D-A4B4-F2821F5A5DAE}" type="slidenum">
              <a:rPr lang="zh-CN" altLang="en-US" smtClean="0"/>
              <a:t>‹#›</a:t>
            </a:fld>
            <a:endParaRPr lang="zh-CN" altLang="en-US"/>
          </a:p>
        </p:txBody>
      </p:sp>
      <p:pic>
        <p:nvPicPr>
          <p:cNvPr id="18"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280" y="67645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9388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DD8527D-1A6F-46D0-9392-95FDB00E363E}" type="datetime1">
              <a:rPr lang="zh-CN" altLang="en-US" smtClean="0"/>
              <a:t>2016/7/28</a:t>
            </a:fld>
            <a:endParaRPr lang="zh-CN" altLang="en-US"/>
          </a:p>
        </p:txBody>
      </p:sp>
      <p:sp>
        <p:nvSpPr>
          <p:cNvPr id="6" name="Footer Placeholder 5"/>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1FE45B-915D-435D-A4B4-F2821F5A5DAE}" type="slidenum">
              <a:rPr lang="zh-CN" altLang="en-US" smtClean="0"/>
              <a:t>‹#›</a:t>
            </a:fld>
            <a:endParaRPr lang="zh-CN" altLang="en-US"/>
          </a:p>
        </p:txBody>
      </p:sp>
      <p:pic>
        <p:nvPicPr>
          <p:cNvPr id="21"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280" y="67645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639646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DD8527D-1A6F-46D0-9392-95FDB00E363E}" type="datetime1">
              <a:rPr lang="zh-CN" altLang="en-US" smtClean="0"/>
              <a:t>2016/7/28</a:t>
            </a:fld>
            <a:endParaRPr lang="zh-CN" altLang="en-US"/>
          </a:p>
        </p:txBody>
      </p:sp>
      <p:sp>
        <p:nvSpPr>
          <p:cNvPr id="5" name="Footer Placeholder 4"/>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1FE45B-915D-435D-A4B4-F2821F5A5DAE}" type="slidenum">
              <a:rPr lang="zh-CN" altLang="en-US" smtClean="0"/>
              <a:t>‹#›</a:t>
            </a:fld>
            <a:endParaRPr lang="zh-CN" altLang="en-US"/>
          </a:p>
        </p:txBody>
      </p:sp>
      <p:pic>
        <p:nvPicPr>
          <p:cNvPr id="19"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280" y="67645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7758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zh-CN" altLang="en-US" smtClean="0"/>
              <a:t>单击此处编辑母版标题样式</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DD8527D-1A6F-46D0-9392-95FDB00E363E}" type="datetime1">
              <a:rPr lang="zh-CN" altLang="en-US" smtClean="0"/>
              <a:t>2016/7/28</a:t>
            </a:fld>
            <a:endParaRPr lang="zh-CN" altLang="en-US"/>
          </a:p>
        </p:txBody>
      </p:sp>
      <p:sp>
        <p:nvSpPr>
          <p:cNvPr id="5" name="Footer Placeholder 4"/>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1FE45B-915D-435D-A4B4-F2821F5A5DAE}" type="slidenum">
              <a:rPr lang="zh-CN" altLang="en-US" smtClean="0"/>
              <a:t>‹#›</a:t>
            </a:fld>
            <a:endParaRPr lang="zh-CN" altLang="en-US"/>
          </a:p>
        </p:txBody>
      </p:sp>
      <p:pic>
        <p:nvPicPr>
          <p:cNvPr id="22"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280" y="67645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562942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DD8527D-1A6F-46D0-9392-95FDB00E363E}" type="datetime1">
              <a:rPr lang="zh-CN" altLang="en-US" smtClean="0"/>
              <a:t>2016/7/28</a:t>
            </a:fld>
            <a:endParaRPr lang="zh-CN" altLang="en-US"/>
          </a:p>
        </p:txBody>
      </p:sp>
      <p:sp>
        <p:nvSpPr>
          <p:cNvPr id="5" name="Footer Placeholder 4"/>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1FE45B-915D-435D-A4B4-F2821F5A5DAE}" type="slidenum">
              <a:rPr lang="zh-CN" altLang="en-US" smtClean="0"/>
              <a:t>‹#›</a:t>
            </a:fld>
            <a:endParaRPr lang="zh-CN" altLang="en-US"/>
          </a:p>
        </p:txBody>
      </p:sp>
      <p:pic>
        <p:nvPicPr>
          <p:cNvPr id="20"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280" y="67645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179611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D8527D-1A6F-46D0-9392-95FDB00E363E}" type="datetime1">
              <a:rPr lang="zh-CN" altLang="en-US" smtClean="0"/>
              <a:t>2016/7/28</a:t>
            </a:fld>
            <a:endParaRPr lang="zh-CN" altLang="en-US"/>
          </a:p>
        </p:txBody>
      </p:sp>
      <p:sp>
        <p:nvSpPr>
          <p:cNvPr id="8" name="Footer Placeholder 7"/>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9" name="Slide Number Placeholder 8"/>
          <p:cNvSpPr>
            <a:spLocks noGrp="1"/>
          </p:cNvSpPr>
          <p:nvPr>
            <p:ph type="sldNum" sz="quarter" idx="12"/>
          </p:nvPr>
        </p:nvSpPr>
        <p:spPr/>
        <p:txBody>
          <a:bodyPr/>
          <a:lstStyle/>
          <a:p>
            <a:fld id="{151FE45B-915D-435D-A4B4-F2821F5A5DAE}" type="slidenum">
              <a:rPr lang="zh-CN" altLang="en-US" smtClean="0"/>
              <a:t>‹#›</a:t>
            </a:fld>
            <a:endParaRPr lang="zh-CN" altLang="en-US"/>
          </a:p>
        </p:txBody>
      </p:sp>
    </p:spTree>
    <p:extLst>
      <p:ext uri="{BB962C8B-B14F-4D97-AF65-F5344CB8AC3E}">
        <p14:creationId xmlns:p14="http://schemas.microsoft.com/office/powerpoint/2010/main" val="12792849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D8527D-1A6F-46D0-9392-95FDB00E363E}" type="datetime1">
              <a:rPr lang="zh-CN" altLang="en-US" smtClean="0"/>
              <a:t>2016/7/28</a:t>
            </a:fld>
            <a:endParaRPr lang="zh-CN" altLang="en-US"/>
          </a:p>
        </p:txBody>
      </p:sp>
      <p:sp>
        <p:nvSpPr>
          <p:cNvPr id="8" name="Footer Placeholder 7"/>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9" name="Slide Number Placeholder 8"/>
          <p:cNvSpPr>
            <a:spLocks noGrp="1"/>
          </p:cNvSpPr>
          <p:nvPr>
            <p:ph type="sldNum" sz="quarter" idx="12"/>
          </p:nvPr>
        </p:nvSpPr>
        <p:spPr/>
        <p:txBody>
          <a:bodyPr/>
          <a:lstStyle/>
          <a:p>
            <a:fld id="{151FE45B-915D-435D-A4B4-F2821F5A5DAE}" type="slidenum">
              <a:rPr lang="zh-CN" altLang="en-US" smtClean="0"/>
              <a:t>‹#›</a:t>
            </a:fld>
            <a:endParaRPr lang="zh-CN" altLang="en-US"/>
          </a:p>
        </p:txBody>
      </p:sp>
    </p:spTree>
    <p:extLst>
      <p:ext uri="{BB962C8B-B14F-4D97-AF65-F5344CB8AC3E}">
        <p14:creationId xmlns:p14="http://schemas.microsoft.com/office/powerpoint/2010/main" val="4810270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C460F31-BAAA-444C-91F0-A271937A957B}" type="datetime1">
              <a:rPr lang="zh-CN" altLang="en-US" smtClean="0"/>
              <a:t>2016/7/28</a:t>
            </a:fld>
            <a:endParaRPr lang="zh-CN" altLang="en-US"/>
          </a:p>
        </p:txBody>
      </p:sp>
      <p:sp>
        <p:nvSpPr>
          <p:cNvPr id="5" name="Footer Placeholder 4"/>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6" name="Slide Number Placeholder 5"/>
          <p:cNvSpPr>
            <a:spLocks noGrp="1"/>
          </p:cNvSpPr>
          <p:nvPr>
            <p:ph type="sldNum" sz="quarter" idx="12"/>
          </p:nvPr>
        </p:nvSpPr>
        <p:spPr/>
        <p:txBody>
          <a:bodyPr/>
          <a:lstStyle/>
          <a:p>
            <a:fld id="{151FE45B-915D-435D-A4B4-F2821F5A5DAE}" type="slidenum">
              <a:rPr lang="zh-CN" altLang="en-US" smtClean="0"/>
              <a:t>‹#›</a:t>
            </a:fld>
            <a:endParaRPr lang="zh-CN" altLang="en-US"/>
          </a:p>
        </p:txBody>
      </p:sp>
    </p:spTree>
    <p:extLst>
      <p:ext uri="{BB962C8B-B14F-4D97-AF65-F5344CB8AC3E}">
        <p14:creationId xmlns:p14="http://schemas.microsoft.com/office/powerpoint/2010/main" val="3247607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85605EE-F497-4AD1-8645-989F8441DE51}" type="datetime1">
              <a:rPr lang="zh-CN" altLang="en-US" smtClean="0"/>
              <a:t>2016/7/28</a:t>
            </a:fld>
            <a:endParaRPr lang="zh-CN" altLang="en-US"/>
          </a:p>
        </p:txBody>
      </p:sp>
      <p:sp>
        <p:nvSpPr>
          <p:cNvPr id="5" name="Footer Placeholder 4"/>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1FE45B-915D-435D-A4B4-F2821F5A5DAE}" type="slidenum">
              <a:rPr lang="zh-CN" altLang="en-US" smtClean="0"/>
              <a:t>‹#›</a:t>
            </a:fld>
            <a:endParaRPr lang="zh-CN" altLang="en-US"/>
          </a:p>
        </p:txBody>
      </p:sp>
      <p:pic>
        <p:nvPicPr>
          <p:cNvPr id="20"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4867" y="242793"/>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4151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506CB5F-E0B0-43A7-BCBC-7D305820E062}" type="datetime1">
              <a:rPr lang="zh-CN" altLang="en-US" smtClean="0"/>
              <a:t>2016/7/28</a:t>
            </a:fld>
            <a:endParaRPr lang="zh-CN" altLang="en-US"/>
          </a:p>
        </p:txBody>
      </p:sp>
      <p:sp>
        <p:nvSpPr>
          <p:cNvPr id="5" name="Footer Placeholder 4"/>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6" name="Slide Number Placeholder 5"/>
          <p:cNvSpPr>
            <a:spLocks noGrp="1"/>
          </p:cNvSpPr>
          <p:nvPr>
            <p:ph type="sldNum" sz="quarter" idx="12"/>
          </p:nvPr>
        </p:nvSpPr>
        <p:spPr/>
        <p:txBody>
          <a:bodyPr/>
          <a:lstStyle/>
          <a:p>
            <a:fld id="{151FE45B-915D-435D-A4B4-F2821F5A5DAE}" type="slidenum">
              <a:rPr lang="zh-CN" altLang="en-US" smtClean="0"/>
              <a:t>‹#›</a:t>
            </a:fld>
            <a:endParaRPr lang="zh-CN" altLang="en-US"/>
          </a:p>
        </p:txBody>
      </p:sp>
    </p:spTree>
    <p:extLst>
      <p:ext uri="{BB962C8B-B14F-4D97-AF65-F5344CB8AC3E}">
        <p14:creationId xmlns:p14="http://schemas.microsoft.com/office/powerpoint/2010/main" val="90082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C55E862-FA90-4F85-A76C-48640B63200E}" type="datetime1">
              <a:rPr lang="zh-CN" altLang="en-US" smtClean="0"/>
              <a:t>2016/7/28</a:t>
            </a:fld>
            <a:endParaRPr lang="zh-CN" altLang="en-US"/>
          </a:p>
        </p:txBody>
      </p:sp>
      <p:sp>
        <p:nvSpPr>
          <p:cNvPr id="5" name="Footer Placeholder 4"/>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1FE45B-915D-435D-A4B4-F2821F5A5DAE}" type="slidenum">
              <a:rPr lang="zh-CN" altLang="en-US" smtClean="0"/>
              <a:t>‹#›</a:t>
            </a:fld>
            <a:endParaRPr lang="zh-CN" altLang="en-US"/>
          </a:p>
        </p:txBody>
      </p:sp>
      <p:pic>
        <p:nvPicPr>
          <p:cNvPr id="20"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280" y="67645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2396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64845FC-CF7D-4D00-ADB9-BB4514B8564D}" type="datetime1">
              <a:rPr lang="zh-CN" altLang="en-US" smtClean="0"/>
              <a:t>2016/7/28</a:t>
            </a:fld>
            <a:endParaRPr lang="zh-CN" altLang="en-US"/>
          </a:p>
        </p:txBody>
      </p:sp>
      <p:sp>
        <p:nvSpPr>
          <p:cNvPr id="6" name="Footer Placeholder 5"/>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7" name="Slide Number Placeholder 6"/>
          <p:cNvSpPr>
            <a:spLocks noGrp="1"/>
          </p:cNvSpPr>
          <p:nvPr>
            <p:ph type="sldNum" sz="quarter" idx="12"/>
          </p:nvPr>
        </p:nvSpPr>
        <p:spPr/>
        <p:txBody>
          <a:bodyPr/>
          <a:lstStyle/>
          <a:p>
            <a:fld id="{151FE45B-915D-435D-A4B4-F2821F5A5DAE}" type="slidenum">
              <a:rPr lang="zh-CN" altLang="en-US" smtClean="0"/>
              <a:t>‹#›</a:t>
            </a:fld>
            <a:endParaRPr lang="zh-CN" altLang="en-US"/>
          </a:p>
        </p:txBody>
      </p:sp>
    </p:spTree>
    <p:extLst>
      <p:ext uri="{BB962C8B-B14F-4D97-AF65-F5344CB8AC3E}">
        <p14:creationId xmlns:p14="http://schemas.microsoft.com/office/powerpoint/2010/main" val="86153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A5563F1-8745-4E3F-B1C0-74C2FBC6F512}" type="datetime1">
              <a:rPr lang="zh-CN" altLang="en-US" smtClean="0"/>
              <a:t>2016/7/28</a:t>
            </a:fld>
            <a:endParaRPr lang="zh-CN" altLang="en-US"/>
          </a:p>
        </p:txBody>
      </p:sp>
      <p:sp>
        <p:nvSpPr>
          <p:cNvPr id="8" name="Footer Placeholder 7"/>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9" name="Slide Number Placeholder 8"/>
          <p:cNvSpPr>
            <a:spLocks noGrp="1"/>
          </p:cNvSpPr>
          <p:nvPr>
            <p:ph type="sldNum" sz="quarter" idx="12"/>
          </p:nvPr>
        </p:nvSpPr>
        <p:spPr/>
        <p:txBody>
          <a:bodyPr/>
          <a:lstStyle/>
          <a:p>
            <a:fld id="{151FE45B-915D-435D-A4B4-F2821F5A5DAE}" type="slidenum">
              <a:rPr lang="zh-CN" altLang="en-US" smtClean="0"/>
              <a:t>‹#›</a:t>
            </a:fld>
            <a:endParaRPr lang="zh-CN" altLang="en-US"/>
          </a:p>
        </p:txBody>
      </p:sp>
    </p:spTree>
    <p:extLst>
      <p:ext uri="{BB962C8B-B14F-4D97-AF65-F5344CB8AC3E}">
        <p14:creationId xmlns:p14="http://schemas.microsoft.com/office/powerpoint/2010/main" val="122585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9840685-B569-4F4F-8DC8-7368EF875A95}" type="datetime1">
              <a:rPr lang="zh-CN" altLang="en-US" smtClean="0"/>
              <a:t>2016/7/28</a:t>
            </a:fld>
            <a:endParaRPr lang="zh-CN" altLang="en-US"/>
          </a:p>
        </p:txBody>
      </p:sp>
      <p:sp>
        <p:nvSpPr>
          <p:cNvPr id="4" name="Footer Placeholder 3"/>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5" name="Slide Number Placeholder 4"/>
          <p:cNvSpPr>
            <a:spLocks noGrp="1"/>
          </p:cNvSpPr>
          <p:nvPr>
            <p:ph type="sldNum" sz="quarter" idx="12"/>
          </p:nvPr>
        </p:nvSpPr>
        <p:spPr/>
        <p:txBody>
          <a:bodyPr/>
          <a:lstStyle/>
          <a:p>
            <a:fld id="{151FE45B-915D-435D-A4B4-F2821F5A5DAE}" type="slidenum">
              <a:rPr lang="zh-CN" altLang="en-US" smtClean="0"/>
              <a:t>‹#›</a:t>
            </a:fld>
            <a:endParaRPr lang="zh-CN" altLang="en-US"/>
          </a:p>
        </p:txBody>
      </p:sp>
    </p:spTree>
    <p:extLst>
      <p:ext uri="{BB962C8B-B14F-4D97-AF65-F5344CB8AC3E}">
        <p14:creationId xmlns:p14="http://schemas.microsoft.com/office/powerpoint/2010/main" val="213340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FE941-8E72-439A-A755-D21E73C90F84}" type="datetime1">
              <a:rPr lang="zh-CN" altLang="en-US" smtClean="0"/>
              <a:t>2016/7/28</a:t>
            </a:fld>
            <a:endParaRPr lang="zh-CN" altLang="en-US"/>
          </a:p>
        </p:txBody>
      </p:sp>
      <p:sp>
        <p:nvSpPr>
          <p:cNvPr id="3" name="Footer Placeholder 2"/>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51FE45B-915D-435D-A4B4-F2821F5A5DAE}" type="slidenum">
              <a:rPr lang="zh-CN" altLang="en-US" smtClean="0"/>
              <a:t>‹#›</a:t>
            </a:fld>
            <a:endParaRPr lang="zh-CN" altLang="en-US"/>
          </a:p>
        </p:txBody>
      </p:sp>
    </p:spTree>
    <p:extLst>
      <p:ext uri="{BB962C8B-B14F-4D97-AF65-F5344CB8AC3E}">
        <p14:creationId xmlns:p14="http://schemas.microsoft.com/office/powerpoint/2010/main" val="36213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77589B5-CE05-48DA-9C73-E82F83572C68}" type="datetime1">
              <a:rPr lang="zh-CN" altLang="en-US" smtClean="0"/>
              <a:t>2016/7/28</a:t>
            </a:fld>
            <a:endParaRPr lang="zh-CN" altLang="en-US"/>
          </a:p>
        </p:txBody>
      </p:sp>
      <p:sp>
        <p:nvSpPr>
          <p:cNvPr id="6" name="Footer Placeholder 5"/>
          <p:cNvSpPr>
            <a:spLocks noGrp="1"/>
          </p:cNvSpPr>
          <p:nvPr>
            <p:ph type="ftr" sz="quarter" idx="11"/>
          </p:nvPr>
        </p:nvSpPr>
        <p:spPr/>
        <p:txBody>
          <a:body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1FE45B-915D-435D-A4B4-F2821F5A5DAE}" type="slidenum">
              <a:rPr lang="zh-CN" altLang="en-US" smtClean="0"/>
              <a:t>‹#›</a:t>
            </a:fld>
            <a:endParaRPr lang="zh-CN" altLang="en-US"/>
          </a:p>
        </p:txBody>
      </p:sp>
      <p:pic>
        <p:nvPicPr>
          <p:cNvPr id="22"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280" y="67645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6551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DDCE9CD-9F93-46D1-B8F5-5FC0CEAB3DDD}" type="datetime1">
              <a:rPr lang="zh-CN" altLang="en-US" smtClean="0"/>
              <a:t>2016/7/28</a:t>
            </a:fld>
            <a:endParaRPr lang="zh-CN" altLang="en-US"/>
          </a:p>
        </p:txBody>
      </p:sp>
      <p:sp>
        <p:nvSpPr>
          <p:cNvPr id="6" name="Footer Placeholder 5"/>
          <p:cNvSpPr>
            <a:spLocks noGrp="1"/>
          </p:cNvSpPr>
          <p:nvPr>
            <p:ph type="ftr" sz="quarter" idx="11"/>
          </p:nvPr>
        </p:nvSpPr>
        <p:spPr/>
        <p:txBody>
          <a:bodyPr/>
          <a:lstStyle/>
          <a:p>
            <a:r>
              <a:rPr lang="en-US" dirty="0" smtClean="0"/>
              <a:t>Wang </a:t>
            </a:r>
            <a:r>
              <a:rPr lang="en-US" dirty="0" err="1" smtClean="0"/>
              <a:t>Xichen</a:t>
            </a:r>
            <a:r>
              <a:rPr lang="en-US" dirty="0" smtClean="0"/>
              <a:t> (FIB, </a:t>
            </a:r>
            <a:r>
              <a:rPr lang="en-US" dirty="0" err="1" smtClean="0"/>
              <a:t>EE@Tsinghua</a:t>
            </a:r>
            <a:r>
              <a:rPr lang="en-US" dirty="0" smtClean="0"/>
              <a:t>)</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1FE45B-915D-435D-A4B4-F2821F5A5DAE}" type="slidenum">
              <a:rPr lang="zh-CN" altLang="en-US" smtClean="0"/>
              <a:t>‹#›</a:t>
            </a:fld>
            <a:endParaRPr lang="zh-CN" altLang="en-US"/>
          </a:p>
        </p:txBody>
      </p:sp>
      <p:pic>
        <p:nvPicPr>
          <p:cNvPr id="22" name="Picture 2" descr="http://www.138top.com/UploadFiles/2012-03/admin/201203091211198617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280" y="67645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5844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DD8527D-1A6F-46D0-9392-95FDB00E363E}" type="datetime1">
              <a:rPr lang="zh-CN" altLang="en-US" smtClean="0"/>
              <a:t>2016/7/28</a:t>
            </a:fld>
            <a:endParaRPr lang="zh-CN" alt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ltLang="zh-CN" dirty="0" smtClean="0"/>
              <a:t>Wang </a:t>
            </a:r>
            <a:r>
              <a:rPr lang="en-US" altLang="zh-CN" dirty="0" err="1" smtClean="0"/>
              <a:t>Xichen</a:t>
            </a:r>
            <a:r>
              <a:rPr lang="en-US" altLang="zh-CN" dirty="0" smtClean="0"/>
              <a:t> (FIB, </a:t>
            </a:r>
            <a:r>
              <a:rPr lang="en-US" altLang="zh-CN" dirty="0" err="1" smtClean="0"/>
              <a:t>EE@Tsinghua</a:t>
            </a:r>
            <a:r>
              <a:rPr lang="en-US" altLang="zh-CN" dirty="0" smtClean="0"/>
              <a:t>)</a:t>
            </a:r>
            <a:endParaRPr lang="zh-CN" alt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51FE45B-915D-435D-A4B4-F2821F5A5DAE}" type="slidenum">
              <a:rPr lang="zh-CN" altLang="en-US" smtClean="0"/>
              <a:t>‹#›</a:t>
            </a:fld>
            <a:endParaRPr lang="zh-CN" altLang="en-US"/>
          </a:p>
        </p:txBody>
      </p:sp>
      <p:pic>
        <p:nvPicPr>
          <p:cNvPr id="25" name="Picture 2" descr="http://www.138top.com/UploadFiles/2012-03/admin/2012030912111986174.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16101" y="682312"/>
            <a:ext cx="933498" cy="92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2663108"/>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51FE45B-915D-435D-A4B4-F2821F5A5DAE}" type="slidenum">
              <a:rPr lang="zh-CN" altLang="en-US" smtClean="0"/>
              <a:t>1</a:t>
            </a:fld>
            <a:endParaRPr lang="zh-CN" altLang="en-US"/>
          </a:p>
        </p:txBody>
      </p:sp>
      <p:sp>
        <p:nvSpPr>
          <p:cNvPr id="6" name="标题 5"/>
          <p:cNvSpPr>
            <a:spLocks noGrp="1"/>
          </p:cNvSpPr>
          <p:nvPr>
            <p:ph type="ctrTitle"/>
          </p:nvPr>
        </p:nvSpPr>
        <p:spPr>
          <a:xfrm>
            <a:off x="1321210" y="1060295"/>
            <a:ext cx="8825658" cy="2677648"/>
          </a:xfrm>
        </p:spPr>
        <p:txBody>
          <a:bodyPr/>
          <a:lstStyle/>
          <a:p>
            <a:r>
              <a:rPr lang="en-US" altLang="zh-CN" sz="4000" dirty="0"/>
              <a:t>Deviations of Check-in Locations and Human Mobility Trajectory</a:t>
            </a:r>
            <a:endParaRPr lang="zh-CN" altLang="en-US" sz="4000" dirty="0"/>
          </a:p>
        </p:txBody>
      </p:sp>
      <p:sp>
        <p:nvSpPr>
          <p:cNvPr id="2" name="文本框 1"/>
          <p:cNvSpPr txBox="1"/>
          <p:nvPr/>
        </p:nvSpPr>
        <p:spPr>
          <a:xfrm>
            <a:off x="1584495" y="5123432"/>
            <a:ext cx="4900067" cy="1200329"/>
          </a:xfrm>
          <a:prstGeom prst="rect">
            <a:avLst/>
          </a:prstGeom>
          <a:noFill/>
        </p:spPr>
        <p:txBody>
          <a:bodyPr wrap="square" rtlCol="0">
            <a:spAutoFit/>
          </a:bodyPr>
          <a:lstStyle/>
          <a:p>
            <a:r>
              <a:rPr lang="en-US" altLang="zh-CN" dirty="0">
                <a:solidFill>
                  <a:schemeClr val="bg1"/>
                </a:solidFill>
              </a:rPr>
              <a:t>Wang Xichen</a:t>
            </a:r>
          </a:p>
          <a:p>
            <a:r>
              <a:rPr lang="en-US" altLang="zh-CN" dirty="0">
                <a:solidFill>
                  <a:schemeClr val="bg1"/>
                </a:solidFill>
              </a:rPr>
              <a:t>Electronic Engineering </a:t>
            </a:r>
            <a:r>
              <a:rPr lang="en-US" altLang="zh-CN" dirty="0" smtClean="0">
                <a:solidFill>
                  <a:schemeClr val="bg1"/>
                </a:solidFill>
              </a:rPr>
              <a:t>Department</a:t>
            </a:r>
            <a:endParaRPr lang="en-US" altLang="zh-CN" dirty="0">
              <a:solidFill>
                <a:schemeClr val="bg1"/>
              </a:solidFill>
            </a:endParaRPr>
          </a:p>
          <a:p>
            <a:r>
              <a:rPr lang="en-US" altLang="zh-CN" dirty="0">
                <a:solidFill>
                  <a:schemeClr val="bg1"/>
                </a:solidFill>
              </a:rPr>
              <a:t>Tsinghua University</a:t>
            </a:r>
            <a:endParaRPr lang="zh-CN" altLang="en-US" dirty="0">
              <a:solidFill>
                <a:schemeClr val="bg1"/>
              </a:solidFill>
            </a:endParaRPr>
          </a:p>
          <a:p>
            <a:endParaRPr lang="zh-CN" altLang="en-US" dirty="0"/>
          </a:p>
        </p:txBody>
      </p:sp>
    </p:spTree>
    <p:extLst>
      <p:ext uri="{BB962C8B-B14F-4D97-AF65-F5344CB8AC3E}">
        <p14:creationId xmlns:p14="http://schemas.microsoft.com/office/powerpoint/2010/main" val="831311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10</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2234935198"/>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343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4953" y="973668"/>
            <a:ext cx="9002059" cy="706964"/>
          </a:xfrm>
        </p:spPr>
        <p:txBody>
          <a:bodyPr/>
          <a:lstStyle/>
          <a:p>
            <a:r>
              <a:rPr lang="en-US" altLang="zh-CN" sz="2400" dirty="0" smtClean="0"/>
              <a:t>      </a:t>
            </a:r>
            <a:r>
              <a:rPr lang="en-US" altLang="zh-CN" sz="2000" dirty="0" smtClean="0"/>
              <a:t> Finding 2: </a:t>
            </a:r>
            <a:r>
              <a:rPr lang="en-US" altLang="zh-CN" sz="2000" dirty="0"/>
              <a:t>Comparison of </a:t>
            </a:r>
            <a:r>
              <a:rPr lang="en-US" altLang="zh-CN" sz="2000" dirty="0" smtClean="0"/>
              <a:t>Positive, Negative and posted check-in</a:t>
            </a:r>
            <a:endParaRPr lang="zh-CN" altLang="en-US" sz="2000" dirty="0"/>
          </a:p>
        </p:txBody>
      </p:sp>
      <p:sp>
        <p:nvSpPr>
          <p:cNvPr id="3" name="文本占位符 2"/>
          <p:cNvSpPr>
            <a:spLocks noGrp="1"/>
          </p:cNvSpPr>
          <p:nvPr>
            <p:ph type="body" idx="1"/>
          </p:nvPr>
        </p:nvSpPr>
        <p:spPr/>
        <p:txBody>
          <a:bodyPr/>
          <a:lstStyle/>
          <a:p>
            <a:pPr algn="ctr"/>
            <a:r>
              <a:rPr lang="en-US" altLang="zh-CN" dirty="0" smtClean="0"/>
              <a:t>Negative</a:t>
            </a:r>
            <a:endParaRPr lang="zh-CN" altLang="en-US" dirty="0"/>
          </a:p>
        </p:txBody>
      </p:sp>
      <p:sp>
        <p:nvSpPr>
          <p:cNvPr id="4" name="文本占位符 3"/>
          <p:cNvSpPr>
            <a:spLocks noGrp="1"/>
          </p:cNvSpPr>
          <p:nvPr>
            <p:ph type="body" sz="half" idx="15"/>
          </p:nvPr>
        </p:nvSpPr>
        <p:spPr/>
        <p:txBody>
          <a:bodyPr/>
          <a:lstStyle/>
          <a:p>
            <a:endParaRPr lang="zh-CN" altLang="en-US" dirty="0"/>
          </a:p>
        </p:txBody>
      </p:sp>
      <p:sp>
        <p:nvSpPr>
          <p:cNvPr id="5" name="文本占位符 4"/>
          <p:cNvSpPr>
            <a:spLocks noGrp="1"/>
          </p:cNvSpPr>
          <p:nvPr>
            <p:ph type="body" sz="quarter" idx="3"/>
          </p:nvPr>
        </p:nvSpPr>
        <p:spPr/>
        <p:txBody>
          <a:bodyPr/>
          <a:lstStyle/>
          <a:p>
            <a:pPr algn="ctr"/>
            <a:r>
              <a:rPr lang="en-US" altLang="zh-CN" dirty="0" smtClean="0"/>
              <a:t>Positive</a:t>
            </a:r>
            <a:endParaRPr lang="zh-CN" altLang="en-US" dirty="0"/>
          </a:p>
        </p:txBody>
      </p:sp>
      <p:sp>
        <p:nvSpPr>
          <p:cNvPr id="6" name="文本占位符 5"/>
          <p:cNvSpPr>
            <a:spLocks noGrp="1"/>
          </p:cNvSpPr>
          <p:nvPr>
            <p:ph type="body" sz="half" idx="16"/>
          </p:nvPr>
        </p:nvSpPr>
        <p:spPr/>
        <p:txBody>
          <a:bodyPr/>
          <a:lstStyle/>
          <a:p>
            <a:endParaRPr lang="zh-CN" altLang="en-US" dirty="0"/>
          </a:p>
        </p:txBody>
      </p:sp>
      <p:sp>
        <p:nvSpPr>
          <p:cNvPr id="7" name="文本占位符 6"/>
          <p:cNvSpPr>
            <a:spLocks noGrp="1"/>
          </p:cNvSpPr>
          <p:nvPr>
            <p:ph type="body" sz="quarter" idx="13"/>
          </p:nvPr>
        </p:nvSpPr>
        <p:spPr/>
        <p:txBody>
          <a:bodyPr/>
          <a:lstStyle/>
          <a:p>
            <a:pPr algn="ctr"/>
            <a:r>
              <a:rPr lang="en-US" altLang="zh-CN" dirty="0" smtClean="0"/>
              <a:t>Posted</a:t>
            </a:r>
            <a:endParaRPr lang="zh-CN" altLang="en-US" dirty="0"/>
          </a:p>
        </p:txBody>
      </p:sp>
      <p:sp>
        <p:nvSpPr>
          <p:cNvPr id="8" name="文本占位符 7"/>
          <p:cNvSpPr>
            <a:spLocks noGrp="1"/>
          </p:cNvSpPr>
          <p:nvPr>
            <p:ph type="body" sz="half" idx="17"/>
          </p:nvPr>
        </p:nvSpPr>
        <p:spPr/>
        <p:txBody>
          <a:bodyPr/>
          <a:lstStyle/>
          <a:p>
            <a:endParaRPr lang="zh-CN" altLang="en-US" dirty="0"/>
          </a:p>
        </p:txBody>
      </p:sp>
      <p:sp>
        <p:nvSpPr>
          <p:cNvPr id="9" name="灯片编号占位符 8"/>
          <p:cNvSpPr>
            <a:spLocks noGrp="1"/>
          </p:cNvSpPr>
          <p:nvPr>
            <p:ph type="sldNum" sz="quarter" idx="12"/>
          </p:nvPr>
        </p:nvSpPr>
        <p:spPr/>
        <p:txBody>
          <a:bodyPr/>
          <a:lstStyle/>
          <a:p>
            <a:fld id="{151FE45B-915D-435D-A4B4-F2821F5A5DAE}" type="slidenum">
              <a:rPr lang="zh-CN" altLang="en-US" smtClean="0"/>
              <a:t>11</a:t>
            </a:fld>
            <a:endParaRPr lang="zh-CN" altLang="en-US"/>
          </a:p>
        </p:txBody>
      </p:sp>
      <p:graphicFrame>
        <p:nvGraphicFramePr>
          <p:cNvPr id="18" name="图表 17"/>
          <p:cNvGraphicFramePr/>
          <p:nvPr>
            <p:extLst>
              <p:ext uri="{D42A27DB-BD31-4B8C-83A1-F6EECF244321}">
                <p14:modId xmlns:p14="http://schemas.microsoft.com/office/powerpoint/2010/main" val="1039492974"/>
              </p:ext>
            </p:extLst>
          </p:nvPr>
        </p:nvGraphicFramePr>
        <p:xfrm>
          <a:off x="1166926" y="3206202"/>
          <a:ext cx="3117196" cy="2814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图表 21"/>
          <p:cNvGraphicFramePr/>
          <p:nvPr>
            <p:extLst>
              <p:ext uri="{D42A27DB-BD31-4B8C-83A1-F6EECF244321}">
                <p14:modId xmlns:p14="http://schemas.microsoft.com/office/powerpoint/2010/main" val="2595161883"/>
              </p:ext>
            </p:extLst>
          </p:nvPr>
        </p:nvGraphicFramePr>
        <p:xfrm>
          <a:off x="4509031" y="3179764"/>
          <a:ext cx="3149070" cy="28610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图表 22"/>
          <p:cNvGraphicFramePr/>
          <p:nvPr>
            <p:extLst>
              <p:ext uri="{D42A27DB-BD31-4B8C-83A1-F6EECF244321}">
                <p14:modId xmlns:p14="http://schemas.microsoft.com/office/powerpoint/2010/main" val="4166850984"/>
              </p:ext>
            </p:extLst>
          </p:nvPr>
        </p:nvGraphicFramePr>
        <p:xfrm>
          <a:off x="7883009" y="3163114"/>
          <a:ext cx="3164719" cy="2863940"/>
        </p:xfrm>
        <a:graphic>
          <a:graphicData uri="http://schemas.openxmlformats.org/drawingml/2006/chart">
            <c:chart xmlns:c="http://schemas.openxmlformats.org/drawingml/2006/chart" xmlns:r="http://schemas.openxmlformats.org/officeDocument/2006/relationships" r:id="rId5"/>
          </a:graphicData>
        </a:graphic>
      </p:graphicFrame>
      <p:sp>
        <p:nvSpPr>
          <p:cNvPr id="10" name="下弧形箭头 9"/>
          <p:cNvSpPr/>
          <p:nvPr/>
        </p:nvSpPr>
        <p:spPr>
          <a:xfrm>
            <a:off x="2715298" y="6089823"/>
            <a:ext cx="3137647" cy="513496"/>
          </a:xfrm>
          <a:prstGeom prst="curvedUpArrow">
            <a:avLst/>
          </a:prstGeom>
          <a:solidFill>
            <a:srgbClr val="1B3F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p:nvPr/>
        </p:nvSpPr>
        <p:spPr>
          <a:xfrm>
            <a:off x="1319328" y="5127810"/>
            <a:ext cx="6202063" cy="830090"/>
          </a:xfrm>
          <a:prstGeom prst="rect">
            <a:avLst/>
          </a:prstGeom>
          <a:solidFill>
            <a:srgbClr val="1A3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People rarely check-in at work and check in more at entertainment places </a:t>
            </a:r>
            <a:r>
              <a:rPr lang="en-US" altLang="zh-CN" dirty="0"/>
              <a:t>when positively </a:t>
            </a:r>
            <a:endParaRPr lang="zh-CN" altLang="en-US" dirty="0"/>
          </a:p>
        </p:txBody>
      </p:sp>
      <p:sp>
        <p:nvSpPr>
          <p:cNvPr id="15" name="下弧形箭头 14"/>
          <p:cNvSpPr/>
          <p:nvPr/>
        </p:nvSpPr>
        <p:spPr>
          <a:xfrm>
            <a:off x="6166710" y="6127242"/>
            <a:ext cx="3137647" cy="513496"/>
          </a:xfrm>
          <a:prstGeom prst="curvedUpArrow">
            <a:avLst/>
          </a:prstGeom>
          <a:solidFill>
            <a:srgbClr val="1B3F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4634501" y="5127810"/>
            <a:ext cx="6202063" cy="830090"/>
          </a:xfrm>
          <a:prstGeom prst="rect">
            <a:avLst/>
          </a:prstGeom>
          <a:solidFill>
            <a:srgbClr val="1A3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People </a:t>
            </a:r>
            <a:r>
              <a:rPr lang="en-US" altLang="zh-CN" dirty="0" smtClean="0"/>
              <a:t>post much more check-ins at work and  ignore their existence at home and entertainment places. </a:t>
            </a:r>
            <a:endParaRPr lang="zh-CN" altLang="en-US" dirty="0"/>
          </a:p>
        </p:txBody>
      </p:sp>
    </p:spTree>
    <p:extLst>
      <p:ext uri="{BB962C8B-B14F-4D97-AF65-F5344CB8AC3E}">
        <p14:creationId xmlns:p14="http://schemas.microsoft.com/office/powerpoint/2010/main" val="355592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4953" y="973668"/>
            <a:ext cx="8939306" cy="706964"/>
          </a:xfrm>
        </p:spPr>
        <p:txBody>
          <a:bodyPr/>
          <a:lstStyle/>
          <a:p>
            <a:r>
              <a:rPr lang="en-US" altLang="zh-CN" sz="2000" dirty="0" smtClean="0"/>
              <a:t>        Finding 3: </a:t>
            </a:r>
            <a:r>
              <a:rPr lang="en-US" altLang="zh-CN" sz="2000" dirty="0"/>
              <a:t>Comparison of Positive Negative and posted check-in</a:t>
            </a:r>
            <a:endParaRPr lang="zh-CN" altLang="en-US" sz="2000" dirty="0"/>
          </a:p>
        </p:txBody>
      </p:sp>
      <p:sp>
        <p:nvSpPr>
          <p:cNvPr id="3" name="内容占位符 2"/>
          <p:cNvSpPr>
            <a:spLocks noGrp="1"/>
          </p:cNvSpPr>
          <p:nvPr>
            <p:ph sz="half" idx="1"/>
          </p:nvPr>
        </p:nvSpPr>
        <p:spPr/>
        <p:txBody>
          <a:bodyPr>
            <a:normAutofit lnSpcReduction="10000"/>
          </a:bodyPr>
          <a:lstStyle/>
          <a:p>
            <a:endParaRPr lang="zh-CN" altLang="en-US" dirty="0"/>
          </a:p>
        </p:txBody>
      </p:sp>
      <p:sp>
        <p:nvSpPr>
          <p:cNvPr id="4" name="内容占位符 3"/>
          <p:cNvSpPr>
            <a:spLocks noGrp="1"/>
          </p:cNvSpPr>
          <p:nvPr>
            <p:ph sz="half" idx="2"/>
          </p:nvPr>
        </p:nvSpPr>
        <p:spPr/>
        <p:txBody>
          <a:bodyPr>
            <a:normAutofit lnSpcReduction="10000"/>
          </a:bodyPr>
          <a:lstStyle/>
          <a:p>
            <a:pPr marL="0" indent="0">
              <a:buNone/>
            </a:pPr>
            <a:r>
              <a:rPr lang="en-US" altLang="zh-CN" sz="2400" b="1" dirty="0" smtClean="0"/>
              <a:t>Conclusions:</a:t>
            </a:r>
          </a:p>
          <a:p>
            <a:pPr marL="0" indent="0">
              <a:buNone/>
            </a:pPr>
            <a:endParaRPr lang="en-US" altLang="zh-CN" sz="1000" b="1" dirty="0" smtClean="0"/>
          </a:p>
          <a:p>
            <a:r>
              <a:rPr lang="en-US" altLang="zh-CN" sz="2400" b="1" dirty="0" smtClean="0"/>
              <a:t>Extraneous </a:t>
            </a:r>
            <a:r>
              <a:rPr lang="en-US" altLang="zh-CN" sz="2400" b="1" dirty="0" err="1"/>
              <a:t>check-in:Office</a:t>
            </a:r>
            <a:endParaRPr lang="en-US" altLang="zh-CN" sz="2400" b="1" dirty="0"/>
          </a:p>
          <a:p>
            <a:endParaRPr lang="en-US" altLang="zh-CN" sz="1100" b="1" dirty="0"/>
          </a:p>
          <a:p>
            <a:r>
              <a:rPr lang="en-US" altLang="zh-CN" sz="2400" b="1" dirty="0"/>
              <a:t>Missing </a:t>
            </a:r>
            <a:r>
              <a:rPr lang="en-US" altLang="zh-CN" sz="2400" b="1" dirty="0" err="1"/>
              <a:t>check-in:home</a:t>
            </a:r>
            <a:r>
              <a:rPr lang="en-US" altLang="zh-CN" sz="2400" b="1" dirty="0"/>
              <a:t> &amp; Entertain</a:t>
            </a:r>
          </a:p>
          <a:p>
            <a:endParaRPr lang="en-US" altLang="zh-CN" sz="1100" b="1" dirty="0"/>
          </a:p>
          <a:p>
            <a:r>
              <a:rPr lang="en-US" altLang="zh-CN" sz="2400" b="1" dirty="0"/>
              <a:t>58% person check-in with irreverent places.</a:t>
            </a:r>
          </a:p>
          <a:p>
            <a:pPr marL="0" indent="0">
              <a:buNone/>
            </a:pPr>
            <a:endParaRPr lang="zh-CN" altLang="en-US" dirty="0"/>
          </a:p>
        </p:txBody>
      </p:sp>
      <p:sp>
        <p:nvSpPr>
          <p:cNvPr id="5" name="灯片编号占位符 4"/>
          <p:cNvSpPr>
            <a:spLocks noGrp="1"/>
          </p:cNvSpPr>
          <p:nvPr>
            <p:ph type="sldNum" sz="quarter" idx="12"/>
          </p:nvPr>
        </p:nvSpPr>
        <p:spPr/>
        <p:txBody>
          <a:bodyPr/>
          <a:lstStyle/>
          <a:p>
            <a:fld id="{151FE45B-915D-435D-A4B4-F2821F5A5DAE}" type="slidenum">
              <a:rPr lang="zh-CN" altLang="en-US" smtClean="0"/>
              <a:t>12</a:t>
            </a:fld>
            <a:endParaRPr lang="zh-CN" altLang="en-US"/>
          </a:p>
        </p:txBody>
      </p:sp>
      <p:graphicFrame>
        <p:nvGraphicFramePr>
          <p:cNvPr id="6" name="图表 5"/>
          <p:cNvGraphicFramePr/>
          <p:nvPr>
            <p:extLst>
              <p:ext uri="{D42A27DB-BD31-4B8C-83A1-F6EECF244321}">
                <p14:modId xmlns:p14="http://schemas.microsoft.com/office/powerpoint/2010/main" val="1955925216"/>
              </p:ext>
            </p:extLst>
          </p:nvPr>
        </p:nvGraphicFramePr>
        <p:xfrm>
          <a:off x="1154953" y="2603501"/>
          <a:ext cx="4287904" cy="3579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7053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Background</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13</a:t>
            </a:fld>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807" y="2398154"/>
            <a:ext cx="9111428" cy="5125178"/>
          </a:xfrm>
          <a:prstGeom prst="rect">
            <a:avLst/>
          </a:prstGeom>
        </p:spPr>
      </p:pic>
      <p:sp>
        <p:nvSpPr>
          <p:cNvPr id="6" name="矩形 5"/>
          <p:cNvSpPr/>
          <p:nvPr/>
        </p:nvSpPr>
        <p:spPr>
          <a:xfrm>
            <a:off x="1988739" y="5400492"/>
            <a:ext cx="8231002" cy="1239648"/>
          </a:xfrm>
          <a:prstGeom prst="rect">
            <a:avLst/>
          </a:prstGeom>
          <a:solidFill>
            <a:srgbClr val="29598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2800" dirty="0" smtClean="0">
                <a:solidFill>
                  <a:schemeClr val="bg1"/>
                </a:solidFill>
              </a:rPr>
              <a:t>How does Weibo behave as a traffic hub</a:t>
            </a:r>
            <a:r>
              <a:rPr lang="zh-CN" altLang="en-US" sz="2800" dirty="0" smtClean="0">
                <a:solidFill>
                  <a:schemeClr val="bg1"/>
                </a:solidFill>
              </a:rPr>
              <a:t>？</a:t>
            </a:r>
            <a:endParaRPr lang="zh-CN" altLang="en-US" sz="2800" dirty="0">
              <a:solidFill>
                <a:schemeClr val="bg1"/>
              </a:solidFill>
            </a:endParaRPr>
          </a:p>
        </p:txBody>
      </p:sp>
    </p:spTree>
    <p:extLst>
      <p:ext uri="{BB962C8B-B14F-4D97-AF65-F5344CB8AC3E}">
        <p14:creationId xmlns:p14="http://schemas.microsoft.com/office/powerpoint/2010/main" val="25200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14</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1360186590"/>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736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15</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2126038154"/>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436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fld id="{151FE45B-915D-435D-A4B4-F2821F5A5DAE}" type="slidenum">
              <a:rPr lang="zh-CN" altLang="en-US" smtClean="0"/>
              <a:t>16</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765014860"/>
              </p:ext>
            </p:extLst>
          </p:nvPr>
        </p:nvGraphicFramePr>
        <p:xfrm>
          <a:off x="1605009" y="2435436"/>
          <a:ext cx="8128000" cy="3264213"/>
        </p:xfrm>
        <a:graphic>
          <a:graphicData uri="http://schemas.openxmlformats.org/drawingml/2006/table">
            <a:tbl>
              <a:tblPr firstRow="1" bandRow="1">
                <a:tableStyleId>{3C2FFA5D-87B4-456A-9821-1D502468CF0F}</a:tableStyleId>
              </a:tblPr>
              <a:tblGrid>
                <a:gridCol w="2141491">
                  <a:extLst>
                    <a:ext uri="{9D8B030D-6E8A-4147-A177-3AD203B41FA5}">
                      <a16:colId xmlns:a16="http://schemas.microsoft.com/office/drawing/2014/main" val="4134307679"/>
                    </a:ext>
                  </a:extLst>
                </a:gridCol>
                <a:gridCol w="5986509">
                  <a:extLst>
                    <a:ext uri="{9D8B030D-6E8A-4147-A177-3AD203B41FA5}">
                      <a16:colId xmlns:a16="http://schemas.microsoft.com/office/drawing/2014/main" val="3538705381"/>
                    </a:ext>
                  </a:extLst>
                </a:gridCol>
              </a:tblGrid>
              <a:tr h="7214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Field Name</a:t>
                      </a:r>
                      <a:endParaRPr lang="zh-CN" altLang="en-US" dirty="0"/>
                    </a:p>
                  </a:txBody>
                  <a:tcPr/>
                </a:tc>
                <a:tc>
                  <a:txBody>
                    <a:bodyPr/>
                    <a:lstStyle/>
                    <a:p>
                      <a:pPr algn="ctr"/>
                      <a:endParaRPr lang="en-US" altLang="zh-CN" dirty="0" smtClean="0"/>
                    </a:p>
                    <a:p>
                      <a:pPr algn="ctr"/>
                      <a:r>
                        <a:rPr lang="en-US" altLang="zh-CN" dirty="0" smtClean="0"/>
                        <a:t>Explanation</a:t>
                      </a:r>
                      <a:endParaRPr lang="zh-CN" altLang="en-US" dirty="0"/>
                    </a:p>
                  </a:txBody>
                  <a:tcPr/>
                </a:tc>
                <a:extLst>
                  <a:ext uri="{0D108BD9-81ED-4DB2-BD59-A6C34878D82A}">
                    <a16:rowId xmlns:a16="http://schemas.microsoft.com/office/drawing/2014/main" val="3284257296"/>
                  </a:ext>
                </a:extLst>
              </a:tr>
              <a:tr h="46264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IMSI</a:t>
                      </a:r>
                      <a:endParaRPr lang="zh-CN" altLang="en-US" dirty="0" smtClean="0"/>
                    </a:p>
                    <a:p>
                      <a:pPr algn="ctr"/>
                      <a:endParaRPr lang="zh-CN" altLang="en-US" dirty="0"/>
                    </a:p>
                  </a:txBody>
                  <a:tcPr/>
                </a:tc>
                <a:tc>
                  <a:txBody>
                    <a:bodyPr/>
                    <a:lstStyle/>
                    <a:p>
                      <a:r>
                        <a:rPr lang="en-US" altLang="zh-CN" dirty="0" smtClean="0"/>
                        <a:t>The</a:t>
                      </a:r>
                      <a:r>
                        <a:rPr lang="en-US" altLang="zh-CN" baseline="0" dirty="0" smtClean="0"/>
                        <a:t> ID of a subscriber</a:t>
                      </a:r>
                      <a:endParaRPr lang="zh-CN" altLang="en-US" dirty="0"/>
                    </a:p>
                  </a:txBody>
                  <a:tcPr/>
                </a:tc>
                <a:extLst>
                  <a:ext uri="{0D108BD9-81ED-4DB2-BD59-A6C34878D82A}">
                    <a16:rowId xmlns:a16="http://schemas.microsoft.com/office/drawing/2014/main" val="2554949298"/>
                  </a:ext>
                </a:extLst>
              </a:tr>
              <a:tr h="45756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BSID</a:t>
                      </a:r>
                      <a:endParaRPr lang="zh-CN" altLang="en-US" dirty="0" smtClean="0"/>
                    </a:p>
                  </a:txBody>
                  <a:tcPr/>
                </a:tc>
                <a:tc>
                  <a:txBody>
                    <a:bodyPr/>
                    <a:lstStyle/>
                    <a:p>
                      <a:r>
                        <a:rPr lang="en-US" altLang="zh-CN" dirty="0" smtClean="0"/>
                        <a:t>The ID of a base station which</a:t>
                      </a:r>
                      <a:r>
                        <a:rPr lang="en-US" altLang="zh-CN" baseline="0" dirty="0" smtClean="0"/>
                        <a:t> is accessed by the subscriber</a:t>
                      </a:r>
                      <a:endParaRPr lang="zh-CN" altLang="en-US" dirty="0"/>
                    </a:p>
                  </a:txBody>
                  <a:tcPr/>
                </a:tc>
                <a:extLst>
                  <a:ext uri="{0D108BD9-81ED-4DB2-BD59-A6C34878D82A}">
                    <a16:rowId xmlns:a16="http://schemas.microsoft.com/office/drawing/2014/main" val="3965458685"/>
                  </a:ext>
                </a:extLst>
              </a:tr>
              <a:tr h="4381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Start Time</a:t>
                      </a:r>
                      <a:endParaRPr lang="zh-CN" altLang="en-US" dirty="0" smtClean="0"/>
                    </a:p>
                  </a:txBody>
                  <a:tcPr/>
                </a:tc>
                <a:tc>
                  <a:txBody>
                    <a:bodyPr/>
                    <a:lstStyle/>
                    <a:p>
                      <a:r>
                        <a:rPr lang="en-US" altLang="zh-CN" dirty="0" smtClean="0"/>
                        <a:t>The start time of the</a:t>
                      </a:r>
                      <a:r>
                        <a:rPr lang="en-US" altLang="zh-CN" baseline="0" dirty="0" smtClean="0"/>
                        <a:t> service</a:t>
                      </a:r>
                      <a:endParaRPr lang="zh-CN" altLang="en-US" dirty="0"/>
                    </a:p>
                  </a:txBody>
                  <a:tcPr/>
                </a:tc>
                <a:extLst>
                  <a:ext uri="{0D108BD9-81ED-4DB2-BD59-A6C34878D82A}">
                    <a16:rowId xmlns:a16="http://schemas.microsoft.com/office/drawing/2014/main" val="1417878739"/>
                  </a:ext>
                </a:extLst>
              </a:tr>
              <a:tr h="412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dirty="0" smtClean="0"/>
                        <a:t>Destination URL</a:t>
                      </a:r>
                      <a:endParaRPr lang="zh-CN" altLang="en-US" dirty="0"/>
                    </a:p>
                  </a:txBody>
                  <a:tcPr/>
                </a:tc>
                <a:tc>
                  <a:txBody>
                    <a:bodyPr/>
                    <a:lstStyle/>
                    <a:p>
                      <a:r>
                        <a:rPr lang="en-US" altLang="zh-CN" sz="1800" kern="1200" dirty="0" smtClean="0">
                          <a:effectLst/>
                        </a:rPr>
                        <a:t>The URL of the subscriber’s destination Web site</a:t>
                      </a:r>
                      <a:endParaRPr lang="zh-CN" altLang="en-US" dirty="0"/>
                    </a:p>
                  </a:txBody>
                  <a:tcPr/>
                </a:tc>
                <a:extLst>
                  <a:ext uri="{0D108BD9-81ED-4DB2-BD59-A6C34878D82A}">
                    <a16:rowId xmlns:a16="http://schemas.microsoft.com/office/drawing/2014/main" val="584510683"/>
                  </a:ext>
                </a:extLst>
              </a:tr>
              <a:tr h="412241">
                <a:tc>
                  <a:txBody>
                    <a:bodyPr/>
                    <a:lstStyle/>
                    <a:p>
                      <a:pPr algn="ctr"/>
                      <a:r>
                        <a:rPr lang="en-US" altLang="zh-CN" dirty="0" smtClean="0"/>
                        <a:t>Referrer</a:t>
                      </a:r>
                      <a:endParaRPr lang="zh-CN" altLang="en-US" dirty="0"/>
                    </a:p>
                  </a:txBody>
                  <a:tcPr/>
                </a:tc>
                <a:tc>
                  <a:txBody>
                    <a:bodyPr/>
                    <a:lstStyle/>
                    <a:p>
                      <a:r>
                        <a:rPr lang="en-US" altLang="zh-CN" dirty="0" smtClean="0"/>
                        <a:t>The information of the source link</a:t>
                      </a:r>
                      <a:endParaRPr lang="zh-CN" altLang="en-US" dirty="0"/>
                    </a:p>
                  </a:txBody>
                  <a:tcPr/>
                </a:tc>
                <a:extLst>
                  <a:ext uri="{0D108BD9-81ED-4DB2-BD59-A6C34878D82A}">
                    <a16:rowId xmlns:a16="http://schemas.microsoft.com/office/drawing/2014/main" val="3186980614"/>
                  </a:ext>
                </a:extLst>
              </a:tr>
            </a:tbl>
          </a:graphicData>
        </a:graphic>
      </p:graphicFrame>
      <p:sp>
        <p:nvSpPr>
          <p:cNvPr id="8" name="矩形 7"/>
          <p:cNvSpPr/>
          <p:nvPr/>
        </p:nvSpPr>
        <p:spPr>
          <a:xfrm>
            <a:off x="1498600" y="4838700"/>
            <a:ext cx="8417766" cy="1028700"/>
          </a:xfrm>
          <a:prstGeom prst="rect">
            <a:avLst/>
          </a:prstGeom>
          <a:noFill/>
          <a:ln w="63500">
            <a:solidFill>
              <a:srgbClr val="112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4277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17</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373210878"/>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680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lgn="ctr"/>
            <a:r>
              <a:rPr lang="en-US" altLang="en-US" sz="2400" dirty="0"/>
              <a:t>Target 1: Incoming and outgoing transition of </a:t>
            </a:r>
            <a:r>
              <a:rPr lang="en-US" altLang="en-US" sz="2400" dirty="0" smtClean="0"/>
              <a:t>Weibo</a:t>
            </a:r>
            <a:endParaRPr lang="zh-CN" alt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2312539722"/>
              </p:ext>
            </p:extLst>
          </p:nvPr>
        </p:nvGraphicFramePr>
        <p:xfrm>
          <a:off x="1655799" y="2250227"/>
          <a:ext cx="3621196" cy="4348480"/>
        </p:xfrm>
        <a:graphic>
          <a:graphicData uri="http://schemas.openxmlformats.org/drawingml/2006/table">
            <a:tbl>
              <a:tblPr firstRow="1" bandRow="1">
                <a:tableStyleId>{5C22544A-7EE6-4342-B048-85BDC9FD1C3A}</a:tableStyleId>
              </a:tblPr>
              <a:tblGrid>
                <a:gridCol w="1127789">
                  <a:extLst>
                    <a:ext uri="{9D8B030D-6E8A-4147-A177-3AD203B41FA5}">
                      <a16:colId xmlns:a16="http://schemas.microsoft.com/office/drawing/2014/main" val="2207820269"/>
                    </a:ext>
                  </a:extLst>
                </a:gridCol>
                <a:gridCol w="740688">
                  <a:extLst>
                    <a:ext uri="{9D8B030D-6E8A-4147-A177-3AD203B41FA5}">
                      <a16:colId xmlns:a16="http://schemas.microsoft.com/office/drawing/2014/main" val="3919906627"/>
                    </a:ext>
                  </a:extLst>
                </a:gridCol>
                <a:gridCol w="1752719">
                  <a:extLst>
                    <a:ext uri="{9D8B030D-6E8A-4147-A177-3AD203B41FA5}">
                      <a16:colId xmlns:a16="http://schemas.microsoft.com/office/drawing/2014/main" val="1361772094"/>
                    </a:ext>
                  </a:extLst>
                </a:gridCol>
              </a:tblGrid>
              <a:tr h="370840">
                <a:tc>
                  <a:txBody>
                    <a:bodyPr/>
                    <a:lstStyle/>
                    <a:p>
                      <a:r>
                        <a:rPr lang="en-US" altLang="zh-CN" dirty="0" smtClean="0"/>
                        <a:t>Dataset		</a:t>
                      </a:r>
                      <a:endParaRPr lang="zh-CN" altLang="en-US" dirty="0"/>
                    </a:p>
                  </a:txBody>
                  <a:tcPr/>
                </a:tc>
                <a:tc>
                  <a:txBody>
                    <a:bodyPr/>
                    <a:lstStyle/>
                    <a:p>
                      <a:r>
                        <a:rPr lang="en-US" altLang="zh-CN" dirty="0" smtClean="0"/>
                        <a:t>rank</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category</a:t>
                      </a:r>
                      <a:endParaRPr lang="zh-CN" altLang="en-US" dirty="0" smtClean="0"/>
                    </a:p>
                  </a:txBody>
                  <a:tcPr/>
                </a:tc>
                <a:extLst>
                  <a:ext uri="{0D108BD9-81ED-4DB2-BD59-A6C34878D82A}">
                    <a16:rowId xmlns:a16="http://schemas.microsoft.com/office/drawing/2014/main" val="1568735395"/>
                  </a:ext>
                </a:extLst>
              </a:tr>
              <a:tr h="370840">
                <a:tc rowSpan="5">
                  <a:txBody>
                    <a:bodyPr/>
                    <a:lstStyle/>
                    <a:p>
                      <a:r>
                        <a:rPr lang="en-US" altLang="zh-CN" dirty="0" smtClean="0"/>
                        <a:t>App</a:t>
                      </a:r>
                    </a:p>
                    <a:p>
                      <a:r>
                        <a:rPr lang="en-US" altLang="zh-CN" dirty="0" smtClean="0"/>
                        <a:t>(In)</a:t>
                      </a:r>
                      <a:endParaRPr lang="zh-CN" altLang="en-US" dirty="0"/>
                    </a:p>
                  </a:txBody>
                  <a:tcPr/>
                </a:tc>
                <a:tc>
                  <a:txBody>
                    <a:bodyPr/>
                    <a:lstStyle/>
                    <a:p>
                      <a:r>
                        <a:rPr lang="en-US" altLang="zh-CN" dirty="0" smtClean="0"/>
                        <a:t>31%</a:t>
                      </a:r>
                    </a:p>
                  </a:txBody>
                  <a:tcPr/>
                </a:tc>
                <a:tc>
                  <a:txBody>
                    <a:bodyPr/>
                    <a:lstStyle/>
                    <a:p>
                      <a:r>
                        <a:rPr lang="en-US" altLang="zh-CN" dirty="0" smtClean="0"/>
                        <a:t>Books</a:t>
                      </a:r>
                      <a:endParaRPr lang="zh-CN" altLang="en-US" dirty="0"/>
                    </a:p>
                  </a:txBody>
                  <a:tcPr/>
                </a:tc>
                <a:extLst>
                  <a:ext uri="{0D108BD9-81ED-4DB2-BD59-A6C34878D82A}">
                    <a16:rowId xmlns:a16="http://schemas.microsoft.com/office/drawing/2014/main" val="1961939308"/>
                  </a:ext>
                </a:extLst>
              </a:tr>
              <a:tr h="370840">
                <a:tc vMerge="1">
                  <a:txBody>
                    <a:bodyPr/>
                    <a:lstStyle/>
                    <a:p>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14%</a:t>
                      </a:r>
                      <a:endParaRPr lang="zh-CN" altLang="en-US" dirty="0"/>
                    </a:p>
                  </a:txBody>
                  <a:tcPr/>
                </a:tc>
                <a:tc>
                  <a:txBody>
                    <a:bodyPr/>
                    <a:lstStyle/>
                    <a:p>
                      <a:r>
                        <a:rPr lang="en-US" altLang="zh-CN" dirty="0" smtClean="0"/>
                        <a:t>Local</a:t>
                      </a:r>
                      <a:endParaRPr lang="zh-CN" altLang="en-US" dirty="0"/>
                    </a:p>
                  </a:txBody>
                  <a:tcPr/>
                </a:tc>
                <a:extLst>
                  <a:ext uri="{0D108BD9-81ED-4DB2-BD59-A6C34878D82A}">
                    <a16:rowId xmlns:a16="http://schemas.microsoft.com/office/drawing/2014/main" val="3148577814"/>
                  </a:ext>
                </a:extLst>
              </a:tr>
              <a:tr h="370840">
                <a:tc vMerge="1">
                  <a:txBody>
                    <a:bodyPr/>
                    <a:lstStyle/>
                    <a:p>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14%</a:t>
                      </a:r>
                      <a:endParaRPr lang="zh-CN" altLang="en-US" dirty="0"/>
                    </a:p>
                  </a:txBody>
                  <a:tcPr/>
                </a:tc>
                <a:tc>
                  <a:txBody>
                    <a:bodyPr/>
                    <a:lstStyle/>
                    <a:p>
                      <a:r>
                        <a:rPr lang="en-US" altLang="zh-CN" dirty="0" smtClean="0"/>
                        <a:t>News</a:t>
                      </a:r>
                      <a:endParaRPr lang="zh-CN" altLang="en-US" dirty="0"/>
                    </a:p>
                  </a:txBody>
                  <a:tcPr/>
                </a:tc>
                <a:extLst>
                  <a:ext uri="{0D108BD9-81ED-4DB2-BD59-A6C34878D82A}">
                    <a16:rowId xmlns:a16="http://schemas.microsoft.com/office/drawing/2014/main" val="3273728585"/>
                  </a:ext>
                </a:extLst>
              </a:tr>
              <a:tr h="370840">
                <a:tc vMerge="1">
                  <a:txBody>
                    <a:bodyPr/>
                    <a:lstStyle/>
                    <a:p>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13%</a:t>
                      </a:r>
                      <a:endParaRPr lang="zh-CN" altLang="en-US" dirty="0"/>
                    </a:p>
                  </a:txBody>
                  <a:tcPr/>
                </a:tc>
                <a:tc>
                  <a:txBody>
                    <a:bodyPr/>
                    <a:lstStyle/>
                    <a:p>
                      <a:r>
                        <a:rPr lang="en-US" altLang="zh-CN" dirty="0" smtClean="0"/>
                        <a:t>Finance</a:t>
                      </a:r>
                      <a:endParaRPr lang="zh-CN" altLang="en-US" dirty="0"/>
                    </a:p>
                  </a:txBody>
                  <a:tcPr/>
                </a:tc>
                <a:extLst>
                  <a:ext uri="{0D108BD9-81ED-4DB2-BD59-A6C34878D82A}">
                    <a16:rowId xmlns:a16="http://schemas.microsoft.com/office/drawing/2014/main" val="454279597"/>
                  </a:ext>
                </a:extLst>
              </a:tr>
              <a:tr h="370840">
                <a:tc vMerge="1">
                  <a:txBody>
                    <a:bodyPr/>
                    <a:lstStyle/>
                    <a:p>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6%</a:t>
                      </a:r>
                      <a:endParaRPr lang="zh-CN" altLang="en-US" dirty="0"/>
                    </a:p>
                  </a:txBody>
                  <a:tcPr/>
                </a:tc>
                <a:tc>
                  <a:txBody>
                    <a:bodyPr/>
                    <a:lstStyle/>
                    <a:p>
                      <a:r>
                        <a:rPr lang="en-US" altLang="zh-CN" dirty="0" smtClean="0"/>
                        <a:t>Entertainment</a:t>
                      </a:r>
                      <a:endParaRPr lang="zh-CN" altLang="en-US" dirty="0"/>
                    </a:p>
                  </a:txBody>
                  <a:tcPr/>
                </a:tc>
                <a:extLst>
                  <a:ext uri="{0D108BD9-81ED-4DB2-BD59-A6C34878D82A}">
                    <a16:rowId xmlns:a16="http://schemas.microsoft.com/office/drawing/2014/main" val="1578105572"/>
                  </a:ext>
                </a:extLst>
              </a:tr>
              <a:tr h="370840">
                <a:tc rowSpan="5">
                  <a:txBody>
                    <a:bodyPr/>
                    <a:lstStyle/>
                    <a:p>
                      <a:r>
                        <a:rPr lang="en-US" altLang="zh-CN" dirty="0" smtClean="0"/>
                        <a:t>Web</a:t>
                      </a:r>
                    </a:p>
                    <a:p>
                      <a:r>
                        <a:rPr lang="en-US" altLang="zh-CN" dirty="0" smtClean="0"/>
                        <a:t>(In)</a:t>
                      </a:r>
                      <a:endParaRPr lang="zh-CN" altLang="en-US" dirty="0"/>
                    </a:p>
                  </a:txBody>
                  <a:tcPr/>
                </a:tc>
                <a:tc>
                  <a:txBody>
                    <a:bodyPr/>
                    <a:lstStyle/>
                    <a:p>
                      <a:r>
                        <a:rPr lang="en-US" altLang="zh-CN" dirty="0" smtClean="0"/>
                        <a:t>21%</a:t>
                      </a:r>
                      <a:endParaRPr lang="zh-CN" altLang="en-US" dirty="0"/>
                    </a:p>
                  </a:txBody>
                  <a:tcPr/>
                </a:tc>
                <a:tc>
                  <a:txBody>
                    <a:bodyPr/>
                    <a:lstStyle/>
                    <a:p>
                      <a:r>
                        <a:rPr lang="en-US" altLang="zh-CN" dirty="0" smtClean="0"/>
                        <a:t>News</a:t>
                      </a:r>
                      <a:endParaRPr lang="zh-CN" altLang="en-US" dirty="0"/>
                    </a:p>
                  </a:txBody>
                  <a:tcPr/>
                </a:tc>
                <a:extLst>
                  <a:ext uri="{0D108BD9-81ED-4DB2-BD59-A6C34878D82A}">
                    <a16:rowId xmlns:a16="http://schemas.microsoft.com/office/drawing/2014/main" val="3210113358"/>
                  </a:ext>
                </a:extLst>
              </a:tr>
              <a:tr h="370840">
                <a:tc vMerge="1">
                  <a:txBody>
                    <a:bodyPr/>
                    <a:lstStyle/>
                    <a:p>
                      <a:endParaRPr lang="zh-CN" altLang="en-US" dirty="0"/>
                    </a:p>
                  </a:txBody>
                  <a:tcPr/>
                </a:tc>
                <a:tc>
                  <a:txBody>
                    <a:bodyPr/>
                    <a:lstStyle/>
                    <a:p>
                      <a:r>
                        <a:rPr lang="en-US" altLang="zh-CN" dirty="0" smtClean="0"/>
                        <a:t>17%</a:t>
                      </a:r>
                      <a:endParaRPr lang="zh-CN" altLang="en-US" dirty="0"/>
                    </a:p>
                  </a:txBody>
                  <a:tcPr/>
                </a:tc>
                <a:tc>
                  <a:txBody>
                    <a:bodyPr/>
                    <a:lstStyle/>
                    <a:p>
                      <a:r>
                        <a:rPr lang="en-US" altLang="zh-CN" dirty="0" smtClean="0"/>
                        <a:t>Advertise</a:t>
                      </a:r>
                      <a:endParaRPr lang="zh-CN" altLang="en-US" dirty="0"/>
                    </a:p>
                  </a:txBody>
                  <a:tcPr/>
                </a:tc>
                <a:extLst>
                  <a:ext uri="{0D108BD9-81ED-4DB2-BD59-A6C34878D82A}">
                    <a16:rowId xmlns:a16="http://schemas.microsoft.com/office/drawing/2014/main" val="2368252004"/>
                  </a:ext>
                </a:extLst>
              </a:tr>
              <a:tr h="370840">
                <a:tc vMerge="1">
                  <a:txBody>
                    <a:bodyPr/>
                    <a:lstStyle/>
                    <a:p>
                      <a:endParaRPr lang="zh-CN" altLang="en-US" dirty="0"/>
                    </a:p>
                  </a:txBody>
                  <a:tcPr/>
                </a:tc>
                <a:tc>
                  <a:txBody>
                    <a:bodyPr/>
                    <a:lstStyle/>
                    <a:p>
                      <a:r>
                        <a:rPr lang="en-US" altLang="zh-CN" dirty="0" smtClean="0"/>
                        <a:t>13%</a:t>
                      </a:r>
                      <a:endParaRPr lang="zh-CN" altLang="en-US" dirty="0"/>
                    </a:p>
                  </a:txBody>
                  <a:tcPr/>
                </a:tc>
                <a:tc>
                  <a:txBody>
                    <a:bodyPr/>
                    <a:lstStyle/>
                    <a:p>
                      <a:r>
                        <a:rPr lang="en-US" altLang="zh-CN" dirty="0" smtClean="0"/>
                        <a:t>Search</a:t>
                      </a:r>
                      <a:endParaRPr lang="zh-CN" altLang="en-US" dirty="0"/>
                    </a:p>
                  </a:txBody>
                  <a:tcPr/>
                </a:tc>
                <a:extLst>
                  <a:ext uri="{0D108BD9-81ED-4DB2-BD59-A6C34878D82A}">
                    <a16:rowId xmlns:a16="http://schemas.microsoft.com/office/drawing/2014/main" val="19735384"/>
                  </a:ext>
                </a:extLst>
              </a:tr>
              <a:tr h="370840">
                <a:tc vMerge="1">
                  <a:txBody>
                    <a:bodyPr/>
                    <a:lstStyle/>
                    <a:p>
                      <a:endParaRPr lang="zh-CN" altLang="en-US" dirty="0"/>
                    </a:p>
                  </a:txBody>
                  <a:tcPr/>
                </a:tc>
                <a:tc>
                  <a:txBody>
                    <a:bodyPr/>
                    <a:lstStyle/>
                    <a:p>
                      <a:r>
                        <a:rPr lang="en-US" altLang="zh-CN" dirty="0" smtClean="0"/>
                        <a:t>11%</a:t>
                      </a:r>
                      <a:endParaRPr lang="zh-CN" altLang="en-US" dirty="0"/>
                    </a:p>
                  </a:txBody>
                  <a:tcPr/>
                </a:tc>
                <a:tc>
                  <a:txBody>
                    <a:bodyPr/>
                    <a:lstStyle/>
                    <a:p>
                      <a:r>
                        <a:rPr lang="en-US" altLang="zh-CN" dirty="0" smtClean="0"/>
                        <a:t>Sports</a:t>
                      </a:r>
                      <a:endParaRPr lang="zh-CN" altLang="en-US" dirty="0"/>
                    </a:p>
                  </a:txBody>
                  <a:tcPr/>
                </a:tc>
                <a:extLst>
                  <a:ext uri="{0D108BD9-81ED-4DB2-BD59-A6C34878D82A}">
                    <a16:rowId xmlns:a16="http://schemas.microsoft.com/office/drawing/2014/main" val="2881129083"/>
                  </a:ext>
                </a:extLst>
              </a:tr>
              <a:tr h="370840">
                <a:tc vMerge="1">
                  <a:txBody>
                    <a:bodyPr/>
                    <a:lstStyle/>
                    <a:p>
                      <a:endParaRPr lang="zh-CN" altLang="en-US" dirty="0"/>
                    </a:p>
                  </a:txBody>
                  <a:tcPr/>
                </a:tc>
                <a:tc>
                  <a:txBody>
                    <a:bodyPr/>
                    <a:lstStyle/>
                    <a:p>
                      <a:r>
                        <a:rPr lang="en-US" altLang="zh-CN" dirty="0" smtClean="0"/>
                        <a:t>9%</a:t>
                      </a:r>
                      <a:endParaRPr lang="zh-CN" altLang="en-US" dirty="0"/>
                    </a:p>
                  </a:txBody>
                  <a:tcPr/>
                </a:tc>
                <a:tc>
                  <a:txBody>
                    <a:bodyPr/>
                    <a:lstStyle/>
                    <a:p>
                      <a:r>
                        <a:rPr lang="en-US" altLang="zh-CN" dirty="0" smtClean="0"/>
                        <a:t>Finance</a:t>
                      </a:r>
                      <a:endParaRPr lang="zh-CN" altLang="en-US" dirty="0"/>
                    </a:p>
                  </a:txBody>
                  <a:tcPr/>
                </a:tc>
                <a:extLst>
                  <a:ext uri="{0D108BD9-81ED-4DB2-BD59-A6C34878D82A}">
                    <a16:rowId xmlns:a16="http://schemas.microsoft.com/office/drawing/2014/main" val="173812497"/>
                  </a:ext>
                </a:extLst>
              </a:tr>
            </a:tbl>
          </a:graphicData>
        </a:graphic>
      </p:graphicFrame>
      <p:sp>
        <p:nvSpPr>
          <p:cNvPr id="4" name="灯片编号占位符 3"/>
          <p:cNvSpPr>
            <a:spLocks noGrp="1"/>
          </p:cNvSpPr>
          <p:nvPr>
            <p:ph type="sldNum" sz="quarter" idx="12"/>
          </p:nvPr>
        </p:nvSpPr>
        <p:spPr/>
        <p:txBody>
          <a:bodyPr/>
          <a:lstStyle/>
          <a:p>
            <a:fld id="{151FE45B-915D-435D-A4B4-F2821F5A5DAE}" type="slidenum">
              <a:rPr lang="zh-CN" altLang="en-US" smtClean="0"/>
              <a:t>18</a:t>
            </a:fld>
            <a:endParaRPr lang="zh-CN" altLang="en-US"/>
          </a:p>
        </p:txBody>
      </p:sp>
      <p:graphicFrame>
        <p:nvGraphicFramePr>
          <p:cNvPr id="9" name="内容占位符 7"/>
          <p:cNvGraphicFramePr>
            <a:graphicFrameLocks/>
          </p:cNvGraphicFramePr>
          <p:nvPr>
            <p:extLst>
              <p:ext uri="{D42A27DB-BD31-4B8C-83A1-F6EECF244321}">
                <p14:modId xmlns:p14="http://schemas.microsoft.com/office/powerpoint/2010/main" val="3253395603"/>
              </p:ext>
            </p:extLst>
          </p:nvPr>
        </p:nvGraphicFramePr>
        <p:xfrm>
          <a:off x="6885197" y="2250227"/>
          <a:ext cx="3621196" cy="4348480"/>
        </p:xfrm>
        <a:graphic>
          <a:graphicData uri="http://schemas.openxmlformats.org/drawingml/2006/table">
            <a:tbl>
              <a:tblPr firstRow="1" bandRow="1">
                <a:tableStyleId>{5C22544A-7EE6-4342-B048-85BDC9FD1C3A}</a:tableStyleId>
              </a:tblPr>
              <a:tblGrid>
                <a:gridCol w="1127789">
                  <a:extLst>
                    <a:ext uri="{9D8B030D-6E8A-4147-A177-3AD203B41FA5}">
                      <a16:colId xmlns:a16="http://schemas.microsoft.com/office/drawing/2014/main" val="2207820269"/>
                    </a:ext>
                  </a:extLst>
                </a:gridCol>
                <a:gridCol w="740688">
                  <a:extLst>
                    <a:ext uri="{9D8B030D-6E8A-4147-A177-3AD203B41FA5}">
                      <a16:colId xmlns:a16="http://schemas.microsoft.com/office/drawing/2014/main" val="3919906627"/>
                    </a:ext>
                  </a:extLst>
                </a:gridCol>
                <a:gridCol w="1752719">
                  <a:extLst>
                    <a:ext uri="{9D8B030D-6E8A-4147-A177-3AD203B41FA5}">
                      <a16:colId xmlns:a16="http://schemas.microsoft.com/office/drawing/2014/main" val="1361772094"/>
                    </a:ext>
                  </a:extLst>
                </a:gridCol>
              </a:tblGrid>
              <a:tr h="370840">
                <a:tc>
                  <a:txBody>
                    <a:bodyPr/>
                    <a:lstStyle/>
                    <a:p>
                      <a:r>
                        <a:rPr lang="en-US" altLang="zh-CN" dirty="0" smtClean="0"/>
                        <a:t>Dataset		</a:t>
                      </a:r>
                      <a:endParaRPr lang="zh-CN" altLang="en-US" dirty="0"/>
                    </a:p>
                  </a:txBody>
                  <a:tcPr/>
                </a:tc>
                <a:tc>
                  <a:txBody>
                    <a:bodyPr/>
                    <a:lstStyle/>
                    <a:p>
                      <a:r>
                        <a:rPr lang="en-US" altLang="zh-CN" dirty="0" smtClean="0"/>
                        <a:t>rank</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category</a:t>
                      </a:r>
                      <a:endParaRPr lang="zh-CN" altLang="en-US" dirty="0" smtClean="0"/>
                    </a:p>
                  </a:txBody>
                  <a:tcPr/>
                </a:tc>
                <a:extLst>
                  <a:ext uri="{0D108BD9-81ED-4DB2-BD59-A6C34878D82A}">
                    <a16:rowId xmlns:a16="http://schemas.microsoft.com/office/drawing/2014/main" val="1568735395"/>
                  </a:ext>
                </a:extLst>
              </a:tr>
              <a:tr h="370840">
                <a:tc rowSpan="5">
                  <a:txBody>
                    <a:bodyPr/>
                    <a:lstStyle/>
                    <a:p>
                      <a:r>
                        <a:rPr lang="en-US" altLang="zh-CN" dirty="0" smtClean="0"/>
                        <a:t>App</a:t>
                      </a:r>
                    </a:p>
                    <a:p>
                      <a:r>
                        <a:rPr lang="en-US" altLang="zh-CN" dirty="0" smtClean="0"/>
                        <a:t>(Out)</a:t>
                      </a:r>
                      <a:endParaRPr lang="zh-CN" altLang="en-US" dirty="0"/>
                    </a:p>
                  </a:txBody>
                  <a:tcPr/>
                </a:tc>
                <a:tc>
                  <a:txBody>
                    <a:bodyPr/>
                    <a:lstStyle/>
                    <a:p>
                      <a:r>
                        <a:rPr lang="en-US" altLang="zh-CN" dirty="0" smtClean="0"/>
                        <a:t>58%</a:t>
                      </a:r>
                    </a:p>
                  </a:txBody>
                  <a:tcPr/>
                </a:tc>
                <a:tc>
                  <a:txBody>
                    <a:bodyPr/>
                    <a:lstStyle/>
                    <a:p>
                      <a:r>
                        <a:rPr lang="en-US" altLang="zh-CN" dirty="0" err="1" smtClean="0"/>
                        <a:t>WeiboVideo</a:t>
                      </a:r>
                      <a:r>
                        <a:rPr lang="en-US" altLang="zh-CN" dirty="0" smtClean="0"/>
                        <a:t> </a:t>
                      </a:r>
                    </a:p>
                  </a:txBody>
                  <a:tcPr/>
                </a:tc>
                <a:extLst>
                  <a:ext uri="{0D108BD9-81ED-4DB2-BD59-A6C34878D82A}">
                    <a16:rowId xmlns:a16="http://schemas.microsoft.com/office/drawing/2014/main" val="1961939308"/>
                  </a:ext>
                </a:extLst>
              </a:tr>
              <a:tr h="370840">
                <a:tc vMerge="1">
                  <a:txBody>
                    <a:bodyPr/>
                    <a:lstStyle/>
                    <a:p>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9%</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Software</a:t>
                      </a:r>
                      <a:endParaRPr lang="zh-CN" altLang="en-US" dirty="0"/>
                    </a:p>
                  </a:txBody>
                  <a:tcPr/>
                </a:tc>
                <a:extLst>
                  <a:ext uri="{0D108BD9-81ED-4DB2-BD59-A6C34878D82A}">
                    <a16:rowId xmlns:a16="http://schemas.microsoft.com/office/drawing/2014/main" val="3148577814"/>
                  </a:ext>
                </a:extLst>
              </a:tr>
              <a:tr h="370840">
                <a:tc vMerge="1">
                  <a:txBody>
                    <a:bodyPr/>
                    <a:lstStyle/>
                    <a:p>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6%</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Advertise</a:t>
                      </a:r>
                      <a:endParaRPr lang="zh-CN" altLang="en-US" dirty="0"/>
                    </a:p>
                  </a:txBody>
                  <a:tcPr/>
                </a:tc>
                <a:extLst>
                  <a:ext uri="{0D108BD9-81ED-4DB2-BD59-A6C34878D82A}">
                    <a16:rowId xmlns:a16="http://schemas.microsoft.com/office/drawing/2014/main" val="3273728585"/>
                  </a:ext>
                </a:extLst>
              </a:tr>
              <a:tr h="370840">
                <a:tc vMerge="1">
                  <a:txBody>
                    <a:bodyPr/>
                    <a:lstStyle/>
                    <a:p>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4%</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News</a:t>
                      </a:r>
                      <a:endParaRPr lang="zh-CN" altLang="en-US" dirty="0"/>
                    </a:p>
                  </a:txBody>
                  <a:tcPr/>
                </a:tc>
                <a:extLst>
                  <a:ext uri="{0D108BD9-81ED-4DB2-BD59-A6C34878D82A}">
                    <a16:rowId xmlns:a16="http://schemas.microsoft.com/office/drawing/2014/main" val="454279597"/>
                  </a:ext>
                </a:extLst>
              </a:tr>
              <a:tr h="370840">
                <a:tc vMerge="1">
                  <a:txBody>
                    <a:bodyPr/>
                    <a:lstStyle/>
                    <a:p>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3%</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err="1" smtClean="0"/>
                        <a:t>BBS&amp;Blog</a:t>
                      </a:r>
                      <a:endParaRPr lang="zh-CN" altLang="en-US" dirty="0"/>
                    </a:p>
                  </a:txBody>
                  <a:tcPr/>
                </a:tc>
                <a:extLst>
                  <a:ext uri="{0D108BD9-81ED-4DB2-BD59-A6C34878D82A}">
                    <a16:rowId xmlns:a16="http://schemas.microsoft.com/office/drawing/2014/main" val="1578105572"/>
                  </a:ext>
                </a:extLst>
              </a:tr>
              <a:tr h="370840">
                <a:tc rowSpan="5">
                  <a:txBody>
                    <a:bodyPr/>
                    <a:lstStyle/>
                    <a:p>
                      <a:r>
                        <a:rPr lang="en-US" altLang="zh-CN" dirty="0" smtClean="0"/>
                        <a:t>Web</a:t>
                      </a:r>
                    </a:p>
                    <a:p>
                      <a:r>
                        <a:rPr lang="en-US" altLang="zh-CN" dirty="0" smtClean="0"/>
                        <a:t>(Out)</a:t>
                      </a:r>
                      <a:endParaRPr lang="zh-CN" altLang="en-US" dirty="0"/>
                    </a:p>
                  </a:txBody>
                  <a:tcPr/>
                </a:tc>
                <a:tc>
                  <a:txBody>
                    <a:bodyPr/>
                    <a:lstStyle/>
                    <a:p>
                      <a:r>
                        <a:rPr lang="en-US" altLang="zh-CN" dirty="0" smtClean="0"/>
                        <a:t>71%</a:t>
                      </a:r>
                      <a:endParaRPr lang="zh-CN" altLang="en-US" dirty="0"/>
                    </a:p>
                  </a:txBody>
                  <a:tcPr/>
                </a:tc>
                <a:tc>
                  <a:txBody>
                    <a:bodyPr/>
                    <a:lstStyle/>
                    <a:p>
                      <a:r>
                        <a:rPr lang="en-US" altLang="zh-CN" dirty="0" err="1" smtClean="0"/>
                        <a:t>WeiboVideo</a:t>
                      </a:r>
                      <a:r>
                        <a:rPr lang="en-US" altLang="zh-CN" dirty="0" smtClean="0"/>
                        <a:t> </a:t>
                      </a:r>
                    </a:p>
                  </a:txBody>
                  <a:tcPr/>
                </a:tc>
                <a:extLst>
                  <a:ext uri="{0D108BD9-81ED-4DB2-BD59-A6C34878D82A}">
                    <a16:rowId xmlns:a16="http://schemas.microsoft.com/office/drawing/2014/main" val="3210113358"/>
                  </a:ext>
                </a:extLst>
              </a:tr>
              <a:tr h="370840">
                <a:tc vMerge="1">
                  <a:txBody>
                    <a:bodyPr/>
                    <a:lstStyle/>
                    <a:p>
                      <a:endParaRPr lang="zh-CN" altLang="en-US" dirty="0"/>
                    </a:p>
                  </a:txBody>
                  <a:tcPr/>
                </a:tc>
                <a:tc>
                  <a:txBody>
                    <a:bodyPr/>
                    <a:lstStyle/>
                    <a:p>
                      <a:r>
                        <a:rPr lang="en-US" altLang="zh-CN" dirty="0" smtClean="0"/>
                        <a:t>8%</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SNS</a:t>
                      </a:r>
                      <a:endParaRPr lang="zh-CN" altLang="en-US" dirty="0"/>
                    </a:p>
                  </a:txBody>
                  <a:tcPr/>
                </a:tc>
                <a:extLst>
                  <a:ext uri="{0D108BD9-81ED-4DB2-BD59-A6C34878D82A}">
                    <a16:rowId xmlns:a16="http://schemas.microsoft.com/office/drawing/2014/main" val="2368252004"/>
                  </a:ext>
                </a:extLst>
              </a:tr>
              <a:tr h="370840">
                <a:tc vMerge="1">
                  <a:txBody>
                    <a:bodyPr/>
                    <a:lstStyle/>
                    <a:p>
                      <a:endParaRPr lang="zh-CN" altLang="en-US" dirty="0"/>
                    </a:p>
                  </a:txBody>
                  <a:tcPr/>
                </a:tc>
                <a:tc>
                  <a:txBody>
                    <a:bodyPr/>
                    <a:lstStyle/>
                    <a:p>
                      <a:r>
                        <a:rPr lang="en-US" altLang="zh-CN" dirty="0" smtClean="0"/>
                        <a:t>3%</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Advertise</a:t>
                      </a:r>
                      <a:endParaRPr lang="zh-CN" altLang="en-US" dirty="0"/>
                    </a:p>
                  </a:txBody>
                  <a:tcPr/>
                </a:tc>
                <a:extLst>
                  <a:ext uri="{0D108BD9-81ED-4DB2-BD59-A6C34878D82A}">
                    <a16:rowId xmlns:a16="http://schemas.microsoft.com/office/drawing/2014/main" val="19735384"/>
                  </a:ext>
                </a:extLst>
              </a:tr>
              <a:tr h="370840">
                <a:tc vMerge="1">
                  <a:txBody>
                    <a:bodyPr/>
                    <a:lstStyle/>
                    <a:p>
                      <a:endParaRPr lang="zh-CN" altLang="en-US" dirty="0"/>
                    </a:p>
                  </a:txBody>
                  <a:tcPr/>
                </a:tc>
                <a:tc>
                  <a:txBody>
                    <a:bodyPr/>
                    <a:lstStyle/>
                    <a:p>
                      <a:r>
                        <a:rPr lang="en-US" altLang="zh-CN" dirty="0" smtClean="0"/>
                        <a:t>3%</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err="1" smtClean="0"/>
                        <a:t>BBS&amp;Blog</a:t>
                      </a:r>
                      <a:endParaRPr lang="zh-CN" altLang="en-US" dirty="0"/>
                    </a:p>
                  </a:txBody>
                  <a:tcPr/>
                </a:tc>
                <a:extLst>
                  <a:ext uri="{0D108BD9-81ED-4DB2-BD59-A6C34878D82A}">
                    <a16:rowId xmlns:a16="http://schemas.microsoft.com/office/drawing/2014/main" val="2881129083"/>
                  </a:ext>
                </a:extLst>
              </a:tr>
              <a:tr h="370840">
                <a:tc vMerge="1">
                  <a:txBody>
                    <a:bodyPr/>
                    <a:lstStyle/>
                    <a:p>
                      <a:endParaRPr lang="zh-CN" altLang="en-US" dirty="0"/>
                    </a:p>
                  </a:txBody>
                  <a:tcPr/>
                </a:tc>
                <a:tc>
                  <a:txBody>
                    <a:bodyPr/>
                    <a:lstStyle/>
                    <a:p>
                      <a:r>
                        <a:rPr lang="en-US" altLang="zh-CN" dirty="0" smtClean="0"/>
                        <a:t>2%</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News</a:t>
                      </a:r>
                      <a:endParaRPr lang="zh-CN" altLang="en-US" dirty="0"/>
                    </a:p>
                  </a:txBody>
                  <a:tcPr/>
                </a:tc>
                <a:extLst>
                  <a:ext uri="{0D108BD9-81ED-4DB2-BD59-A6C34878D82A}">
                    <a16:rowId xmlns:a16="http://schemas.microsoft.com/office/drawing/2014/main" val="173812497"/>
                  </a:ext>
                </a:extLst>
              </a:tr>
            </a:tbl>
          </a:graphicData>
        </a:graphic>
      </p:graphicFrame>
    </p:spTree>
    <p:extLst>
      <p:ext uri="{BB962C8B-B14F-4D97-AF65-F5344CB8AC3E}">
        <p14:creationId xmlns:p14="http://schemas.microsoft.com/office/powerpoint/2010/main" val="55447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19</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1368702298"/>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07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Background</a:t>
            </a:r>
            <a:endParaRPr lang="zh-CN" altLang="en-US" dirty="0"/>
          </a:p>
        </p:txBody>
      </p:sp>
      <p:sp>
        <p:nvSpPr>
          <p:cNvPr id="3" name="内容占位符 2"/>
          <p:cNvSpPr>
            <a:spLocks noGrp="1"/>
          </p:cNvSpPr>
          <p:nvPr>
            <p:ph idx="1"/>
          </p:nvPr>
        </p:nvSpPr>
        <p:spPr>
          <a:xfrm>
            <a:off x="1373361" y="2864758"/>
            <a:ext cx="8761412" cy="3416300"/>
          </a:xfrm>
        </p:spPr>
        <p:txBody>
          <a:bodyPr/>
          <a:lstStyle/>
          <a:p>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2</a:t>
            </a:fld>
            <a:endParaRPr lang="zh-CN" altLang="en-US"/>
          </a:p>
        </p:txBody>
      </p:sp>
      <p:grpSp>
        <p:nvGrpSpPr>
          <p:cNvPr id="5" name="Group 39"/>
          <p:cNvGrpSpPr/>
          <p:nvPr/>
        </p:nvGrpSpPr>
        <p:grpSpPr>
          <a:xfrm>
            <a:off x="2420124" y="2494805"/>
            <a:ext cx="2784142" cy="1582080"/>
            <a:chOff x="-130477" y="1761541"/>
            <a:chExt cx="3576947" cy="2032590"/>
          </a:xfrm>
        </p:grpSpPr>
        <p:pic>
          <p:nvPicPr>
            <p:cNvPr id="6" name="Picture 13" descr="Screen Shot 2016-03-25 at 9.09.42 PM.png"/>
            <p:cNvPicPr>
              <a:picLocks noChangeAspect="1"/>
            </p:cNvPicPr>
            <p:nvPr/>
          </p:nvPicPr>
          <p:blipFill rotWithShape="1">
            <a:blip r:embed="rId3" cstate="print">
              <a:extLst>
                <a:ext uri="{28A0092B-C50C-407E-A947-70E740481C1C}">
                  <a14:useLocalDpi xmlns:a14="http://schemas.microsoft.com/office/drawing/2010/main" val="0"/>
                </a:ext>
              </a:extLst>
            </a:blip>
            <a:srcRect t="431" r="21798" b="-1"/>
            <a:stretch/>
          </p:blipFill>
          <p:spPr>
            <a:xfrm>
              <a:off x="-130477" y="1761541"/>
              <a:ext cx="3576947" cy="2032590"/>
            </a:xfrm>
            <a:prstGeom prst="rect">
              <a:avLst/>
            </a:prstGeom>
          </p:spPr>
        </p:pic>
        <p:grpSp>
          <p:nvGrpSpPr>
            <p:cNvPr id="7" name="Group 38"/>
            <p:cNvGrpSpPr/>
            <p:nvPr/>
          </p:nvGrpSpPr>
          <p:grpSpPr>
            <a:xfrm>
              <a:off x="314441" y="2381010"/>
              <a:ext cx="2564204" cy="903871"/>
              <a:chOff x="314441" y="2381010"/>
              <a:chExt cx="2564204" cy="903871"/>
            </a:xfrm>
          </p:grpSpPr>
          <p:sp>
            <p:nvSpPr>
              <p:cNvPr id="8" name="Oval 14"/>
              <p:cNvSpPr>
                <a:spLocks noChangeAspect="1"/>
              </p:cNvSpPr>
              <p:nvPr/>
            </p:nvSpPr>
            <p:spPr>
              <a:xfrm>
                <a:off x="314441" y="3010561"/>
                <a:ext cx="274320" cy="274320"/>
              </a:xfrm>
              <a:prstGeom prst="ellipse">
                <a:avLst/>
              </a:prstGeom>
              <a:solidFill>
                <a:srgbClr val="C70012"/>
              </a:solidFill>
              <a:ln w="57150" cmpd="thinThick">
                <a:solidFill>
                  <a:srgbClr val="C700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16"/>
              <p:cNvCxnSpPr>
                <a:stCxn id="8" idx="0"/>
              </p:cNvCxnSpPr>
              <p:nvPr/>
            </p:nvCxnSpPr>
            <p:spPr>
              <a:xfrm flipV="1">
                <a:off x="451601" y="2655330"/>
                <a:ext cx="5599" cy="355231"/>
              </a:xfrm>
              <a:prstGeom prst="line">
                <a:avLst/>
              </a:prstGeom>
              <a:ln>
                <a:solidFill>
                  <a:srgbClr val="C70012"/>
                </a:solidFill>
              </a:ln>
              <a:effectLst/>
            </p:spPr>
            <p:style>
              <a:lnRef idx="2">
                <a:schemeClr val="accent1"/>
              </a:lnRef>
              <a:fillRef idx="0">
                <a:schemeClr val="accent1"/>
              </a:fillRef>
              <a:effectRef idx="1">
                <a:schemeClr val="accent1"/>
              </a:effectRef>
              <a:fontRef idx="minor">
                <a:schemeClr val="tx1"/>
              </a:fontRef>
            </p:style>
          </p:cxnSp>
          <p:sp>
            <p:nvSpPr>
              <p:cNvPr id="10" name="Oval 17"/>
              <p:cNvSpPr>
                <a:spLocks noChangeAspect="1"/>
              </p:cNvSpPr>
              <p:nvPr/>
            </p:nvSpPr>
            <p:spPr>
              <a:xfrm>
                <a:off x="329681" y="2381010"/>
                <a:ext cx="274320" cy="274320"/>
              </a:xfrm>
              <a:prstGeom prst="ellipse">
                <a:avLst/>
              </a:prstGeom>
              <a:solidFill>
                <a:srgbClr val="C70012"/>
              </a:solidFill>
              <a:ln w="57150" cmpd="thinThick">
                <a:solidFill>
                  <a:srgbClr val="C700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8"/>
              <p:cNvCxnSpPr>
                <a:stCxn id="10" idx="5"/>
              </p:cNvCxnSpPr>
              <p:nvPr/>
            </p:nvCxnSpPr>
            <p:spPr>
              <a:xfrm>
                <a:off x="563828" y="2615157"/>
                <a:ext cx="398361" cy="296727"/>
              </a:xfrm>
              <a:prstGeom prst="line">
                <a:avLst/>
              </a:prstGeom>
              <a:ln>
                <a:solidFill>
                  <a:srgbClr val="C70012"/>
                </a:solidFill>
              </a:ln>
              <a:effectLst/>
            </p:spPr>
            <p:style>
              <a:lnRef idx="2">
                <a:schemeClr val="accent1"/>
              </a:lnRef>
              <a:fillRef idx="0">
                <a:schemeClr val="accent1"/>
              </a:fillRef>
              <a:effectRef idx="1">
                <a:schemeClr val="accent1"/>
              </a:effectRef>
              <a:fontRef idx="minor">
                <a:schemeClr val="tx1"/>
              </a:fontRef>
            </p:style>
          </p:cxnSp>
          <p:sp>
            <p:nvSpPr>
              <p:cNvPr id="12" name="Oval 22"/>
              <p:cNvSpPr>
                <a:spLocks noChangeAspect="1"/>
              </p:cNvSpPr>
              <p:nvPr/>
            </p:nvSpPr>
            <p:spPr>
              <a:xfrm>
                <a:off x="975018" y="2847745"/>
                <a:ext cx="274320" cy="274320"/>
              </a:xfrm>
              <a:prstGeom prst="ellipse">
                <a:avLst/>
              </a:prstGeom>
              <a:solidFill>
                <a:srgbClr val="C70012"/>
              </a:solidFill>
              <a:ln w="57150" cmpd="thinThick">
                <a:solidFill>
                  <a:srgbClr val="C700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23"/>
              <p:cNvCxnSpPr/>
              <p:nvPr/>
            </p:nvCxnSpPr>
            <p:spPr>
              <a:xfrm flipV="1">
                <a:off x="1249338" y="2655331"/>
                <a:ext cx="405627" cy="256553"/>
              </a:xfrm>
              <a:prstGeom prst="line">
                <a:avLst/>
              </a:prstGeom>
              <a:ln>
                <a:solidFill>
                  <a:srgbClr val="C70012"/>
                </a:solidFill>
              </a:ln>
              <a:effectLst/>
            </p:spPr>
            <p:style>
              <a:lnRef idx="2">
                <a:schemeClr val="accent1"/>
              </a:lnRef>
              <a:fillRef idx="0">
                <a:schemeClr val="accent1"/>
              </a:fillRef>
              <a:effectRef idx="1">
                <a:schemeClr val="accent1"/>
              </a:effectRef>
              <a:fontRef idx="minor">
                <a:schemeClr val="tx1"/>
              </a:fontRef>
            </p:style>
          </p:cxnSp>
          <p:sp>
            <p:nvSpPr>
              <p:cNvPr id="14" name="Oval 26"/>
              <p:cNvSpPr>
                <a:spLocks noChangeAspect="1"/>
              </p:cNvSpPr>
              <p:nvPr/>
            </p:nvSpPr>
            <p:spPr>
              <a:xfrm>
                <a:off x="1634214" y="2432322"/>
                <a:ext cx="274320" cy="274320"/>
              </a:xfrm>
              <a:prstGeom prst="ellipse">
                <a:avLst/>
              </a:prstGeom>
              <a:solidFill>
                <a:srgbClr val="C70012"/>
              </a:solidFill>
              <a:ln w="57150" cmpd="thinThick">
                <a:solidFill>
                  <a:srgbClr val="C700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28"/>
              <p:cNvCxnSpPr>
                <a:stCxn id="14" idx="6"/>
              </p:cNvCxnSpPr>
              <p:nvPr/>
            </p:nvCxnSpPr>
            <p:spPr>
              <a:xfrm>
                <a:off x="1908534" y="2569482"/>
                <a:ext cx="323744" cy="85849"/>
              </a:xfrm>
              <a:prstGeom prst="line">
                <a:avLst/>
              </a:prstGeom>
              <a:ln>
                <a:solidFill>
                  <a:srgbClr val="C70012"/>
                </a:solidFill>
              </a:ln>
              <a:effectLst/>
            </p:spPr>
            <p:style>
              <a:lnRef idx="2">
                <a:schemeClr val="accent1"/>
              </a:lnRef>
              <a:fillRef idx="0">
                <a:schemeClr val="accent1"/>
              </a:fillRef>
              <a:effectRef idx="1">
                <a:schemeClr val="accent1"/>
              </a:effectRef>
              <a:fontRef idx="minor">
                <a:schemeClr val="tx1"/>
              </a:fontRef>
            </p:style>
          </p:cxnSp>
          <p:sp>
            <p:nvSpPr>
              <p:cNvPr id="16" name="Oval 31"/>
              <p:cNvSpPr>
                <a:spLocks noChangeAspect="1"/>
              </p:cNvSpPr>
              <p:nvPr/>
            </p:nvSpPr>
            <p:spPr>
              <a:xfrm>
                <a:off x="2232278" y="2559067"/>
                <a:ext cx="274320" cy="274320"/>
              </a:xfrm>
              <a:prstGeom prst="ellipse">
                <a:avLst/>
              </a:prstGeom>
              <a:solidFill>
                <a:srgbClr val="C70012"/>
              </a:solidFill>
              <a:ln w="57150" cmpd="thinThick">
                <a:solidFill>
                  <a:srgbClr val="C700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32"/>
              <p:cNvCxnSpPr>
                <a:stCxn id="16" idx="5"/>
              </p:cNvCxnSpPr>
              <p:nvPr/>
            </p:nvCxnSpPr>
            <p:spPr>
              <a:xfrm>
                <a:off x="2466425" y="2793214"/>
                <a:ext cx="176387" cy="217347"/>
              </a:xfrm>
              <a:prstGeom prst="line">
                <a:avLst/>
              </a:prstGeom>
              <a:ln>
                <a:solidFill>
                  <a:srgbClr val="C70012"/>
                </a:solidFill>
              </a:ln>
              <a:effectLst/>
            </p:spPr>
            <p:style>
              <a:lnRef idx="2">
                <a:schemeClr val="accent1"/>
              </a:lnRef>
              <a:fillRef idx="0">
                <a:schemeClr val="accent1"/>
              </a:fillRef>
              <a:effectRef idx="1">
                <a:schemeClr val="accent1"/>
              </a:effectRef>
              <a:fontRef idx="minor">
                <a:schemeClr val="tx1"/>
              </a:fontRef>
            </p:style>
          </p:cxnSp>
          <p:sp>
            <p:nvSpPr>
              <p:cNvPr id="18" name="Oval 37"/>
              <p:cNvSpPr>
                <a:spLocks noChangeAspect="1"/>
              </p:cNvSpPr>
              <p:nvPr/>
            </p:nvSpPr>
            <p:spPr>
              <a:xfrm>
                <a:off x="2604325" y="2996202"/>
                <a:ext cx="274320" cy="274320"/>
              </a:xfrm>
              <a:prstGeom prst="ellipse">
                <a:avLst/>
              </a:prstGeom>
              <a:solidFill>
                <a:srgbClr val="C70012"/>
              </a:solidFill>
              <a:ln w="57150" cmpd="thinThick">
                <a:solidFill>
                  <a:srgbClr val="C700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9" name="Group 19"/>
          <p:cNvGrpSpPr/>
          <p:nvPr/>
        </p:nvGrpSpPr>
        <p:grpSpPr>
          <a:xfrm>
            <a:off x="5721857" y="2494805"/>
            <a:ext cx="2196292" cy="1876707"/>
            <a:chOff x="3888795" y="2387926"/>
            <a:chExt cx="2196292" cy="1876707"/>
          </a:xfrm>
        </p:grpSpPr>
        <p:pic>
          <p:nvPicPr>
            <p:cNvPr id="20" name="Picture 5"/>
            <p:cNvPicPr>
              <a:picLocks noChangeAspect="1"/>
            </p:cNvPicPr>
            <p:nvPr/>
          </p:nvPicPr>
          <p:blipFill>
            <a:blip r:embed="rId4"/>
            <a:stretch>
              <a:fillRect/>
            </a:stretch>
          </p:blipFill>
          <p:spPr>
            <a:xfrm>
              <a:off x="3888795" y="2387926"/>
              <a:ext cx="2196292" cy="1528619"/>
            </a:xfrm>
            <a:prstGeom prst="rect">
              <a:avLst/>
            </a:prstGeom>
          </p:spPr>
        </p:pic>
        <p:sp>
          <p:nvSpPr>
            <p:cNvPr id="21" name="TextBox 8"/>
            <p:cNvSpPr txBox="1"/>
            <p:nvPr/>
          </p:nvSpPr>
          <p:spPr>
            <a:xfrm>
              <a:off x="4198472" y="3895301"/>
              <a:ext cx="1632666" cy="369332"/>
            </a:xfrm>
            <a:prstGeom prst="rect">
              <a:avLst/>
            </a:prstGeom>
            <a:noFill/>
          </p:spPr>
          <p:txBody>
            <a:bodyPr wrap="none" rtlCol="0">
              <a:spAutoFit/>
            </a:bodyPr>
            <a:lstStyle/>
            <a:p>
              <a:r>
                <a:rPr lang="en-US" dirty="0" smtClean="0"/>
                <a:t>Traffic Planning</a:t>
              </a:r>
              <a:endParaRPr lang="en-US" dirty="0"/>
            </a:p>
          </p:txBody>
        </p:sp>
      </p:grpSp>
      <p:sp>
        <p:nvSpPr>
          <p:cNvPr id="22" name="Down Arrow 15"/>
          <p:cNvSpPr/>
          <p:nvPr/>
        </p:nvSpPr>
        <p:spPr>
          <a:xfrm rot="16200000">
            <a:off x="5337007" y="3100759"/>
            <a:ext cx="303644" cy="407929"/>
          </a:xfrm>
          <a:prstGeom prst="downArrow">
            <a:avLst/>
          </a:prstGeom>
          <a:solidFill>
            <a:srgbClr val="C70012"/>
          </a:solidFill>
          <a:ln>
            <a:solidFill>
              <a:srgbClr val="C700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20"/>
          <p:cNvGrpSpPr/>
          <p:nvPr/>
        </p:nvGrpSpPr>
        <p:grpSpPr>
          <a:xfrm>
            <a:off x="8098032" y="2494805"/>
            <a:ext cx="2206676" cy="1876707"/>
            <a:chOff x="6205206" y="2387926"/>
            <a:chExt cx="2206676" cy="1876707"/>
          </a:xfrm>
        </p:grpSpPr>
        <p:pic>
          <p:nvPicPr>
            <p:cNvPr id="24" name="Picture 6"/>
            <p:cNvPicPr>
              <a:picLocks noChangeAspect="1"/>
            </p:cNvPicPr>
            <p:nvPr/>
          </p:nvPicPr>
          <p:blipFill rotWithShape="1">
            <a:blip r:embed="rId5"/>
            <a:srcRect l="7459" r="11688"/>
            <a:stretch/>
          </p:blipFill>
          <p:spPr>
            <a:xfrm>
              <a:off x="6205206" y="2387926"/>
              <a:ext cx="2206676" cy="1535846"/>
            </a:xfrm>
            <a:prstGeom prst="rect">
              <a:avLst/>
            </a:prstGeom>
          </p:spPr>
        </p:pic>
        <p:sp>
          <p:nvSpPr>
            <p:cNvPr id="25" name="TextBox 29"/>
            <p:cNvSpPr txBox="1"/>
            <p:nvPr/>
          </p:nvSpPr>
          <p:spPr>
            <a:xfrm>
              <a:off x="6564850" y="3895301"/>
              <a:ext cx="1651263" cy="369332"/>
            </a:xfrm>
            <a:prstGeom prst="rect">
              <a:avLst/>
            </a:prstGeom>
            <a:noFill/>
          </p:spPr>
          <p:txBody>
            <a:bodyPr wrap="none" rtlCol="0">
              <a:spAutoFit/>
            </a:bodyPr>
            <a:lstStyle/>
            <a:p>
              <a:r>
                <a:rPr lang="en-US" dirty="0" smtClean="0"/>
                <a:t>Disease Control</a:t>
              </a:r>
              <a:endParaRPr lang="en-US" dirty="0"/>
            </a:p>
          </p:txBody>
        </p:sp>
      </p:grpSp>
      <p:grpSp>
        <p:nvGrpSpPr>
          <p:cNvPr id="26" name="Group 21"/>
          <p:cNvGrpSpPr/>
          <p:nvPr/>
        </p:nvGrpSpPr>
        <p:grpSpPr>
          <a:xfrm>
            <a:off x="2405182" y="4774657"/>
            <a:ext cx="3088467" cy="1847972"/>
            <a:chOff x="527297" y="4293512"/>
            <a:chExt cx="3088467" cy="1847972"/>
          </a:xfrm>
        </p:grpSpPr>
        <p:pic>
          <p:nvPicPr>
            <p:cNvPr id="27" name="Picture 11"/>
            <p:cNvPicPr>
              <a:picLocks noChangeAspect="1"/>
            </p:cNvPicPr>
            <p:nvPr/>
          </p:nvPicPr>
          <p:blipFill rotWithShape="1">
            <a:blip r:embed="rId6"/>
            <a:srcRect l="-1" t="1895" r="20031" b="-2590"/>
            <a:stretch/>
          </p:blipFill>
          <p:spPr>
            <a:xfrm>
              <a:off x="527297" y="4293512"/>
              <a:ext cx="3088467" cy="1534283"/>
            </a:xfrm>
            <a:prstGeom prst="rect">
              <a:avLst/>
            </a:prstGeom>
          </p:spPr>
        </p:pic>
        <p:sp>
          <p:nvSpPr>
            <p:cNvPr id="28" name="TextBox 30"/>
            <p:cNvSpPr txBox="1"/>
            <p:nvPr/>
          </p:nvSpPr>
          <p:spPr>
            <a:xfrm>
              <a:off x="582863" y="5772152"/>
              <a:ext cx="2698175" cy="369332"/>
            </a:xfrm>
            <a:prstGeom prst="rect">
              <a:avLst/>
            </a:prstGeom>
            <a:noFill/>
          </p:spPr>
          <p:txBody>
            <a:bodyPr wrap="none" rtlCol="0">
              <a:spAutoFit/>
            </a:bodyPr>
            <a:lstStyle/>
            <a:p>
              <a:r>
                <a:rPr lang="en-US" dirty="0" smtClean="0"/>
                <a:t>Infrastructure Deployment</a:t>
              </a:r>
              <a:endParaRPr lang="en-US" dirty="0"/>
            </a:p>
          </p:txBody>
        </p:sp>
      </p:grpSp>
      <p:grpSp>
        <p:nvGrpSpPr>
          <p:cNvPr id="29" name="Group 25"/>
          <p:cNvGrpSpPr/>
          <p:nvPr/>
        </p:nvGrpSpPr>
        <p:grpSpPr>
          <a:xfrm>
            <a:off x="5494837" y="4774657"/>
            <a:ext cx="2642332" cy="1848093"/>
            <a:chOff x="3602011" y="4323394"/>
            <a:chExt cx="2642332" cy="1848093"/>
          </a:xfrm>
        </p:grpSpPr>
        <p:pic>
          <p:nvPicPr>
            <p:cNvPr id="30" name="Picture 10"/>
            <p:cNvPicPr>
              <a:picLocks noChangeAspect="1"/>
            </p:cNvPicPr>
            <p:nvPr/>
          </p:nvPicPr>
          <p:blipFill rotWithShape="1">
            <a:blip r:embed="rId7"/>
            <a:srcRect l="-158" t="212" b="1"/>
            <a:stretch/>
          </p:blipFill>
          <p:spPr>
            <a:xfrm>
              <a:off x="3799090" y="4323394"/>
              <a:ext cx="2241765" cy="1490463"/>
            </a:xfrm>
            <a:prstGeom prst="rect">
              <a:avLst/>
            </a:prstGeom>
          </p:spPr>
        </p:pic>
        <p:sp>
          <p:nvSpPr>
            <p:cNvPr id="31" name="TextBox 34"/>
            <p:cNvSpPr txBox="1"/>
            <p:nvPr/>
          </p:nvSpPr>
          <p:spPr>
            <a:xfrm>
              <a:off x="3602011" y="5802155"/>
              <a:ext cx="2642332" cy="369332"/>
            </a:xfrm>
            <a:prstGeom prst="rect">
              <a:avLst/>
            </a:prstGeom>
            <a:noFill/>
          </p:spPr>
          <p:txBody>
            <a:bodyPr wrap="none" rtlCol="0">
              <a:spAutoFit/>
            </a:bodyPr>
            <a:lstStyle/>
            <a:p>
              <a:r>
                <a:rPr lang="en-US" dirty="0" smtClean="0"/>
                <a:t>Picking Business Locations</a:t>
              </a:r>
              <a:endParaRPr lang="en-US" dirty="0"/>
            </a:p>
          </p:txBody>
        </p:sp>
      </p:grpSp>
      <p:grpSp>
        <p:nvGrpSpPr>
          <p:cNvPr id="32" name="Group 3"/>
          <p:cNvGrpSpPr/>
          <p:nvPr/>
        </p:nvGrpSpPr>
        <p:grpSpPr>
          <a:xfrm>
            <a:off x="8098032" y="4756614"/>
            <a:ext cx="2254508" cy="1893776"/>
            <a:chOff x="6205206" y="4305351"/>
            <a:chExt cx="2254508" cy="1893776"/>
          </a:xfrm>
        </p:grpSpPr>
        <p:sp>
          <p:nvSpPr>
            <p:cNvPr id="33" name="Rectangle 27"/>
            <p:cNvSpPr/>
            <p:nvPr/>
          </p:nvSpPr>
          <p:spPr>
            <a:xfrm>
              <a:off x="6506370" y="5829795"/>
              <a:ext cx="1895508" cy="369332"/>
            </a:xfrm>
            <a:prstGeom prst="rect">
              <a:avLst/>
            </a:prstGeom>
          </p:spPr>
          <p:txBody>
            <a:bodyPr wrap="none">
              <a:spAutoFit/>
            </a:bodyPr>
            <a:lstStyle/>
            <a:p>
              <a:r>
                <a:rPr lang="en-US" dirty="0" smtClean="0"/>
                <a:t>Disaster Response</a:t>
              </a:r>
              <a:endParaRPr lang="en-US" dirty="0"/>
            </a:p>
          </p:txBody>
        </p:sp>
        <p:pic>
          <p:nvPicPr>
            <p:cNvPr id="34" name="Picture 36"/>
            <p:cNvPicPr>
              <a:picLocks noChangeAspect="1"/>
            </p:cNvPicPr>
            <p:nvPr/>
          </p:nvPicPr>
          <p:blipFill rotWithShape="1">
            <a:blip r:embed="rId8"/>
            <a:srcRect l="1186" t="25452" r="29721" b="6529"/>
            <a:stretch/>
          </p:blipFill>
          <p:spPr>
            <a:xfrm>
              <a:off x="6205206" y="4305351"/>
              <a:ext cx="2254508" cy="1528949"/>
            </a:xfrm>
            <a:prstGeom prst="rect">
              <a:avLst/>
            </a:prstGeom>
          </p:spPr>
        </p:pic>
      </p:grpSp>
      <p:pic>
        <p:nvPicPr>
          <p:cNvPr id="36" name="内容占位符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2377" y="1838348"/>
            <a:ext cx="8526483" cy="4815444"/>
          </a:xfrm>
          <a:prstGeom prst="rect">
            <a:avLst/>
          </a:prstGeom>
        </p:spPr>
      </p:pic>
      <p:sp>
        <p:nvSpPr>
          <p:cNvPr id="35" name="矩形 34"/>
          <p:cNvSpPr/>
          <p:nvPr/>
        </p:nvSpPr>
        <p:spPr>
          <a:xfrm>
            <a:off x="1911693" y="5283450"/>
            <a:ext cx="8231002" cy="1239648"/>
          </a:xfrm>
          <a:prstGeom prst="rect">
            <a:avLst/>
          </a:prstGeom>
          <a:solidFill>
            <a:srgbClr val="29598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2800" dirty="0" smtClean="0">
                <a:solidFill>
                  <a:schemeClr val="bg1"/>
                </a:solidFill>
              </a:rPr>
              <a:t>Whether the check-ins in this picture is </a:t>
            </a:r>
          </a:p>
          <a:p>
            <a:pPr algn="ctr"/>
            <a:r>
              <a:rPr lang="en-US" altLang="zh-CN" sz="2800" dirty="0" smtClean="0">
                <a:solidFill>
                  <a:schemeClr val="bg1"/>
                </a:solidFill>
              </a:rPr>
              <a:t>trustworthy or not</a:t>
            </a:r>
            <a:r>
              <a:rPr lang="zh-CN" altLang="en-US" sz="2800" dirty="0" smtClean="0">
                <a:solidFill>
                  <a:schemeClr val="bg1"/>
                </a:solidFill>
              </a:rPr>
              <a:t>？</a:t>
            </a:r>
            <a:endParaRPr lang="zh-CN" altLang="en-US" sz="2800" dirty="0">
              <a:solidFill>
                <a:schemeClr val="bg1"/>
              </a:solidFill>
            </a:endParaRPr>
          </a:p>
        </p:txBody>
      </p:sp>
    </p:spTree>
    <p:extLst>
      <p:ext uri="{BB962C8B-B14F-4D97-AF65-F5344CB8AC3E}">
        <p14:creationId xmlns:p14="http://schemas.microsoft.com/office/powerpoint/2010/main" val="30550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300"/>
                                        <p:tgtEl>
                                          <p:spTgt spid="22"/>
                                        </p:tgtEl>
                                      </p:cBhvr>
                                    </p:animEffect>
                                  </p:childTnLst>
                                </p:cTn>
                              </p:par>
                            </p:childTnLst>
                          </p:cTn>
                        </p:par>
                        <p:par>
                          <p:cTn id="8" fill="hold">
                            <p:stCondLst>
                              <p:cond delay="300"/>
                            </p:stCondLst>
                            <p:childTnLst>
                              <p:par>
                                <p:cTn id="9" presetID="1"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3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4953" y="973668"/>
            <a:ext cx="9197587" cy="706964"/>
          </a:xfrm>
        </p:spPr>
        <p:txBody>
          <a:bodyPr/>
          <a:lstStyle/>
          <a:p>
            <a:pPr lvl="0" algn="ctr"/>
            <a:r>
              <a:rPr lang="en-US" altLang="en-US" sz="2800" dirty="0" smtClean="0"/>
              <a:t>  Finding 2</a:t>
            </a:r>
            <a:r>
              <a:rPr lang="en-US" altLang="en-US" sz="2800" dirty="0"/>
              <a:t>: Outgoing transitions to portal </a:t>
            </a:r>
            <a:r>
              <a:rPr lang="en-US" altLang="en-US" sz="2800" dirty="0" smtClean="0"/>
              <a:t>websites</a:t>
            </a:r>
            <a:endParaRPr lang="zh-CN" altLang="en-US" dirty="0"/>
          </a:p>
        </p:txBody>
      </p:sp>
      <p:sp>
        <p:nvSpPr>
          <p:cNvPr id="3" name="内容占位符 2"/>
          <p:cNvSpPr>
            <a:spLocks noGrp="1"/>
          </p:cNvSpPr>
          <p:nvPr>
            <p:ph sz="half" idx="1"/>
          </p:nvPr>
        </p:nvSpPr>
        <p:spPr>
          <a:xfrm>
            <a:off x="460690" y="2603500"/>
            <a:ext cx="5519422" cy="3416301"/>
          </a:xfrm>
        </p:spPr>
        <p:txBody>
          <a:bodyPr/>
          <a:lstStyle/>
          <a:p>
            <a:r>
              <a:rPr lang="en-US" altLang="zh-CN" dirty="0"/>
              <a:t>Distribution of the overall outgoing transitions</a:t>
            </a:r>
            <a:endParaRPr lang="zh-CN" altLang="en-US" dirty="0"/>
          </a:p>
        </p:txBody>
      </p:sp>
      <p:sp>
        <p:nvSpPr>
          <p:cNvPr id="4" name="内容占位符 3"/>
          <p:cNvSpPr>
            <a:spLocks noGrp="1"/>
          </p:cNvSpPr>
          <p:nvPr>
            <p:ph sz="half" idx="2"/>
          </p:nvPr>
        </p:nvSpPr>
        <p:spPr>
          <a:xfrm>
            <a:off x="6208712" y="2603500"/>
            <a:ext cx="5259679" cy="3416300"/>
          </a:xfrm>
        </p:spPr>
        <p:txBody>
          <a:bodyPr/>
          <a:lstStyle/>
          <a:p>
            <a:r>
              <a:rPr lang="en-US" altLang="zh-CN" dirty="0"/>
              <a:t>D</a:t>
            </a:r>
            <a:r>
              <a:rPr lang="en-US" altLang="zh-CN" dirty="0" smtClean="0"/>
              <a:t>istribution </a:t>
            </a:r>
            <a:r>
              <a:rPr lang="en-US" altLang="zh-CN" dirty="0"/>
              <a:t>on </a:t>
            </a:r>
            <a:r>
              <a:rPr lang="en-US" altLang="zh-CN" dirty="0" smtClean="0"/>
              <a:t>Top </a:t>
            </a:r>
            <a:r>
              <a:rPr lang="en-US" altLang="zh-CN" dirty="0"/>
              <a:t>Chinese Portal websites</a:t>
            </a:r>
            <a:endParaRPr lang="zh-CN" altLang="en-US" dirty="0"/>
          </a:p>
        </p:txBody>
      </p:sp>
      <p:sp>
        <p:nvSpPr>
          <p:cNvPr id="5" name="灯片编号占位符 4"/>
          <p:cNvSpPr>
            <a:spLocks noGrp="1"/>
          </p:cNvSpPr>
          <p:nvPr>
            <p:ph type="sldNum" sz="quarter" idx="12"/>
          </p:nvPr>
        </p:nvSpPr>
        <p:spPr/>
        <p:txBody>
          <a:bodyPr/>
          <a:lstStyle/>
          <a:p>
            <a:fld id="{151FE45B-915D-435D-A4B4-F2821F5A5DAE}" type="slidenum">
              <a:rPr lang="zh-CN" altLang="en-US" smtClean="0"/>
              <a:t>20</a:t>
            </a:fld>
            <a:endParaRPr lang="zh-CN" altLang="en-US"/>
          </a:p>
        </p:txBody>
      </p:sp>
      <p:graphicFrame>
        <p:nvGraphicFramePr>
          <p:cNvPr id="9" name="图表 8"/>
          <p:cNvGraphicFramePr/>
          <p:nvPr>
            <p:extLst>
              <p:ext uri="{D42A27DB-BD31-4B8C-83A1-F6EECF244321}">
                <p14:modId xmlns:p14="http://schemas.microsoft.com/office/powerpoint/2010/main" val="765484857"/>
              </p:ext>
            </p:extLst>
          </p:nvPr>
        </p:nvGraphicFramePr>
        <p:xfrm>
          <a:off x="6287329" y="2749017"/>
          <a:ext cx="4287904" cy="357958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图片 9"/>
          <p:cNvPicPr>
            <a:picLocks noChangeAspect="1"/>
          </p:cNvPicPr>
          <p:nvPr/>
        </p:nvPicPr>
        <p:blipFill>
          <a:blip r:embed="rId3"/>
          <a:stretch>
            <a:fillRect/>
          </a:stretch>
        </p:blipFill>
        <p:spPr>
          <a:xfrm>
            <a:off x="1002705" y="2978150"/>
            <a:ext cx="4082293" cy="2968940"/>
          </a:xfrm>
          <a:prstGeom prst="rect">
            <a:avLst/>
          </a:prstGeom>
        </p:spPr>
      </p:pic>
      <p:sp>
        <p:nvSpPr>
          <p:cNvPr id="11" name="矩形 10"/>
          <p:cNvSpPr/>
          <p:nvPr/>
        </p:nvSpPr>
        <p:spPr>
          <a:xfrm>
            <a:off x="1787492" y="4988829"/>
            <a:ext cx="7942841" cy="1408529"/>
          </a:xfrm>
          <a:prstGeom prst="rect">
            <a:avLst/>
          </a:prstGeom>
          <a:solidFill>
            <a:srgbClr val="1A3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60% of Weibo outgoing traffic goes to the top 5 portal webs and among the 5 top websites, </a:t>
            </a:r>
            <a:r>
              <a:rPr lang="en-US" altLang="zh-CN" dirty="0" err="1" smtClean="0"/>
              <a:t>Sina</a:t>
            </a:r>
            <a:r>
              <a:rPr lang="en-US" altLang="zh-CN" dirty="0" smtClean="0"/>
              <a:t> ranks 1</a:t>
            </a:r>
            <a:r>
              <a:rPr lang="en-US" altLang="zh-CN" baseline="30000" dirty="0" smtClean="0"/>
              <a:t>st</a:t>
            </a:r>
            <a:r>
              <a:rPr lang="en-US" altLang="zh-CN" dirty="0" smtClean="0"/>
              <a:t>.</a:t>
            </a:r>
            <a:endParaRPr lang="zh-CN" altLang="en-US" dirty="0"/>
          </a:p>
        </p:txBody>
      </p:sp>
    </p:spTree>
    <p:extLst>
      <p:ext uri="{BB962C8B-B14F-4D97-AF65-F5344CB8AC3E}">
        <p14:creationId xmlns:p14="http://schemas.microsoft.com/office/powerpoint/2010/main" val="6693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21</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2851459076"/>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412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lgn="ctr"/>
            <a:r>
              <a:rPr lang="en-US" altLang="en-US" sz="2800" dirty="0" smtClean="0"/>
              <a:t>Finding 3:Temporal </a:t>
            </a:r>
            <a:r>
              <a:rPr lang="en-US" altLang="en-US" sz="2800" dirty="0"/>
              <a:t>patterns of </a:t>
            </a:r>
            <a:r>
              <a:rPr lang="en-US" altLang="en-US" sz="2800" dirty="0" smtClean="0"/>
              <a:t>transitions</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151FE45B-915D-435D-A4B4-F2821F5A5DAE}" type="slidenum">
              <a:rPr lang="zh-CN" altLang="en-US" smtClean="0"/>
              <a:t>22</a:t>
            </a:fld>
            <a:endParaRPr lang="zh-CN" altLang="en-US"/>
          </a:p>
        </p:txBody>
      </p:sp>
      <p:pic>
        <p:nvPicPr>
          <p:cNvPr id="5" name="图片 4"/>
          <p:cNvPicPr>
            <a:picLocks noChangeAspect="1"/>
          </p:cNvPicPr>
          <p:nvPr/>
        </p:nvPicPr>
        <p:blipFill>
          <a:blip r:embed="rId2"/>
          <a:stretch>
            <a:fillRect/>
          </a:stretch>
        </p:blipFill>
        <p:spPr>
          <a:xfrm>
            <a:off x="2367432" y="2249958"/>
            <a:ext cx="6741667" cy="4235912"/>
          </a:xfrm>
          <a:prstGeom prst="rect">
            <a:avLst/>
          </a:prstGeom>
        </p:spPr>
      </p:pic>
      <p:sp>
        <p:nvSpPr>
          <p:cNvPr id="6" name="矩形 5"/>
          <p:cNvSpPr/>
          <p:nvPr/>
        </p:nvSpPr>
        <p:spPr>
          <a:xfrm>
            <a:off x="1154952" y="4905883"/>
            <a:ext cx="9259435" cy="1525070"/>
          </a:xfrm>
          <a:prstGeom prst="rect">
            <a:avLst/>
          </a:prstGeom>
          <a:solidFill>
            <a:srgbClr val="1A3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Weibo can lead significant traffic to </a:t>
            </a:r>
            <a:r>
              <a:rPr lang="en-US" altLang="zh-CN" dirty="0" smtClean="0"/>
              <a:t>software </a:t>
            </a:r>
            <a:r>
              <a:rPr lang="en-US" altLang="zh-CN" dirty="0"/>
              <a:t>if the software has friendly interface with Weibo. Weibo plays an role of traffic hub in this kind of transition.</a:t>
            </a:r>
            <a:endParaRPr lang="zh-CN" altLang="en-US" dirty="0"/>
          </a:p>
        </p:txBody>
      </p:sp>
    </p:spTree>
    <p:extLst>
      <p:ext uri="{BB962C8B-B14F-4D97-AF65-F5344CB8AC3E}">
        <p14:creationId xmlns:p14="http://schemas.microsoft.com/office/powerpoint/2010/main" val="6471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Summary</a:t>
            </a:r>
            <a:endParaRPr lang="zh-CN" altLang="en-US" dirty="0"/>
          </a:p>
        </p:txBody>
      </p:sp>
      <p:sp>
        <p:nvSpPr>
          <p:cNvPr id="3" name="内容占位符 2"/>
          <p:cNvSpPr>
            <a:spLocks noGrp="1"/>
          </p:cNvSpPr>
          <p:nvPr>
            <p:ph sz="half" idx="1"/>
          </p:nvPr>
        </p:nvSpPr>
        <p:spPr>
          <a:xfrm>
            <a:off x="1154954" y="2603500"/>
            <a:ext cx="9647517" cy="3416301"/>
          </a:xfrm>
        </p:spPr>
        <p:txBody>
          <a:bodyPr>
            <a:noAutofit/>
          </a:bodyPr>
          <a:lstStyle/>
          <a:p>
            <a:r>
              <a:rPr lang="en-US" altLang="zh-CN" sz="2400" dirty="0" smtClean="0"/>
              <a:t>There are three type of traffic patterns of base stations, including: office, home and work.</a:t>
            </a:r>
          </a:p>
          <a:p>
            <a:endParaRPr lang="en-US" altLang="zh-CN" sz="1000" dirty="0"/>
          </a:p>
          <a:p>
            <a:r>
              <a:rPr lang="en-US" altLang="zh-CN" sz="2400" dirty="0"/>
              <a:t> Extraneous check-ins often exit in office and missing check-in tend to happens at home &amp; </a:t>
            </a:r>
            <a:r>
              <a:rPr lang="en-US" altLang="zh-CN" sz="2400" dirty="0" smtClean="0"/>
              <a:t>Entertainment.</a:t>
            </a:r>
            <a:endParaRPr lang="en-US" altLang="zh-CN" sz="2400" dirty="0"/>
          </a:p>
          <a:p>
            <a:endParaRPr lang="en-US" altLang="zh-CN" sz="1000" dirty="0"/>
          </a:p>
          <a:p>
            <a:r>
              <a:rPr lang="en-US" altLang="zh-CN" sz="2400" dirty="0"/>
              <a:t>58% person check-in with irreverent places.</a:t>
            </a:r>
          </a:p>
          <a:p>
            <a:endParaRPr lang="en-US" altLang="zh-CN" sz="1000" dirty="0" smtClean="0"/>
          </a:p>
          <a:p>
            <a:r>
              <a:rPr lang="en-US" altLang="zh-CN" sz="2400" dirty="0" smtClean="0"/>
              <a:t>Outgoing traffic tend to portal websites </a:t>
            </a:r>
            <a:r>
              <a:rPr lang="en-US" altLang="zh-CN" sz="2400" dirty="0"/>
              <a:t>&amp; </a:t>
            </a:r>
            <a:r>
              <a:rPr lang="en-US" altLang="zh-CN" sz="2400" dirty="0" err="1" smtClean="0"/>
              <a:t>softwares</a:t>
            </a:r>
            <a:endParaRPr lang="zh-CN" altLang="en-US" sz="2400" dirty="0"/>
          </a:p>
        </p:txBody>
      </p:sp>
      <p:sp>
        <p:nvSpPr>
          <p:cNvPr id="5" name="灯片编号占位符 4"/>
          <p:cNvSpPr>
            <a:spLocks noGrp="1"/>
          </p:cNvSpPr>
          <p:nvPr>
            <p:ph type="sldNum" sz="quarter" idx="12"/>
          </p:nvPr>
        </p:nvSpPr>
        <p:spPr/>
        <p:txBody>
          <a:bodyPr/>
          <a:lstStyle/>
          <a:p>
            <a:fld id="{151FE45B-915D-435D-A4B4-F2821F5A5DAE}" type="slidenum">
              <a:rPr lang="zh-CN" altLang="en-US" smtClean="0"/>
              <a:t>23</a:t>
            </a:fld>
            <a:endParaRPr lang="zh-CN" altLang="en-US"/>
          </a:p>
        </p:txBody>
      </p:sp>
    </p:spTree>
    <p:extLst>
      <p:ext uri="{BB962C8B-B14F-4D97-AF65-F5344CB8AC3E}">
        <p14:creationId xmlns:p14="http://schemas.microsoft.com/office/powerpoint/2010/main" val="2740540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 Limitations</a:t>
            </a:r>
            <a:endParaRPr lang="zh-CN" altLang="en-US" dirty="0"/>
          </a:p>
        </p:txBody>
      </p:sp>
      <p:sp>
        <p:nvSpPr>
          <p:cNvPr id="3" name="内容占位符 2"/>
          <p:cNvSpPr>
            <a:spLocks noGrp="1"/>
          </p:cNvSpPr>
          <p:nvPr>
            <p:ph idx="1"/>
          </p:nvPr>
        </p:nvSpPr>
        <p:spPr/>
        <p:txBody>
          <a:bodyPr/>
          <a:lstStyle/>
          <a:p>
            <a:pPr lvl="0"/>
            <a:r>
              <a:rPr lang="en-US" altLang="en-US" sz="2400" dirty="0"/>
              <a:t> Can not handle complicated factors of urban ecology and human behaviors that affect traffic </a:t>
            </a:r>
            <a:r>
              <a:rPr lang="en-US" altLang="en-US" sz="2400" dirty="0" smtClean="0"/>
              <a:t>patterns.</a:t>
            </a:r>
          </a:p>
          <a:p>
            <a:pPr lvl="0"/>
            <a:endParaRPr lang="en-US" altLang="en-US" sz="2000" dirty="0" smtClean="0"/>
          </a:p>
          <a:p>
            <a:pPr lvl="0"/>
            <a:r>
              <a:rPr lang="en-US" altLang="en-US" sz="2400" dirty="0" smtClean="0"/>
              <a:t>Can not classify the district function with location </a:t>
            </a:r>
            <a:r>
              <a:rPr lang="en-US" altLang="zh-CN" sz="2400" dirty="0" smtClean="0"/>
              <a:t>granularity under than a district covered by a base station.</a:t>
            </a:r>
            <a:endParaRPr lang="en-US" altLang="zh-CN" sz="2400" dirty="0"/>
          </a:p>
          <a:p>
            <a:pPr lvl="0"/>
            <a:endParaRPr lang="en-US" altLang="en-US" sz="2400" dirty="0" smtClean="0"/>
          </a:p>
          <a:p>
            <a:pPr lvl="0"/>
            <a:endParaRPr lang="en-US" altLang="en-US" sz="2400" dirty="0"/>
          </a:p>
          <a:p>
            <a:pPr marL="0" lvl="0" indent="0">
              <a:buNone/>
            </a:pPr>
            <a:endParaRPr lang="en-US" altLang="en-US" sz="2400" dirty="0" smtClean="0"/>
          </a:p>
          <a:p>
            <a:pPr lvl="0"/>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24</a:t>
            </a:fld>
            <a:endParaRPr lang="zh-CN" altLang="en-US"/>
          </a:p>
        </p:txBody>
      </p:sp>
    </p:spTree>
    <p:extLst>
      <p:ext uri="{BB962C8B-B14F-4D97-AF65-F5344CB8AC3E}">
        <p14:creationId xmlns:p14="http://schemas.microsoft.com/office/powerpoint/2010/main" val="326337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Q&amp;A</a:t>
            </a:r>
            <a:endParaRPr lang="zh-CN" altLang="en-US" dirty="0"/>
          </a:p>
        </p:txBody>
      </p:sp>
      <p:sp>
        <p:nvSpPr>
          <p:cNvPr id="5" name="灯片编号占位符 4"/>
          <p:cNvSpPr>
            <a:spLocks noGrp="1"/>
          </p:cNvSpPr>
          <p:nvPr>
            <p:ph type="sldNum" sz="quarter" idx="12"/>
          </p:nvPr>
        </p:nvSpPr>
        <p:spPr/>
        <p:txBody>
          <a:bodyPr/>
          <a:lstStyle/>
          <a:p>
            <a:fld id="{151FE45B-915D-435D-A4B4-F2821F5A5DAE}" type="slidenum">
              <a:rPr lang="zh-CN" altLang="en-US" smtClean="0"/>
              <a:t>25</a:t>
            </a:fld>
            <a:endParaRPr lang="zh-CN" altLang="en-US"/>
          </a:p>
        </p:txBody>
      </p:sp>
      <p:pic>
        <p:nvPicPr>
          <p:cNvPr id="6" name="Picture 6" descr="http://image.slidesharecdn.com/aleksandry-110120211807-phpapp02/95/privacy-and-ecommerce-29-728.jpg?cb=1295559287"/>
          <p:cNvPicPr>
            <a:picLocks noChangeAspect="1" noChangeArrowheads="1"/>
          </p:cNvPicPr>
          <p:nvPr/>
        </p:nvPicPr>
        <p:blipFill rotWithShape="1">
          <a:blip r:embed="rId2">
            <a:extLst>
              <a:ext uri="{28A0092B-C50C-407E-A947-70E740481C1C}">
                <a14:useLocalDpi xmlns:a14="http://schemas.microsoft.com/office/drawing/2010/main" val="0"/>
              </a:ext>
            </a:extLst>
          </a:blip>
          <a:srcRect l="1756" t="9158" r="16346" b="10335"/>
          <a:stretch/>
        </p:blipFill>
        <p:spPr bwMode="auto">
          <a:xfrm>
            <a:off x="3418116" y="2330901"/>
            <a:ext cx="5130800" cy="378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04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3</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2054009078"/>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223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4</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459898446"/>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33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DATA</a:t>
            </a:r>
            <a:endParaRPr lang="zh-CN" altLang="en-US" dirty="0"/>
          </a:p>
        </p:txBody>
      </p:sp>
      <p:sp>
        <p:nvSpPr>
          <p:cNvPr id="3" name="内容占位符 2"/>
          <p:cNvSpPr>
            <a:spLocks noGrp="1"/>
          </p:cNvSpPr>
          <p:nvPr>
            <p:ph sz="half" idx="1"/>
          </p:nvPr>
        </p:nvSpPr>
        <p:spPr>
          <a:xfrm>
            <a:off x="1425039" y="2769755"/>
            <a:ext cx="9120719" cy="3416301"/>
          </a:xfrm>
        </p:spPr>
        <p:txBody>
          <a:bodyPr>
            <a:normAutofit lnSpcReduction="10000"/>
          </a:bodyPr>
          <a:lstStyle/>
          <a:p>
            <a:r>
              <a:rPr lang="en-US" altLang="zh-CN" sz="2400" dirty="0"/>
              <a:t>The </a:t>
            </a:r>
            <a:r>
              <a:rPr lang="en-US" altLang="zh-CN" sz="2400" dirty="0" smtClean="0"/>
              <a:t>3G deep </a:t>
            </a:r>
            <a:r>
              <a:rPr lang="en-US" altLang="zh-CN" sz="2400" dirty="0"/>
              <a:t>packet inspection </a:t>
            </a:r>
            <a:r>
              <a:rPr lang="en-US" altLang="zh-CN" sz="2400" dirty="0" smtClean="0"/>
              <a:t>data for 14016 base stations </a:t>
            </a:r>
            <a:r>
              <a:rPr lang="en-US" altLang="zh-CN" sz="2400" dirty="0"/>
              <a:t>in Shanghai with the time granularity of </a:t>
            </a:r>
            <a:r>
              <a:rPr lang="en-US" altLang="zh-CN" sz="2400" dirty="0" smtClean="0"/>
              <a:t>1 second for one week. </a:t>
            </a:r>
          </a:p>
          <a:p>
            <a:endParaRPr lang="en-US" altLang="zh-CN" sz="1000" dirty="0"/>
          </a:p>
          <a:p>
            <a:r>
              <a:rPr lang="en-US" altLang="zh-CN" sz="2400" dirty="0"/>
              <a:t>Place: Shanghai; Number of base stations: </a:t>
            </a:r>
            <a:r>
              <a:rPr lang="en-US" altLang="zh-CN" sz="2400" dirty="0" smtClean="0"/>
              <a:t>14016</a:t>
            </a:r>
          </a:p>
          <a:p>
            <a:endParaRPr lang="en-US" altLang="zh-CN" sz="1000" dirty="0"/>
          </a:p>
          <a:p>
            <a:r>
              <a:rPr lang="en-US" altLang="zh-CN" sz="2400" dirty="0"/>
              <a:t>Time granularity </a:t>
            </a:r>
            <a:r>
              <a:rPr lang="en-US" altLang="zh-CN" sz="2400" dirty="0" smtClean="0"/>
              <a:t>:1 second; </a:t>
            </a:r>
            <a:r>
              <a:rPr lang="en-US" altLang="zh-CN" sz="2400" dirty="0"/>
              <a:t>Duration: the whole </a:t>
            </a:r>
            <a:r>
              <a:rPr lang="en-US" altLang="zh-CN" sz="2400" dirty="0" smtClean="0"/>
              <a:t>week</a:t>
            </a:r>
          </a:p>
          <a:p>
            <a:endParaRPr lang="en-US" altLang="zh-CN" sz="1000" dirty="0" smtClean="0"/>
          </a:p>
          <a:p>
            <a:r>
              <a:rPr lang="en-US" altLang="zh-CN" sz="2400" dirty="0" smtClean="0"/>
              <a:t>Crawled data from Weibo</a:t>
            </a:r>
            <a:endParaRPr lang="zh-CN" altLang="en-US" sz="2400" dirty="0"/>
          </a:p>
          <a:p>
            <a:endParaRPr lang="zh-CN" altLang="en-US" dirty="0"/>
          </a:p>
        </p:txBody>
      </p:sp>
      <p:sp>
        <p:nvSpPr>
          <p:cNvPr id="5" name="灯片编号占位符 4"/>
          <p:cNvSpPr>
            <a:spLocks noGrp="1"/>
          </p:cNvSpPr>
          <p:nvPr>
            <p:ph type="sldNum" sz="quarter" idx="12"/>
          </p:nvPr>
        </p:nvSpPr>
        <p:spPr/>
        <p:txBody>
          <a:bodyPr/>
          <a:lstStyle/>
          <a:p>
            <a:fld id="{151FE45B-915D-435D-A4B4-F2821F5A5DAE}" type="slidenum">
              <a:rPr lang="zh-CN" altLang="en-US" smtClean="0"/>
              <a:t>5</a:t>
            </a:fld>
            <a:endParaRPr lang="zh-CN" altLang="en-US"/>
          </a:p>
        </p:txBody>
      </p:sp>
    </p:spTree>
    <p:extLst>
      <p:ext uri="{BB962C8B-B14F-4D97-AF65-F5344CB8AC3E}">
        <p14:creationId xmlns:p14="http://schemas.microsoft.com/office/powerpoint/2010/main" val="4104325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6</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73207468"/>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140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Tool</a:t>
            </a:r>
            <a:endParaRPr lang="zh-CN" altLang="en-US" dirty="0"/>
          </a:p>
        </p:txBody>
      </p:sp>
      <p:sp>
        <p:nvSpPr>
          <p:cNvPr id="3" name="内容占位符 2"/>
          <p:cNvSpPr>
            <a:spLocks noGrp="1"/>
          </p:cNvSpPr>
          <p:nvPr>
            <p:ph idx="1"/>
          </p:nvPr>
        </p:nvSpPr>
        <p:spPr>
          <a:xfrm>
            <a:off x="7593105" y="2667000"/>
            <a:ext cx="4114801" cy="3416300"/>
          </a:xfrm>
        </p:spPr>
        <p:txBody>
          <a:bodyPr>
            <a:normAutofit fontScale="25000" lnSpcReduction="20000"/>
          </a:bodyPr>
          <a:lstStyle/>
          <a:p>
            <a:endParaRPr lang="en-US" altLang="zh-CN" dirty="0" smtClean="0"/>
          </a:p>
          <a:p>
            <a:r>
              <a:rPr lang="en-US" altLang="zh-CN" sz="8000" dirty="0" smtClean="0"/>
              <a:t>1</a:t>
            </a:r>
            <a:r>
              <a:rPr lang="en-US" altLang="zh-CN" sz="8000" dirty="0"/>
              <a:t>. The data is processed as </a:t>
            </a:r>
            <a:r>
              <a:rPr lang="en-US" altLang="zh-CN" sz="8000" dirty="0" smtClean="0"/>
              <a:t>vectors of visit </a:t>
            </a:r>
            <a:r>
              <a:rPr lang="en-US" altLang="zh-CN" sz="8000" dirty="0"/>
              <a:t>times for each BS </a:t>
            </a:r>
            <a:r>
              <a:rPr lang="en-US" altLang="zh-CN" sz="8000" dirty="0" smtClean="0"/>
              <a:t>in </a:t>
            </a:r>
            <a:r>
              <a:rPr lang="en-US" altLang="zh-CN" sz="8000" dirty="0"/>
              <a:t>each half an </a:t>
            </a:r>
            <a:r>
              <a:rPr lang="en-US" altLang="zh-CN" sz="8000" dirty="0" smtClean="0"/>
              <a:t>hour</a:t>
            </a:r>
            <a:r>
              <a:rPr lang="zh-CN" altLang="en-US" sz="8000" dirty="0" smtClean="0"/>
              <a:t>， </a:t>
            </a:r>
            <a:r>
              <a:rPr lang="en-US" altLang="zh-CN" sz="8000" dirty="0" smtClean="0"/>
              <a:t>thus the input data forms a matrix whose row stands for each station and column stands for the vector. </a:t>
            </a:r>
          </a:p>
          <a:p>
            <a:endParaRPr lang="zh-CN" altLang="en-US" sz="3200" dirty="0"/>
          </a:p>
          <a:p>
            <a:r>
              <a:rPr lang="en-US" altLang="zh-CN" sz="8000" dirty="0" smtClean="0"/>
              <a:t>2</a:t>
            </a:r>
            <a:r>
              <a:rPr lang="zh-CN" altLang="en-US" sz="8000" dirty="0" smtClean="0"/>
              <a:t>、</a:t>
            </a:r>
            <a:r>
              <a:rPr lang="en-US" altLang="zh-CN" sz="8000" dirty="0" smtClean="0"/>
              <a:t>There </a:t>
            </a:r>
            <a:r>
              <a:rPr lang="en-US" altLang="zh-CN" sz="8000" dirty="0"/>
              <a:t>are three </a:t>
            </a:r>
            <a:r>
              <a:rPr lang="en-US" altLang="zh-CN" sz="8000" dirty="0" smtClean="0"/>
              <a:t>types </a:t>
            </a:r>
            <a:r>
              <a:rPr lang="en-US" altLang="zh-CN" sz="8000" dirty="0"/>
              <a:t>of traffic patterns for </a:t>
            </a:r>
            <a:r>
              <a:rPr lang="en-US" altLang="zh-CN" sz="8000" dirty="0" smtClean="0"/>
              <a:t>BS in Shanghai with </a:t>
            </a:r>
            <a:r>
              <a:rPr lang="en-US" altLang="zh-CN" sz="8000" dirty="0"/>
              <a:t>significant different features.</a:t>
            </a:r>
          </a:p>
          <a:p>
            <a:pPr marL="0" indent="0">
              <a:buNone/>
            </a:pP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7</a:t>
            </a:fld>
            <a:endParaRPr lang="zh-CN" altLang="en-US"/>
          </a:p>
        </p:txBody>
      </p:sp>
      <p:pic>
        <p:nvPicPr>
          <p:cNvPr id="6" name="图片 5"/>
          <p:cNvPicPr>
            <a:picLocks noChangeAspect="1"/>
          </p:cNvPicPr>
          <p:nvPr/>
        </p:nvPicPr>
        <p:blipFill>
          <a:blip r:embed="rId3"/>
          <a:stretch>
            <a:fillRect/>
          </a:stretch>
        </p:blipFill>
        <p:spPr>
          <a:xfrm>
            <a:off x="-331693" y="2213324"/>
            <a:ext cx="8552330" cy="4697027"/>
          </a:xfrm>
          <a:prstGeom prst="rect">
            <a:avLst/>
          </a:prstGeom>
        </p:spPr>
      </p:pic>
    </p:spTree>
    <p:extLst>
      <p:ext uri="{BB962C8B-B14F-4D97-AF65-F5344CB8AC3E}">
        <p14:creationId xmlns:p14="http://schemas.microsoft.com/office/powerpoint/2010/main" val="2260504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Methodology</a:t>
            </a:r>
            <a:endParaRPr lang="zh-CN" altLang="en-US" dirty="0"/>
          </a:p>
        </p:txBody>
      </p:sp>
      <p:sp>
        <p:nvSpPr>
          <p:cNvPr id="4" name="灯片编号占位符 3"/>
          <p:cNvSpPr>
            <a:spLocks noGrp="1"/>
          </p:cNvSpPr>
          <p:nvPr>
            <p:ph type="sldNum" sz="quarter" idx="12"/>
          </p:nvPr>
        </p:nvSpPr>
        <p:spPr/>
        <p:txBody>
          <a:bodyPr/>
          <a:lstStyle/>
          <a:p>
            <a:fld id="{151FE45B-915D-435D-A4B4-F2821F5A5DAE}" type="slidenum">
              <a:rPr lang="zh-CN" altLang="en-US" smtClean="0"/>
              <a:t>8</a:t>
            </a:fld>
            <a:endParaRPr lang="zh-CN" altLang="en-US"/>
          </a:p>
        </p:txBody>
      </p:sp>
      <p:graphicFrame>
        <p:nvGraphicFramePr>
          <p:cNvPr id="9" name="内容占位符 8"/>
          <p:cNvGraphicFramePr>
            <a:graphicFrameLocks noGrp="1"/>
          </p:cNvGraphicFramePr>
          <p:nvPr>
            <p:ph idx="1"/>
            <p:extLst>
              <p:ext uri="{D42A27DB-BD31-4B8C-83A1-F6EECF244321}">
                <p14:modId xmlns:p14="http://schemas.microsoft.com/office/powerpoint/2010/main" val="3627943687"/>
              </p:ext>
            </p:extLst>
          </p:nvPr>
        </p:nvGraphicFramePr>
        <p:xfrm>
          <a:off x="1009400" y="2517568"/>
          <a:ext cx="10426537" cy="40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879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4953" y="973668"/>
            <a:ext cx="9019988" cy="706964"/>
          </a:xfrm>
        </p:spPr>
        <p:txBody>
          <a:bodyPr/>
          <a:lstStyle/>
          <a:p>
            <a:pPr algn="ctr"/>
            <a:r>
              <a:rPr lang="en-US" altLang="zh-CN" sz="2400" dirty="0" smtClean="0"/>
              <a:t>      Finding1: </a:t>
            </a:r>
            <a:r>
              <a:rPr lang="en-US" altLang="zh-CN" sz="2400" dirty="0"/>
              <a:t>Comparison of behavior online and in Weibo </a:t>
            </a:r>
            <a:endParaRPr lang="zh-CN" altLang="en-US" sz="2400" dirty="0"/>
          </a:p>
        </p:txBody>
      </p:sp>
      <p:sp>
        <p:nvSpPr>
          <p:cNvPr id="3" name="文本占位符 2"/>
          <p:cNvSpPr>
            <a:spLocks noGrp="1"/>
          </p:cNvSpPr>
          <p:nvPr>
            <p:ph type="body" idx="1"/>
          </p:nvPr>
        </p:nvSpPr>
        <p:spPr>
          <a:xfrm>
            <a:off x="801325" y="2603502"/>
            <a:ext cx="3132858" cy="576262"/>
          </a:xfrm>
        </p:spPr>
        <p:txBody>
          <a:bodyPr/>
          <a:lstStyle/>
          <a:p>
            <a:r>
              <a:rPr lang="en-US" altLang="zh-CN" sz="2000" dirty="0"/>
              <a:t>Access behavior online</a:t>
            </a:r>
            <a:endParaRPr lang="zh-CN" altLang="en-US" sz="2000" dirty="0"/>
          </a:p>
        </p:txBody>
      </p:sp>
      <p:sp>
        <p:nvSpPr>
          <p:cNvPr id="4" name="文本占位符 3"/>
          <p:cNvSpPr>
            <a:spLocks noGrp="1"/>
          </p:cNvSpPr>
          <p:nvPr>
            <p:ph type="body" sz="half" idx="15"/>
          </p:nvPr>
        </p:nvSpPr>
        <p:spPr/>
        <p:txBody>
          <a:bodyPr/>
          <a:lstStyle/>
          <a:p>
            <a:endParaRPr lang="zh-CN" altLang="en-US" dirty="0"/>
          </a:p>
        </p:txBody>
      </p:sp>
      <p:sp>
        <p:nvSpPr>
          <p:cNvPr id="5" name="文本占位符 4"/>
          <p:cNvSpPr>
            <a:spLocks noGrp="1"/>
          </p:cNvSpPr>
          <p:nvPr>
            <p:ph type="body" sz="quarter" idx="3"/>
          </p:nvPr>
        </p:nvSpPr>
        <p:spPr>
          <a:xfrm>
            <a:off x="4438892" y="2616204"/>
            <a:ext cx="3413070" cy="576262"/>
          </a:xfrm>
        </p:spPr>
        <p:txBody>
          <a:bodyPr/>
          <a:lstStyle/>
          <a:p>
            <a:r>
              <a:rPr lang="en-US" altLang="zh-CN" sz="2000" dirty="0"/>
              <a:t>Access behavior </a:t>
            </a:r>
            <a:r>
              <a:rPr lang="en-US" altLang="zh-CN" sz="2000" dirty="0" smtClean="0"/>
              <a:t>in Weibo</a:t>
            </a:r>
            <a:endParaRPr lang="zh-CN" altLang="en-US" sz="2000" dirty="0"/>
          </a:p>
        </p:txBody>
      </p:sp>
      <p:sp>
        <p:nvSpPr>
          <p:cNvPr id="6" name="文本占位符 5"/>
          <p:cNvSpPr>
            <a:spLocks noGrp="1"/>
          </p:cNvSpPr>
          <p:nvPr>
            <p:ph type="body" sz="half" idx="16"/>
          </p:nvPr>
        </p:nvSpPr>
        <p:spPr/>
        <p:txBody>
          <a:bodyPr/>
          <a:lstStyle/>
          <a:p>
            <a:endParaRPr lang="zh-CN" altLang="en-US" dirty="0"/>
          </a:p>
        </p:txBody>
      </p:sp>
      <p:sp>
        <p:nvSpPr>
          <p:cNvPr id="7" name="文本占位符 6"/>
          <p:cNvSpPr>
            <a:spLocks noGrp="1"/>
          </p:cNvSpPr>
          <p:nvPr>
            <p:ph type="body" sz="quarter" idx="13"/>
          </p:nvPr>
        </p:nvSpPr>
        <p:spPr/>
        <p:txBody>
          <a:bodyPr/>
          <a:lstStyle/>
          <a:p>
            <a:r>
              <a:rPr lang="en-US" altLang="zh-CN" dirty="0" smtClean="0"/>
              <a:t>Conclusions:</a:t>
            </a:r>
            <a:endParaRPr lang="zh-CN" altLang="en-US" dirty="0"/>
          </a:p>
        </p:txBody>
      </p:sp>
      <p:sp>
        <p:nvSpPr>
          <p:cNvPr id="8" name="文本占位符 7"/>
          <p:cNvSpPr>
            <a:spLocks noGrp="1"/>
          </p:cNvSpPr>
          <p:nvPr>
            <p:ph type="body" sz="half" idx="17"/>
          </p:nvPr>
        </p:nvSpPr>
        <p:spPr/>
        <p:txBody>
          <a:bodyPr>
            <a:normAutofit lnSpcReduction="10000"/>
          </a:bodyPr>
          <a:lstStyle/>
          <a:p>
            <a:pPr marL="342900" indent="-342900">
              <a:buAutoNum type="arabicPeriod"/>
            </a:pPr>
            <a:r>
              <a:rPr lang="en-US" altLang="zh-CN" dirty="0" smtClean="0"/>
              <a:t>People have similar access behavior when surfing online and browse</a:t>
            </a:r>
            <a:r>
              <a:rPr lang="zh-CN" altLang="en-US" dirty="0" smtClean="0"/>
              <a:t> </a:t>
            </a:r>
            <a:r>
              <a:rPr lang="en-US" altLang="zh-CN" dirty="0" smtClean="0"/>
              <a:t>Weibo in workdays and have different behavior in the weekend.</a:t>
            </a:r>
          </a:p>
          <a:p>
            <a:pPr marL="342900" indent="-342900">
              <a:buAutoNum type="arabicPeriod"/>
            </a:pPr>
            <a:r>
              <a:rPr lang="en-US" altLang="zh-CN" dirty="0" smtClean="0"/>
              <a:t>People tend to browse Weibo on the road or at lunch, For Home is 8:00,12:00 and 18:00 and for the Entertainment  is lunch time.</a:t>
            </a:r>
          </a:p>
          <a:p>
            <a:pPr marL="342900" indent="-342900">
              <a:buAutoNum type="arabicPeriod"/>
            </a:pPr>
            <a:r>
              <a:rPr lang="en-US" altLang="zh-CN" dirty="0" smtClean="0"/>
              <a:t>People at work have much less surfing online behavior.</a:t>
            </a:r>
            <a:endParaRPr lang="zh-CN" altLang="en-US" dirty="0"/>
          </a:p>
        </p:txBody>
      </p:sp>
      <p:sp>
        <p:nvSpPr>
          <p:cNvPr id="9" name="灯片编号占位符 8"/>
          <p:cNvSpPr>
            <a:spLocks noGrp="1"/>
          </p:cNvSpPr>
          <p:nvPr>
            <p:ph type="sldNum" sz="quarter" idx="12"/>
          </p:nvPr>
        </p:nvSpPr>
        <p:spPr/>
        <p:txBody>
          <a:bodyPr/>
          <a:lstStyle/>
          <a:p>
            <a:fld id="{151FE45B-915D-435D-A4B4-F2821F5A5DAE}" type="slidenum">
              <a:rPr lang="zh-CN" altLang="en-US" smtClean="0"/>
              <a:t>9</a:t>
            </a:fld>
            <a:endParaRPr lang="zh-CN" altLang="en-US"/>
          </a:p>
        </p:txBody>
      </p:sp>
      <p:pic>
        <p:nvPicPr>
          <p:cNvPr id="12" name="图片 11"/>
          <p:cNvPicPr>
            <a:picLocks noChangeAspect="1"/>
          </p:cNvPicPr>
          <p:nvPr/>
        </p:nvPicPr>
        <p:blipFill>
          <a:blip r:embed="rId3"/>
          <a:stretch>
            <a:fillRect/>
          </a:stretch>
        </p:blipFill>
        <p:spPr>
          <a:xfrm>
            <a:off x="202754" y="3179764"/>
            <a:ext cx="4195668" cy="3114965"/>
          </a:xfrm>
          <a:prstGeom prst="rect">
            <a:avLst/>
          </a:prstGeom>
        </p:spPr>
      </p:pic>
      <p:pic>
        <p:nvPicPr>
          <p:cNvPr id="13" name="图片 12"/>
          <p:cNvPicPr>
            <a:picLocks noChangeAspect="1"/>
          </p:cNvPicPr>
          <p:nvPr/>
        </p:nvPicPr>
        <p:blipFill>
          <a:blip r:embed="rId4"/>
          <a:stretch>
            <a:fillRect/>
          </a:stretch>
        </p:blipFill>
        <p:spPr>
          <a:xfrm>
            <a:off x="4169823" y="3192466"/>
            <a:ext cx="3488278" cy="3076840"/>
          </a:xfrm>
          <a:prstGeom prst="rect">
            <a:avLst/>
          </a:prstGeom>
        </p:spPr>
      </p:pic>
    </p:spTree>
    <p:extLst>
      <p:ext uri="{BB962C8B-B14F-4D97-AF65-F5344CB8AC3E}">
        <p14:creationId xmlns:p14="http://schemas.microsoft.com/office/powerpoint/2010/main" val="32823395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离子会议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7221</TotalTime>
  <Words>1534</Words>
  <Application>Microsoft Office PowerPoint</Application>
  <PresentationFormat>宽屏</PresentationFormat>
  <Paragraphs>244</Paragraphs>
  <Slides>25</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黑体</vt:lpstr>
      <vt:lpstr>宋体</vt:lpstr>
      <vt:lpstr>Arial</vt:lpstr>
      <vt:lpstr>Calibri</vt:lpstr>
      <vt:lpstr>Century Gothic</vt:lpstr>
      <vt:lpstr>Wingdings 3</vt:lpstr>
      <vt:lpstr>离子会议室</vt:lpstr>
      <vt:lpstr>Deviations of Check-in Locations and Human Mobility Trajectory</vt:lpstr>
      <vt:lpstr>Background</vt:lpstr>
      <vt:lpstr>Methodology</vt:lpstr>
      <vt:lpstr>Methodology</vt:lpstr>
      <vt:lpstr>DATA</vt:lpstr>
      <vt:lpstr>Methodology</vt:lpstr>
      <vt:lpstr>Tool</vt:lpstr>
      <vt:lpstr>Methodology</vt:lpstr>
      <vt:lpstr>      Finding1: Comparison of behavior online and in Weibo </vt:lpstr>
      <vt:lpstr>Methodology</vt:lpstr>
      <vt:lpstr>       Finding 2: Comparison of Positive, Negative and posted check-in</vt:lpstr>
      <vt:lpstr>        Finding 3: Comparison of Positive Negative and posted check-in</vt:lpstr>
      <vt:lpstr>Background</vt:lpstr>
      <vt:lpstr>Methodology</vt:lpstr>
      <vt:lpstr>Methodology</vt:lpstr>
      <vt:lpstr>PowerPoint 演示文稿</vt:lpstr>
      <vt:lpstr>Methodology</vt:lpstr>
      <vt:lpstr>Target 1: Incoming and outgoing transition of Weibo</vt:lpstr>
      <vt:lpstr>Methodology</vt:lpstr>
      <vt:lpstr>  Finding 2: Outgoing transitions to portal websites</vt:lpstr>
      <vt:lpstr>Methodology</vt:lpstr>
      <vt:lpstr>Finding 3:Temporal patterns of transitions</vt:lpstr>
      <vt:lpstr>Summary</vt:lpstr>
      <vt:lpstr> Limitations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Spectral Approach for Large Scale Data Traffic Load:  Analysis and Application</dc:title>
  <dc:creator>时鸿志</dc:creator>
  <cp:lastModifiedBy>xichen wang</cp:lastModifiedBy>
  <cp:revision>415</cp:revision>
  <dcterms:created xsi:type="dcterms:W3CDTF">2016-04-28T12:20:08Z</dcterms:created>
  <dcterms:modified xsi:type="dcterms:W3CDTF">2016-07-28T07:06:38Z</dcterms:modified>
</cp:coreProperties>
</file>