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d4ac2303d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d4ac2303d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have also tested the real-life error bound of our alg.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majority of tests returns more than 50% of accuracy.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d1871fc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d1871fc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use a popular method called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5cc64b00f6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5cc64b00f6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most popular method in prefix filtering is prefix...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5cc64b00f6_1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5cc64b00f6_1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d0cc2dda6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d0cc2dda6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Specifically, we extend the original prefix filtering method to allow more-than-one overlaps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…. Because [switch]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5cc64b00f6_1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5cc64b00f6_1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we observed that the number of …. Affects sign length, number of FPs in candidates, and finally the join time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5d4ac2303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5d4ac2303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5d4ac2303d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5d4ac2303d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 now the final problem remaining is to decide how many common pebbles we want to find for a specific join task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5d4ac2303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5d4ac2303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5d4ac2303d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5d4ac2303d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cc64b00f6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cc64b00f6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existing algs are proposed to tackle different similarities, for example, for related terms like latte and espresso, one method is to…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UK and US English, synonym table, define the equivalence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5d4ac2303d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5d4ac2303d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d4ac2303d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5d4ac2303d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5fccb8c2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5fccb8c2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5d4ac2303d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5d4ac2303d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5d4ac2303d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5d4ac2303d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cc64b00f6_1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cc64b00f6_1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However, in real life two string sets many contain more than one type of …..   As shown in this example.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Therefore, a challenge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cc64b00f6_1_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cc64b00f6_1_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this paper, we answer this challenge by proposing …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 consider a simple case as in the figure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d0cc2dda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d0cc2dda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string are from different sources, in most cases they are not segmented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Now, as we want to find the plan leading to the highest similarity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d0cc2dda6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d0cc2dda6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5eabaed5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5eabaed5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d0cc2dda6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d0cc2dda6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apply graph-based algs into our string seg problem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5d0cc2dda6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5d0cc2dda6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lide 3">
  <p:cSld name="Titleslide 3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2"/>
          <p:cNvPicPr preferRelativeResize="0"/>
          <p:nvPr/>
        </p:nvPicPr>
        <p:blipFill rotWithShape="1">
          <a:blip r:embed="rId2">
            <a:alphaModFix/>
          </a:blip>
          <a:srcRect r="-10" b="3128"/>
          <a:stretch/>
        </p:blipFill>
        <p:spPr>
          <a:xfrm>
            <a:off x="254000" y="190500"/>
            <a:ext cx="8635999" cy="44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85800" y="3200400"/>
            <a:ext cx="7772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3pPr>
            <a:lvl4pPr lvl="3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4pPr>
            <a:lvl5pPr lvl="4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5pPr>
            <a:lvl6pPr lvl="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685800" y="2031690"/>
            <a:ext cx="7772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dt" idx="10"/>
          </p:nvPr>
        </p:nvSpPr>
        <p:spPr>
          <a:xfrm>
            <a:off x="7696200" y="4641838"/>
            <a:ext cx="6858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ftr" idx="11"/>
          </p:nvPr>
        </p:nvSpPr>
        <p:spPr>
          <a:xfrm>
            <a:off x="5076000" y="4641913"/>
            <a:ext cx="280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>
            <a:off x="260357" y="195163"/>
            <a:ext cx="1868000" cy="1750775"/>
            <a:chOff x="1311275" y="373063"/>
            <a:chExt cx="6524625" cy="6115175"/>
          </a:xfrm>
        </p:grpSpPr>
        <p:sp>
          <p:nvSpPr>
            <p:cNvPr id="26" name="Google Shape;26;p2"/>
            <p:cNvSpPr/>
            <p:nvPr/>
          </p:nvSpPr>
          <p:spPr>
            <a:xfrm>
              <a:off x="4267200" y="5875338"/>
              <a:ext cx="609600" cy="612900"/>
            </a:xfrm>
            <a:prstGeom prst="rect">
              <a:avLst/>
            </a:prstGeom>
            <a:solidFill>
              <a:srgbClr val="FCA31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267200" y="373063"/>
              <a:ext cx="609600" cy="609600"/>
            </a:xfrm>
            <a:prstGeom prst="rect">
              <a:avLst/>
            </a:prstGeom>
            <a:solidFill>
              <a:srgbClr val="FCA31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11275" y="1436688"/>
              <a:ext cx="6524625" cy="4152900"/>
            </a:xfrm>
            <a:custGeom>
              <a:avLst/>
              <a:gdLst/>
              <a:ahLst/>
              <a:cxnLst/>
              <a:rect l="l" t="t" r="r" b="b"/>
              <a:pathLst>
                <a:path w="4110" h="2616" extrusionOk="0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solidFill>
              <a:srgbClr val="FCA31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lide 1">
  <p:cSld name="Titleslide 1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4000" y="191418"/>
            <a:ext cx="8635998" cy="442728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1"/>
          <p:cNvSpPr txBox="1">
            <a:spLocks noGrp="1"/>
          </p:cNvSpPr>
          <p:nvPr>
            <p:ph type="ctrTitle"/>
          </p:nvPr>
        </p:nvSpPr>
        <p:spPr>
          <a:xfrm>
            <a:off x="683568" y="2031690"/>
            <a:ext cx="7772400" cy="9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1"/>
          <p:cNvSpPr txBox="1">
            <a:spLocks noGrp="1"/>
          </p:cNvSpPr>
          <p:nvPr>
            <p:ph type="subTitle" idx="1"/>
          </p:nvPr>
        </p:nvSpPr>
        <p:spPr>
          <a:xfrm>
            <a:off x="685800" y="3200400"/>
            <a:ext cx="7772400" cy="1028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3pPr>
            <a:lvl4pPr lvl="3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4pPr>
            <a:lvl5pPr lvl="4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5pPr>
            <a:lvl6pPr lvl="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7696200" y="4641838"/>
            <a:ext cx="6858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5076000" y="4641913"/>
            <a:ext cx="280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8" name="Google Shape;98;p11"/>
          <p:cNvGrpSpPr/>
          <p:nvPr/>
        </p:nvGrpSpPr>
        <p:grpSpPr>
          <a:xfrm>
            <a:off x="260357" y="195163"/>
            <a:ext cx="1868000" cy="1750775"/>
            <a:chOff x="1311275" y="373063"/>
            <a:chExt cx="6524625" cy="6115175"/>
          </a:xfrm>
        </p:grpSpPr>
        <p:sp>
          <p:nvSpPr>
            <p:cNvPr id="99" name="Google Shape;99;p11"/>
            <p:cNvSpPr/>
            <p:nvPr/>
          </p:nvSpPr>
          <p:spPr>
            <a:xfrm>
              <a:off x="4267200" y="5875338"/>
              <a:ext cx="609600" cy="61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1"/>
            <p:cNvSpPr/>
            <p:nvPr/>
          </p:nvSpPr>
          <p:spPr>
            <a:xfrm>
              <a:off x="4267200" y="373063"/>
              <a:ext cx="609600" cy="60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1"/>
            <p:cNvSpPr/>
            <p:nvPr/>
          </p:nvSpPr>
          <p:spPr>
            <a:xfrm>
              <a:off x="1311275" y="1436688"/>
              <a:ext cx="6524625" cy="4152900"/>
            </a:xfrm>
            <a:custGeom>
              <a:avLst/>
              <a:gdLst/>
              <a:ahLst/>
              <a:cxnLst/>
              <a:rect l="l" t="t" r="r" b="b"/>
              <a:pathLst>
                <a:path w="4110" h="2616" extrusionOk="0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asic 2">
  <p:cSld name="Title and Content Basic 2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2"/>
          <p:cNvSpPr txBox="1">
            <a:spLocks noGrp="1"/>
          </p:cNvSpPr>
          <p:nvPr>
            <p:ph type="body" idx="1"/>
          </p:nvPr>
        </p:nvSpPr>
        <p:spPr>
          <a:xfrm>
            <a:off x="580500" y="1653649"/>
            <a:ext cx="3960300" cy="29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23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3pPr>
            <a:lvl4pPr marL="1828800" lvl="3" indent="-3048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Char char="‒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body" idx="2"/>
          </p:nvPr>
        </p:nvSpPr>
        <p:spPr>
          <a:xfrm>
            <a:off x="4860032" y="1653649"/>
            <a:ext cx="3960300" cy="29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23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3pPr>
            <a:lvl4pPr marL="1828800" lvl="3" indent="-3048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Char char="‒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dt" idx="10"/>
          </p:nvPr>
        </p:nvSpPr>
        <p:spPr>
          <a:xfrm>
            <a:off x="7696200" y="4641838"/>
            <a:ext cx="6858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ftr" idx="11"/>
          </p:nvPr>
        </p:nvSpPr>
        <p:spPr>
          <a:xfrm>
            <a:off x="5076000" y="4641913"/>
            <a:ext cx="280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2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lide 2">
  <p:cSld name="Titleslide 2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"/>
          <p:cNvSpPr>
            <a:spLocks noGrp="1"/>
          </p:cNvSpPr>
          <p:nvPr>
            <p:ph type="pic" idx="2"/>
          </p:nvPr>
        </p:nvSpPr>
        <p:spPr>
          <a:xfrm>
            <a:off x="254000" y="190500"/>
            <a:ext cx="8636100" cy="44292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/>
          </p:nvPr>
        </p:nvSpPr>
        <p:spPr>
          <a:xfrm>
            <a:off x="685800" y="2031690"/>
            <a:ext cx="7772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685800" y="3200400"/>
            <a:ext cx="77724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3pPr>
            <a:lvl4pPr lvl="3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4pPr>
            <a:lvl5pPr lvl="4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5pPr>
            <a:lvl6pPr lvl="5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7696200" y="4641838"/>
            <a:ext cx="6858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5076000" y="4641913"/>
            <a:ext cx="280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6" name="Google Shape;36;p3"/>
          <p:cNvGrpSpPr/>
          <p:nvPr/>
        </p:nvGrpSpPr>
        <p:grpSpPr>
          <a:xfrm>
            <a:off x="260357" y="195163"/>
            <a:ext cx="1868000" cy="1750775"/>
            <a:chOff x="1311275" y="373063"/>
            <a:chExt cx="6524625" cy="6115175"/>
          </a:xfrm>
        </p:grpSpPr>
        <p:sp>
          <p:nvSpPr>
            <p:cNvPr id="37" name="Google Shape;37;p3"/>
            <p:cNvSpPr/>
            <p:nvPr/>
          </p:nvSpPr>
          <p:spPr>
            <a:xfrm>
              <a:off x="4267200" y="5875338"/>
              <a:ext cx="609600" cy="61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267200" y="373063"/>
              <a:ext cx="609600" cy="60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1311275" y="1436688"/>
              <a:ext cx="6524625" cy="4152900"/>
            </a:xfrm>
            <a:custGeom>
              <a:avLst/>
              <a:gdLst/>
              <a:ahLst/>
              <a:cxnLst/>
              <a:rect l="l" t="t" r="r" b="b"/>
              <a:pathLst>
                <a:path w="4110" h="2616" extrusionOk="0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slide 4 Helsinki">
  <p:cSld name="Titleslide 4 Helsinki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3800" y="190500"/>
            <a:ext cx="8634279" cy="44291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4"/>
          <p:cNvSpPr txBox="1">
            <a:spLocks noGrp="1"/>
          </p:cNvSpPr>
          <p:nvPr>
            <p:ph type="ctrTitle"/>
          </p:nvPr>
        </p:nvSpPr>
        <p:spPr>
          <a:xfrm>
            <a:off x="683568" y="2355726"/>
            <a:ext cx="7772400" cy="972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4500">
                <a:solidFill>
                  <a:schemeClr val="lt1"/>
                </a:solidFill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7696200" y="4641838"/>
            <a:ext cx="6858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5076000" y="4641913"/>
            <a:ext cx="280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260357" y="195163"/>
            <a:ext cx="1868000" cy="1750775"/>
            <a:chOff x="1311275" y="373063"/>
            <a:chExt cx="6524625" cy="6115175"/>
          </a:xfrm>
        </p:grpSpPr>
        <p:sp>
          <p:nvSpPr>
            <p:cNvPr id="47" name="Google Shape;47;p4"/>
            <p:cNvSpPr/>
            <p:nvPr/>
          </p:nvSpPr>
          <p:spPr>
            <a:xfrm>
              <a:off x="4267200" y="5875338"/>
              <a:ext cx="609600" cy="612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4267200" y="373063"/>
              <a:ext cx="609600" cy="609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1311275" y="1436688"/>
              <a:ext cx="6524625" cy="4152900"/>
            </a:xfrm>
            <a:custGeom>
              <a:avLst/>
              <a:gdLst/>
              <a:ahLst/>
              <a:cxnLst/>
              <a:rect l="l" t="t" r="r" b="b"/>
              <a:pathLst>
                <a:path w="4110" h="2616" extrusionOk="0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asic">
  <p:cSld name="Title and Content Basic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579748" y="1653649"/>
            <a:ext cx="8272200" cy="291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238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3pPr>
            <a:lvl4pPr marL="1828800" lvl="3" indent="-3048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Char char="‒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7696200" y="4641838"/>
            <a:ext cx="6858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5076000" y="4641913"/>
            <a:ext cx="280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heading">
  <p:cSld name="Subheading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ctrTitle"/>
          </p:nvPr>
        </p:nvSpPr>
        <p:spPr>
          <a:xfrm>
            <a:off x="685800" y="2031690"/>
            <a:ext cx="7772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>
          <a:xfrm>
            <a:off x="7696200" y="4641838"/>
            <a:ext cx="6858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5076000" y="4641913"/>
            <a:ext cx="280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and Text">
  <p:cSld name="Picture and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>
            <a:spLocks noGrp="1"/>
          </p:cNvSpPr>
          <p:nvPr>
            <p:ph type="pic" idx="2"/>
          </p:nvPr>
        </p:nvSpPr>
        <p:spPr>
          <a:xfrm>
            <a:off x="254000" y="191700"/>
            <a:ext cx="8636100" cy="44292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dt" idx="10"/>
          </p:nvPr>
        </p:nvSpPr>
        <p:spPr>
          <a:xfrm>
            <a:off x="7696200" y="4641838"/>
            <a:ext cx="6858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ftr" idx="11"/>
          </p:nvPr>
        </p:nvSpPr>
        <p:spPr>
          <a:xfrm>
            <a:off x="5076000" y="4641913"/>
            <a:ext cx="280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ctrTitle"/>
          </p:nvPr>
        </p:nvSpPr>
        <p:spPr>
          <a:xfrm>
            <a:off x="685800" y="2031690"/>
            <a:ext cx="7772400" cy="9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7"/>
          <p:cNvGrpSpPr/>
          <p:nvPr/>
        </p:nvGrpSpPr>
        <p:grpSpPr>
          <a:xfrm>
            <a:off x="250907" y="191714"/>
            <a:ext cx="1048507" cy="982709"/>
            <a:chOff x="1311275" y="373063"/>
            <a:chExt cx="6524625" cy="6115175"/>
          </a:xfrm>
        </p:grpSpPr>
        <p:sp>
          <p:nvSpPr>
            <p:cNvPr id="68" name="Google Shape;68;p7"/>
            <p:cNvSpPr/>
            <p:nvPr/>
          </p:nvSpPr>
          <p:spPr>
            <a:xfrm>
              <a:off x="4267200" y="5875338"/>
              <a:ext cx="609600" cy="6129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4267200" y="373063"/>
              <a:ext cx="609600" cy="60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1311275" y="1436688"/>
              <a:ext cx="6524625" cy="4152900"/>
            </a:xfrm>
            <a:custGeom>
              <a:avLst/>
              <a:gdLst/>
              <a:ahLst/>
              <a:cxnLst/>
              <a:rect l="l" t="t" r="r" b="b"/>
              <a:pathLst>
                <a:path w="4110" h="2616" extrusionOk="0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Picture 1">
  <p:cSld name="Title and Content Picture 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648000" y="1491630"/>
            <a:ext cx="43599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572678" y="2247715"/>
            <a:ext cx="4431300" cy="23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238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175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3pPr>
            <a:lvl4pPr marL="1828800" lvl="3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Char char="‒"/>
              <a:defRPr/>
            </a:lvl4pPr>
            <a:lvl5pPr marL="2286000" lvl="4" indent="-2984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5pPr>
            <a:lvl6pPr marL="2743200" lvl="5" indent="-3175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>
            <a:spLocks noGrp="1"/>
          </p:cNvSpPr>
          <p:nvPr>
            <p:ph type="pic" idx="2"/>
          </p:nvPr>
        </p:nvSpPr>
        <p:spPr>
          <a:xfrm>
            <a:off x="5080000" y="190500"/>
            <a:ext cx="3810000" cy="44292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Montserrat"/>
              <a:buNone/>
              <a:defRPr sz="1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dt" idx="10"/>
          </p:nvPr>
        </p:nvSpPr>
        <p:spPr>
          <a:xfrm>
            <a:off x="7696200" y="4641838"/>
            <a:ext cx="6858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ftr" idx="11"/>
          </p:nvPr>
        </p:nvSpPr>
        <p:spPr>
          <a:xfrm>
            <a:off x="5076000" y="4641913"/>
            <a:ext cx="280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Picture 2">
  <p:cSld name="Title and Content Picture 2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title"/>
          </p:nvPr>
        </p:nvSpPr>
        <p:spPr>
          <a:xfrm>
            <a:off x="648000" y="1491630"/>
            <a:ext cx="4360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300"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572400" y="2247715"/>
            <a:ext cx="4430700" cy="23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365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  <a:defRPr/>
            </a:lvl1pPr>
            <a:lvl2pPr marL="914400" lvl="1" indent="-32385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SzPts val="1500"/>
              <a:buChar char="•"/>
              <a:defRPr/>
            </a:lvl2pPr>
            <a:lvl3pPr marL="1371600" lvl="2" indent="-317500" algn="l" rtl="0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‒"/>
              <a:defRPr/>
            </a:lvl3pPr>
            <a:lvl4pPr marL="1828800" lvl="3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Char char="‒"/>
              <a:defRPr/>
            </a:lvl4pPr>
            <a:lvl5pPr marL="2286000" lvl="4" indent="-29845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Char char="‒"/>
              <a:defRPr/>
            </a:lvl5pPr>
            <a:lvl6pPr marL="2743200" lvl="5" indent="-3175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9"/>
          <p:cNvSpPr>
            <a:spLocks noGrp="1"/>
          </p:cNvSpPr>
          <p:nvPr>
            <p:ph type="pic" idx="2"/>
          </p:nvPr>
        </p:nvSpPr>
        <p:spPr>
          <a:xfrm>
            <a:off x="5076000" y="190500"/>
            <a:ext cx="3810000" cy="22146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9"/>
          <p:cNvSpPr>
            <a:spLocks noGrp="1"/>
          </p:cNvSpPr>
          <p:nvPr>
            <p:ph type="pic" idx="3"/>
          </p:nvPr>
        </p:nvSpPr>
        <p:spPr>
          <a:xfrm>
            <a:off x="5076056" y="2409732"/>
            <a:ext cx="3810000" cy="22146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800"/>
              </a:spcBef>
              <a:spcAft>
                <a:spcPts val="0"/>
              </a:spcAft>
              <a:buSzPts val="1100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‒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‒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‒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dt" idx="10"/>
          </p:nvPr>
        </p:nvSpPr>
        <p:spPr>
          <a:xfrm>
            <a:off x="7696200" y="4641838"/>
            <a:ext cx="6858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ftr" idx="11"/>
          </p:nvPr>
        </p:nvSpPr>
        <p:spPr>
          <a:xfrm>
            <a:off x="5076000" y="4641913"/>
            <a:ext cx="280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dt" idx="10"/>
          </p:nvPr>
        </p:nvSpPr>
        <p:spPr>
          <a:xfrm>
            <a:off x="7696200" y="4641838"/>
            <a:ext cx="6858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ftr" idx="11"/>
          </p:nvPr>
        </p:nvSpPr>
        <p:spPr>
          <a:xfrm>
            <a:off x="5076000" y="4641913"/>
            <a:ext cx="280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4">
            <a:alphaModFix/>
          </a:blip>
          <a:srcRect r="-10" b="3128"/>
          <a:stretch/>
        </p:blipFill>
        <p:spPr>
          <a:xfrm>
            <a:off x="0" y="0"/>
            <a:ext cx="91440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roid Sans"/>
              <a:buNone/>
              <a:defRPr sz="2600" b="1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roid Sans"/>
              <a:buNone/>
              <a:defRPr sz="2600" b="1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roid Sans"/>
              <a:buNone/>
              <a:defRPr sz="2600" b="1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roid Sans"/>
              <a:buNone/>
              <a:defRPr sz="2600" b="1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Font typeface="Droid Sans"/>
              <a:buNone/>
              <a:defRPr sz="2600" b="1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Font typeface="Droid Sans"/>
              <a:buNone/>
              <a:defRPr sz="2000" b="1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Font typeface="Droid Sans"/>
              <a:buNone/>
              <a:defRPr sz="2000" b="1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Font typeface="Droid Sans"/>
              <a:buNone/>
              <a:defRPr sz="2000" b="1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Font typeface="Droid Sans"/>
              <a:buNone/>
              <a:defRPr sz="2000" b="1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547664" y="1485900"/>
            <a:ext cx="7291500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Droid Sans"/>
              <a:buNone/>
              <a:defRPr sz="170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Droid Sans"/>
              <a:buNone/>
              <a:defRPr sz="150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roid Sans"/>
              <a:buChar char="‒"/>
              <a:defRPr sz="140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Droid Sans"/>
              <a:buChar char="‒"/>
              <a:defRPr sz="120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Droid Sans"/>
              <a:buChar char="‒"/>
              <a:defRPr sz="110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roid Sans"/>
              <a:buChar char="•"/>
              <a:defRPr sz="150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roid Sans"/>
              <a:buChar char="•"/>
              <a:defRPr sz="150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roid Sans"/>
              <a:buChar char="•"/>
              <a:defRPr sz="150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roid Sans"/>
              <a:buChar char="•"/>
              <a:defRPr sz="1500" i="0" u="none" strike="noStrike" cap="none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7696200" y="4641838"/>
            <a:ext cx="6858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5076000" y="4641913"/>
            <a:ext cx="280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12" name="Google Shape;12;p1"/>
          <p:cNvGrpSpPr/>
          <p:nvPr/>
        </p:nvGrpSpPr>
        <p:grpSpPr>
          <a:xfrm>
            <a:off x="250907" y="197668"/>
            <a:ext cx="1048507" cy="982709"/>
            <a:chOff x="1311275" y="373063"/>
            <a:chExt cx="6524625" cy="6115175"/>
          </a:xfrm>
        </p:grpSpPr>
        <p:sp>
          <p:nvSpPr>
            <p:cNvPr id="13" name="Google Shape;13;p1"/>
            <p:cNvSpPr/>
            <p:nvPr/>
          </p:nvSpPr>
          <p:spPr>
            <a:xfrm>
              <a:off x="4267200" y="5875338"/>
              <a:ext cx="609600" cy="612900"/>
            </a:xfrm>
            <a:prstGeom prst="rect">
              <a:avLst/>
            </a:prstGeom>
            <a:solidFill>
              <a:srgbClr val="FCA31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4267200" y="373063"/>
              <a:ext cx="609600" cy="609600"/>
            </a:xfrm>
            <a:prstGeom prst="rect">
              <a:avLst/>
            </a:prstGeom>
            <a:solidFill>
              <a:srgbClr val="FCA31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1311275" y="1436688"/>
              <a:ext cx="6524625" cy="4152900"/>
            </a:xfrm>
            <a:custGeom>
              <a:avLst/>
              <a:gdLst/>
              <a:ahLst/>
              <a:cxnLst/>
              <a:rect l="l" t="t" r="r" b="b"/>
              <a:pathLst>
                <a:path w="4110" h="2616" extrusionOk="0">
                  <a:moveTo>
                    <a:pt x="4110" y="1887"/>
                  </a:moveTo>
                  <a:lnTo>
                    <a:pt x="4095" y="1858"/>
                  </a:lnTo>
                  <a:lnTo>
                    <a:pt x="4080" y="1829"/>
                  </a:lnTo>
                  <a:lnTo>
                    <a:pt x="4062" y="1802"/>
                  </a:lnTo>
                  <a:lnTo>
                    <a:pt x="4045" y="1777"/>
                  </a:lnTo>
                  <a:lnTo>
                    <a:pt x="4028" y="1754"/>
                  </a:lnTo>
                  <a:lnTo>
                    <a:pt x="4009" y="1731"/>
                  </a:lnTo>
                  <a:lnTo>
                    <a:pt x="3989" y="1710"/>
                  </a:lnTo>
                  <a:lnTo>
                    <a:pt x="3968" y="1689"/>
                  </a:lnTo>
                  <a:lnTo>
                    <a:pt x="3947" y="1670"/>
                  </a:lnTo>
                  <a:lnTo>
                    <a:pt x="3926" y="1652"/>
                  </a:lnTo>
                  <a:lnTo>
                    <a:pt x="3903" y="1635"/>
                  </a:lnTo>
                  <a:lnTo>
                    <a:pt x="3882" y="1618"/>
                  </a:lnTo>
                  <a:lnTo>
                    <a:pt x="3834" y="1589"/>
                  </a:lnTo>
                  <a:lnTo>
                    <a:pt x="3788" y="1560"/>
                  </a:lnTo>
                  <a:lnTo>
                    <a:pt x="3690" y="1512"/>
                  </a:lnTo>
                  <a:lnTo>
                    <a:pt x="3594" y="1468"/>
                  </a:lnTo>
                  <a:lnTo>
                    <a:pt x="3548" y="1447"/>
                  </a:lnTo>
                  <a:lnTo>
                    <a:pt x="3504" y="1426"/>
                  </a:lnTo>
                  <a:lnTo>
                    <a:pt x="3459" y="1403"/>
                  </a:lnTo>
                  <a:lnTo>
                    <a:pt x="3419" y="1378"/>
                  </a:lnTo>
                  <a:lnTo>
                    <a:pt x="3402" y="1364"/>
                  </a:lnTo>
                  <a:lnTo>
                    <a:pt x="3385" y="1351"/>
                  </a:lnTo>
                  <a:lnTo>
                    <a:pt x="3369" y="1336"/>
                  </a:lnTo>
                  <a:lnTo>
                    <a:pt x="3356" y="1318"/>
                  </a:lnTo>
                  <a:lnTo>
                    <a:pt x="3342" y="1299"/>
                  </a:lnTo>
                  <a:lnTo>
                    <a:pt x="3331" y="1282"/>
                  </a:lnTo>
                  <a:lnTo>
                    <a:pt x="3319" y="1263"/>
                  </a:lnTo>
                  <a:lnTo>
                    <a:pt x="3310" y="1242"/>
                  </a:lnTo>
                  <a:lnTo>
                    <a:pt x="3294" y="1199"/>
                  </a:lnTo>
                  <a:lnTo>
                    <a:pt x="3281" y="1157"/>
                  </a:lnTo>
                  <a:lnTo>
                    <a:pt x="3271" y="1115"/>
                  </a:lnTo>
                  <a:lnTo>
                    <a:pt x="3264" y="1073"/>
                  </a:lnTo>
                  <a:lnTo>
                    <a:pt x="3223" y="1076"/>
                  </a:lnTo>
                  <a:lnTo>
                    <a:pt x="3179" y="1076"/>
                  </a:lnTo>
                  <a:lnTo>
                    <a:pt x="3156" y="1075"/>
                  </a:lnTo>
                  <a:lnTo>
                    <a:pt x="3133" y="1071"/>
                  </a:lnTo>
                  <a:lnTo>
                    <a:pt x="3110" y="1065"/>
                  </a:lnTo>
                  <a:lnTo>
                    <a:pt x="3087" y="1057"/>
                  </a:lnTo>
                  <a:lnTo>
                    <a:pt x="3062" y="1048"/>
                  </a:lnTo>
                  <a:lnTo>
                    <a:pt x="3039" y="1034"/>
                  </a:lnTo>
                  <a:lnTo>
                    <a:pt x="3018" y="1019"/>
                  </a:lnTo>
                  <a:lnTo>
                    <a:pt x="2997" y="1000"/>
                  </a:lnTo>
                  <a:lnTo>
                    <a:pt x="2976" y="979"/>
                  </a:lnTo>
                  <a:lnTo>
                    <a:pt x="2956" y="952"/>
                  </a:lnTo>
                  <a:lnTo>
                    <a:pt x="2939" y="921"/>
                  </a:lnTo>
                  <a:lnTo>
                    <a:pt x="2924" y="886"/>
                  </a:lnTo>
                  <a:lnTo>
                    <a:pt x="2912" y="856"/>
                  </a:lnTo>
                  <a:lnTo>
                    <a:pt x="2905" y="823"/>
                  </a:lnTo>
                  <a:lnTo>
                    <a:pt x="2897" y="789"/>
                  </a:lnTo>
                  <a:lnTo>
                    <a:pt x="2889" y="752"/>
                  </a:lnTo>
                  <a:lnTo>
                    <a:pt x="2874" y="675"/>
                  </a:lnTo>
                  <a:lnTo>
                    <a:pt x="2857" y="593"/>
                  </a:lnTo>
                  <a:lnTo>
                    <a:pt x="2845" y="550"/>
                  </a:lnTo>
                  <a:lnTo>
                    <a:pt x="2834" y="508"/>
                  </a:lnTo>
                  <a:lnTo>
                    <a:pt x="2816" y="464"/>
                  </a:lnTo>
                  <a:lnTo>
                    <a:pt x="2797" y="422"/>
                  </a:lnTo>
                  <a:lnTo>
                    <a:pt x="2776" y="378"/>
                  </a:lnTo>
                  <a:lnTo>
                    <a:pt x="2749" y="335"/>
                  </a:lnTo>
                  <a:lnTo>
                    <a:pt x="2734" y="314"/>
                  </a:lnTo>
                  <a:lnTo>
                    <a:pt x="2718" y="293"/>
                  </a:lnTo>
                  <a:lnTo>
                    <a:pt x="2701" y="272"/>
                  </a:lnTo>
                  <a:lnTo>
                    <a:pt x="2682" y="251"/>
                  </a:lnTo>
                  <a:lnTo>
                    <a:pt x="2647" y="216"/>
                  </a:lnTo>
                  <a:lnTo>
                    <a:pt x="2611" y="184"/>
                  </a:lnTo>
                  <a:lnTo>
                    <a:pt x="2572" y="153"/>
                  </a:lnTo>
                  <a:lnTo>
                    <a:pt x="2534" y="126"/>
                  </a:lnTo>
                  <a:lnTo>
                    <a:pt x="2496" y="101"/>
                  </a:lnTo>
                  <a:lnTo>
                    <a:pt x="2457" y="80"/>
                  </a:lnTo>
                  <a:lnTo>
                    <a:pt x="2417" y="63"/>
                  </a:lnTo>
                  <a:lnTo>
                    <a:pt x="2377" y="46"/>
                  </a:lnTo>
                  <a:lnTo>
                    <a:pt x="2336" y="32"/>
                  </a:lnTo>
                  <a:lnTo>
                    <a:pt x="2296" y="21"/>
                  </a:lnTo>
                  <a:lnTo>
                    <a:pt x="2256" y="13"/>
                  </a:lnTo>
                  <a:lnTo>
                    <a:pt x="2215" y="5"/>
                  </a:lnTo>
                  <a:lnTo>
                    <a:pt x="2175" y="1"/>
                  </a:lnTo>
                  <a:lnTo>
                    <a:pt x="2135" y="0"/>
                  </a:lnTo>
                  <a:lnTo>
                    <a:pt x="2094" y="0"/>
                  </a:lnTo>
                  <a:lnTo>
                    <a:pt x="2054" y="1"/>
                  </a:lnTo>
                  <a:lnTo>
                    <a:pt x="2077" y="19"/>
                  </a:lnTo>
                  <a:lnTo>
                    <a:pt x="2098" y="34"/>
                  </a:lnTo>
                  <a:lnTo>
                    <a:pt x="2117" y="51"/>
                  </a:lnTo>
                  <a:lnTo>
                    <a:pt x="2135" y="71"/>
                  </a:lnTo>
                  <a:lnTo>
                    <a:pt x="2150" y="88"/>
                  </a:lnTo>
                  <a:lnTo>
                    <a:pt x="2163" y="105"/>
                  </a:lnTo>
                  <a:lnTo>
                    <a:pt x="2175" y="124"/>
                  </a:lnTo>
                  <a:lnTo>
                    <a:pt x="2185" y="142"/>
                  </a:lnTo>
                  <a:lnTo>
                    <a:pt x="2192" y="161"/>
                  </a:lnTo>
                  <a:lnTo>
                    <a:pt x="2200" y="178"/>
                  </a:lnTo>
                  <a:lnTo>
                    <a:pt x="2204" y="197"/>
                  </a:lnTo>
                  <a:lnTo>
                    <a:pt x="2208" y="215"/>
                  </a:lnTo>
                  <a:lnTo>
                    <a:pt x="2210" y="232"/>
                  </a:lnTo>
                  <a:lnTo>
                    <a:pt x="2210" y="249"/>
                  </a:lnTo>
                  <a:lnTo>
                    <a:pt x="2208" y="266"/>
                  </a:lnTo>
                  <a:lnTo>
                    <a:pt x="2206" y="284"/>
                  </a:lnTo>
                  <a:lnTo>
                    <a:pt x="2202" y="299"/>
                  </a:lnTo>
                  <a:lnTo>
                    <a:pt x="2198" y="314"/>
                  </a:lnTo>
                  <a:lnTo>
                    <a:pt x="2190" y="330"/>
                  </a:lnTo>
                  <a:lnTo>
                    <a:pt x="2183" y="343"/>
                  </a:lnTo>
                  <a:lnTo>
                    <a:pt x="2175" y="357"/>
                  </a:lnTo>
                  <a:lnTo>
                    <a:pt x="2165" y="370"/>
                  </a:lnTo>
                  <a:lnTo>
                    <a:pt x="2156" y="382"/>
                  </a:lnTo>
                  <a:lnTo>
                    <a:pt x="2144" y="391"/>
                  </a:lnTo>
                  <a:lnTo>
                    <a:pt x="2131" y="401"/>
                  </a:lnTo>
                  <a:lnTo>
                    <a:pt x="2117" y="410"/>
                  </a:lnTo>
                  <a:lnTo>
                    <a:pt x="2104" y="418"/>
                  </a:lnTo>
                  <a:lnTo>
                    <a:pt x="2089" y="424"/>
                  </a:lnTo>
                  <a:lnTo>
                    <a:pt x="2073" y="428"/>
                  </a:lnTo>
                  <a:lnTo>
                    <a:pt x="2058" y="431"/>
                  </a:lnTo>
                  <a:lnTo>
                    <a:pt x="2041" y="433"/>
                  </a:lnTo>
                  <a:lnTo>
                    <a:pt x="2023" y="435"/>
                  </a:lnTo>
                  <a:lnTo>
                    <a:pt x="1998" y="433"/>
                  </a:lnTo>
                  <a:lnTo>
                    <a:pt x="1975" y="431"/>
                  </a:lnTo>
                  <a:lnTo>
                    <a:pt x="1954" y="428"/>
                  </a:lnTo>
                  <a:lnTo>
                    <a:pt x="1933" y="422"/>
                  </a:lnTo>
                  <a:lnTo>
                    <a:pt x="1912" y="414"/>
                  </a:lnTo>
                  <a:lnTo>
                    <a:pt x="1893" y="407"/>
                  </a:lnTo>
                  <a:lnTo>
                    <a:pt x="1874" y="397"/>
                  </a:lnTo>
                  <a:lnTo>
                    <a:pt x="1854" y="385"/>
                  </a:lnTo>
                  <a:lnTo>
                    <a:pt x="1818" y="362"/>
                  </a:lnTo>
                  <a:lnTo>
                    <a:pt x="1781" y="335"/>
                  </a:lnTo>
                  <a:lnTo>
                    <a:pt x="1747" y="307"/>
                  </a:lnTo>
                  <a:lnTo>
                    <a:pt x="1710" y="278"/>
                  </a:lnTo>
                  <a:lnTo>
                    <a:pt x="1672" y="247"/>
                  </a:lnTo>
                  <a:lnTo>
                    <a:pt x="1632" y="220"/>
                  </a:lnTo>
                  <a:lnTo>
                    <a:pt x="1610" y="207"/>
                  </a:lnTo>
                  <a:lnTo>
                    <a:pt x="1589" y="193"/>
                  </a:lnTo>
                  <a:lnTo>
                    <a:pt x="1566" y="180"/>
                  </a:lnTo>
                  <a:lnTo>
                    <a:pt x="1543" y="168"/>
                  </a:lnTo>
                  <a:lnTo>
                    <a:pt x="1518" y="159"/>
                  </a:lnTo>
                  <a:lnTo>
                    <a:pt x="1491" y="149"/>
                  </a:lnTo>
                  <a:lnTo>
                    <a:pt x="1465" y="142"/>
                  </a:lnTo>
                  <a:lnTo>
                    <a:pt x="1436" y="134"/>
                  </a:lnTo>
                  <a:lnTo>
                    <a:pt x="1405" y="128"/>
                  </a:lnTo>
                  <a:lnTo>
                    <a:pt x="1374" y="124"/>
                  </a:lnTo>
                  <a:lnTo>
                    <a:pt x="1342" y="120"/>
                  </a:lnTo>
                  <a:lnTo>
                    <a:pt x="1305" y="120"/>
                  </a:lnTo>
                  <a:lnTo>
                    <a:pt x="1273" y="120"/>
                  </a:lnTo>
                  <a:lnTo>
                    <a:pt x="1242" y="124"/>
                  </a:lnTo>
                  <a:lnTo>
                    <a:pt x="1213" y="130"/>
                  </a:lnTo>
                  <a:lnTo>
                    <a:pt x="1184" y="138"/>
                  </a:lnTo>
                  <a:lnTo>
                    <a:pt x="1159" y="147"/>
                  </a:lnTo>
                  <a:lnTo>
                    <a:pt x="1134" y="157"/>
                  </a:lnTo>
                  <a:lnTo>
                    <a:pt x="1113" y="168"/>
                  </a:lnTo>
                  <a:lnTo>
                    <a:pt x="1092" y="180"/>
                  </a:lnTo>
                  <a:lnTo>
                    <a:pt x="1113" y="182"/>
                  </a:lnTo>
                  <a:lnTo>
                    <a:pt x="1130" y="186"/>
                  </a:lnTo>
                  <a:lnTo>
                    <a:pt x="1150" y="192"/>
                  </a:lnTo>
                  <a:lnTo>
                    <a:pt x="1167" y="195"/>
                  </a:lnTo>
                  <a:lnTo>
                    <a:pt x="1198" y="209"/>
                  </a:lnTo>
                  <a:lnTo>
                    <a:pt x="1226" y="224"/>
                  </a:lnTo>
                  <a:lnTo>
                    <a:pt x="1251" y="243"/>
                  </a:lnTo>
                  <a:lnTo>
                    <a:pt x="1274" y="264"/>
                  </a:lnTo>
                  <a:lnTo>
                    <a:pt x="1296" y="286"/>
                  </a:lnTo>
                  <a:lnTo>
                    <a:pt x="1315" y="311"/>
                  </a:lnTo>
                  <a:lnTo>
                    <a:pt x="1332" y="337"/>
                  </a:lnTo>
                  <a:lnTo>
                    <a:pt x="1347" y="364"/>
                  </a:lnTo>
                  <a:lnTo>
                    <a:pt x="1363" y="391"/>
                  </a:lnTo>
                  <a:lnTo>
                    <a:pt x="1376" y="422"/>
                  </a:lnTo>
                  <a:lnTo>
                    <a:pt x="1401" y="481"/>
                  </a:lnTo>
                  <a:lnTo>
                    <a:pt x="1426" y="541"/>
                  </a:lnTo>
                  <a:lnTo>
                    <a:pt x="1436" y="564"/>
                  </a:lnTo>
                  <a:lnTo>
                    <a:pt x="1447" y="585"/>
                  </a:lnTo>
                  <a:lnTo>
                    <a:pt x="1461" y="606"/>
                  </a:lnTo>
                  <a:lnTo>
                    <a:pt x="1474" y="625"/>
                  </a:lnTo>
                  <a:lnTo>
                    <a:pt x="1488" y="645"/>
                  </a:lnTo>
                  <a:lnTo>
                    <a:pt x="1503" y="662"/>
                  </a:lnTo>
                  <a:lnTo>
                    <a:pt x="1520" y="677"/>
                  </a:lnTo>
                  <a:lnTo>
                    <a:pt x="1538" y="693"/>
                  </a:lnTo>
                  <a:lnTo>
                    <a:pt x="1555" y="708"/>
                  </a:lnTo>
                  <a:lnTo>
                    <a:pt x="1576" y="721"/>
                  </a:lnTo>
                  <a:lnTo>
                    <a:pt x="1595" y="733"/>
                  </a:lnTo>
                  <a:lnTo>
                    <a:pt x="1616" y="744"/>
                  </a:lnTo>
                  <a:lnTo>
                    <a:pt x="1639" y="754"/>
                  </a:lnTo>
                  <a:lnTo>
                    <a:pt x="1662" y="764"/>
                  </a:lnTo>
                  <a:lnTo>
                    <a:pt x="1687" y="771"/>
                  </a:lnTo>
                  <a:lnTo>
                    <a:pt x="1714" y="779"/>
                  </a:lnTo>
                  <a:lnTo>
                    <a:pt x="1703" y="785"/>
                  </a:lnTo>
                  <a:lnTo>
                    <a:pt x="1687" y="790"/>
                  </a:lnTo>
                  <a:lnTo>
                    <a:pt x="1672" y="796"/>
                  </a:lnTo>
                  <a:lnTo>
                    <a:pt x="1651" y="802"/>
                  </a:lnTo>
                  <a:lnTo>
                    <a:pt x="1630" y="806"/>
                  </a:lnTo>
                  <a:lnTo>
                    <a:pt x="1605" y="810"/>
                  </a:lnTo>
                  <a:lnTo>
                    <a:pt x="1578" y="812"/>
                  </a:lnTo>
                  <a:lnTo>
                    <a:pt x="1551" y="812"/>
                  </a:lnTo>
                  <a:lnTo>
                    <a:pt x="1518" y="812"/>
                  </a:lnTo>
                  <a:lnTo>
                    <a:pt x="1490" y="808"/>
                  </a:lnTo>
                  <a:lnTo>
                    <a:pt x="1461" y="802"/>
                  </a:lnTo>
                  <a:lnTo>
                    <a:pt x="1432" y="796"/>
                  </a:lnTo>
                  <a:lnTo>
                    <a:pt x="1405" y="787"/>
                  </a:lnTo>
                  <a:lnTo>
                    <a:pt x="1378" y="777"/>
                  </a:lnTo>
                  <a:lnTo>
                    <a:pt x="1353" y="765"/>
                  </a:lnTo>
                  <a:lnTo>
                    <a:pt x="1328" y="752"/>
                  </a:lnTo>
                  <a:lnTo>
                    <a:pt x="1303" y="737"/>
                  </a:lnTo>
                  <a:lnTo>
                    <a:pt x="1280" y="721"/>
                  </a:lnTo>
                  <a:lnTo>
                    <a:pt x="1257" y="702"/>
                  </a:lnTo>
                  <a:lnTo>
                    <a:pt x="1234" y="685"/>
                  </a:lnTo>
                  <a:lnTo>
                    <a:pt x="1188" y="643"/>
                  </a:lnTo>
                  <a:lnTo>
                    <a:pt x="1142" y="598"/>
                  </a:lnTo>
                  <a:lnTo>
                    <a:pt x="1102" y="558"/>
                  </a:lnTo>
                  <a:lnTo>
                    <a:pt x="1059" y="518"/>
                  </a:lnTo>
                  <a:lnTo>
                    <a:pt x="1036" y="501"/>
                  </a:lnTo>
                  <a:lnTo>
                    <a:pt x="1013" y="483"/>
                  </a:lnTo>
                  <a:lnTo>
                    <a:pt x="990" y="466"/>
                  </a:lnTo>
                  <a:lnTo>
                    <a:pt x="965" y="451"/>
                  </a:lnTo>
                  <a:lnTo>
                    <a:pt x="938" y="435"/>
                  </a:lnTo>
                  <a:lnTo>
                    <a:pt x="912" y="424"/>
                  </a:lnTo>
                  <a:lnTo>
                    <a:pt x="883" y="412"/>
                  </a:lnTo>
                  <a:lnTo>
                    <a:pt x="854" y="403"/>
                  </a:lnTo>
                  <a:lnTo>
                    <a:pt x="821" y="395"/>
                  </a:lnTo>
                  <a:lnTo>
                    <a:pt x="789" y="389"/>
                  </a:lnTo>
                  <a:lnTo>
                    <a:pt x="754" y="385"/>
                  </a:lnTo>
                  <a:lnTo>
                    <a:pt x="718" y="385"/>
                  </a:lnTo>
                  <a:lnTo>
                    <a:pt x="683" y="385"/>
                  </a:lnTo>
                  <a:lnTo>
                    <a:pt x="649" y="389"/>
                  </a:lnTo>
                  <a:lnTo>
                    <a:pt x="620" y="395"/>
                  </a:lnTo>
                  <a:lnTo>
                    <a:pt x="591" y="403"/>
                  </a:lnTo>
                  <a:lnTo>
                    <a:pt x="568" y="410"/>
                  </a:lnTo>
                  <a:lnTo>
                    <a:pt x="547" y="418"/>
                  </a:lnTo>
                  <a:lnTo>
                    <a:pt x="531" y="426"/>
                  </a:lnTo>
                  <a:lnTo>
                    <a:pt x="520" y="433"/>
                  </a:lnTo>
                  <a:lnTo>
                    <a:pt x="562" y="441"/>
                  </a:lnTo>
                  <a:lnTo>
                    <a:pt x="608" y="455"/>
                  </a:lnTo>
                  <a:lnTo>
                    <a:pt x="631" y="464"/>
                  </a:lnTo>
                  <a:lnTo>
                    <a:pt x="652" y="474"/>
                  </a:lnTo>
                  <a:lnTo>
                    <a:pt x="675" y="483"/>
                  </a:lnTo>
                  <a:lnTo>
                    <a:pt x="695" y="495"/>
                  </a:lnTo>
                  <a:lnTo>
                    <a:pt x="716" y="508"/>
                  </a:lnTo>
                  <a:lnTo>
                    <a:pt x="733" y="522"/>
                  </a:lnTo>
                  <a:lnTo>
                    <a:pt x="748" y="537"/>
                  </a:lnTo>
                  <a:lnTo>
                    <a:pt x="764" y="554"/>
                  </a:lnTo>
                  <a:lnTo>
                    <a:pt x="773" y="572"/>
                  </a:lnTo>
                  <a:lnTo>
                    <a:pt x="783" y="591"/>
                  </a:lnTo>
                  <a:lnTo>
                    <a:pt x="789" y="610"/>
                  </a:lnTo>
                  <a:lnTo>
                    <a:pt x="791" y="631"/>
                  </a:lnTo>
                  <a:lnTo>
                    <a:pt x="789" y="648"/>
                  </a:lnTo>
                  <a:lnTo>
                    <a:pt x="785" y="666"/>
                  </a:lnTo>
                  <a:lnTo>
                    <a:pt x="779" y="679"/>
                  </a:lnTo>
                  <a:lnTo>
                    <a:pt x="771" y="693"/>
                  </a:lnTo>
                  <a:lnTo>
                    <a:pt x="762" y="704"/>
                  </a:lnTo>
                  <a:lnTo>
                    <a:pt x="750" y="714"/>
                  </a:lnTo>
                  <a:lnTo>
                    <a:pt x="739" y="719"/>
                  </a:lnTo>
                  <a:lnTo>
                    <a:pt x="723" y="725"/>
                  </a:lnTo>
                  <a:lnTo>
                    <a:pt x="710" y="727"/>
                  </a:lnTo>
                  <a:lnTo>
                    <a:pt x="693" y="727"/>
                  </a:lnTo>
                  <a:lnTo>
                    <a:pt x="677" y="725"/>
                  </a:lnTo>
                  <a:lnTo>
                    <a:pt x="660" y="721"/>
                  </a:lnTo>
                  <a:lnTo>
                    <a:pt x="643" y="714"/>
                  </a:lnTo>
                  <a:lnTo>
                    <a:pt x="626" y="702"/>
                  </a:lnTo>
                  <a:lnTo>
                    <a:pt x="608" y="689"/>
                  </a:lnTo>
                  <a:lnTo>
                    <a:pt x="591" y="673"/>
                  </a:lnTo>
                  <a:lnTo>
                    <a:pt x="572" y="654"/>
                  </a:lnTo>
                  <a:lnTo>
                    <a:pt x="553" y="635"/>
                  </a:lnTo>
                  <a:lnTo>
                    <a:pt x="531" y="618"/>
                  </a:lnTo>
                  <a:lnTo>
                    <a:pt x="508" y="600"/>
                  </a:lnTo>
                  <a:lnTo>
                    <a:pt x="485" y="583"/>
                  </a:lnTo>
                  <a:lnTo>
                    <a:pt x="462" y="568"/>
                  </a:lnTo>
                  <a:lnTo>
                    <a:pt x="439" y="554"/>
                  </a:lnTo>
                  <a:lnTo>
                    <a:pt x="414" y="541"/>
                  </a:lnTo>
                  <a:lnTo>
                    <a:pt x="387" y="529"/>
                  </a:lnTo>
                  <a:lnTo>
                    <a:pt x="361" y="520"/>
                  </a:lnTo>
                  <a:lnTo>
                    <a:pt x="334" y="510"/>
                  </a:lnTo>
                  <a:lnTo>
                    <a:pt x="307" y="503"/>
                  </a:lnTo>
                  <a:lnTo>
                    <a:pt x="278" y="497"/>
                  </a:lnTo>
                  <a:lnTo>
                    <a:pt x="249" y="491"/>
                  </a:lnTo>
                  <a:lnTo>
                    <a:pt x="220" y="489"/>
                  </a:lnTo>
                  <a:lnTo>
                    <a:pt x="192" y="489"/>
                  </a:lnTo>
                  <a:lnTo>
                    <a:pt x="161" y="489"/>
                  </a:lnTo>
                  <a:lnTo>
                    <a:pt x="132" y="493"/>
                  </a:lnTo>
                  <a:lnTo>
                    <a:pt x="103" y="499"/>
                  </a:lnTo>
                  <a:lnTo>
                    <a:pt x="78" y="504"/>
                  </a:lnTo>
                  <a:lnTo>
                    <a:pt x="53" y="514"/>
                  </a:lnTo>
                  <a:lnTo>
                    <a:pt x="32" y="524"/>
                  </a:lnTo>
                  <a:lnTo>
                    <a:pt x="13" y="535"/>
                  </a:lnTo>
                  <a:lnTo>
                    <a:pt x="0" y="547"/>
                  </a:lnTo>
                  <a:lnTo>
                    <a:pt x="34" y="550"/>
                  </a:lnTo>
                  <a:lnTo>
                    <a:pt x="67" y="558"/>
                  </a:lnTo>
                  <a:lnTo>
                    <a:pt x="98" y="570"/>
                  </a:lnTo>
                  <a:lnTo>
                    <a:pt x="128" y="581"/>
                  </a:lnTo>
                  <a:lnTo>
                    <a:pt x="157" y="597"/>
                  </a:lnTo>
                  <a:lnTo>
                    <a:pt x="184" y="616"/>
                  </a:lnTo>
                  <a:lnTo>
                    <a:pt x="211" y="637"/>
                  </a:lnTo>
                  <a:lnTo>
                    <a:pt x="236" y="660"/>
                  </a:lnTo>
                  <a:lnTo>
                    <a:pt x="261" y="687"/>
                  </a:lnTo>
                  <a:lnTo>
                    <a:pt x="284" y="718"/>
                  </a:lnTo>
                  <a:lnTo>
                    <a:pt x="307" y="750"/>
                  </a:lnTo>
                  <a:lnTo>
                    <a:pt x="330" y="785"/>
                  </a:lnTo>
                  <a:lnTo>
                    <a:pt x="353" y="825"/>
                  </a:lnTo>
                  <a:lnTo>
                    <a:pt x="374" y="867"/>
                  </a:lnTo>
                  <a:lnTo>
                    <a:pt x="397" y="913"/>
                  </a:lnTo>
                  <a:lnTo>
                    <a:pt x="418" y="961"/>
                  </a:lnTo>
                  <a:lnTo>
                    <a:pt x="432" y="990"/>
                  </a:lnTo>
                  <a:lnTo>
                    <a:pt x="445" y="1019"/>
                  </a:lnTo>
                  <a:lnTo>
                    <a:pt x="460" y="1046"/>
                  </a:lnTo>
                  <a:lnTo>
                    <a:pt x="476" y="1073"/>
                  </a:lnTo>
                  <a:lnTo>
                    <a:pt x="493" y="1100"/>
                  </a:lnTo>
                  <a:lnTo>
                    <a:pt x="512" y="1124"/>
                  </a:lnTo>
                  <a:lnTo>
                    <a:pt x="531" y="1148"/>
                  </a:lnTo>
                  <a:lnTo>
                    <a:pt x="554" y="1169"/>
                  </a:lnTo>
                  <a:lnTo>
                    <a:pt x="578" y="1190"/>
                  </a:lnTo>
                  <a:lnTo>
                    <a:pt x="604" y="1207"/>
                  </a:lnTo>
                  <a:lnTo>
                    <a:pt x="633" y="1222"/>
                  </a:lnTo>
                  <a:lnTo>
                    <a:pt x="664" y="1236"/>
                  </a:lnTo>
                  <a:lnTo>
                    <a:pt x="698" y="1247"/>
                  </a:lnTo>
                  <a:lnTo>
                    <a:pt x="735" y="1255"/>
                  </a:lnTo>
                  <a:lnTo>
                    <a:pt x="775" y="1261"/>
                  </a:lnTo>
                  <a:lnTo>
                    <a:pt x="818" y="1263"/>
                  </a:lnTo>
                  <a:lnTo>
                    <a:pt x="860" y="1263"/>
                  </a:lnTo>
                  <a:lnTo>
                    <a:pt x="906" y="1257"/>
                  </a:lnTo>
                  <a:lnTo>
                    <a:pt x="954" y="1253"/>
                  </a:lnTo>
                  <a:lnTo>
                    <a:pt x="1000" y="1249"/>
                  </a:lnTo>
                  <a:lnTo>
                    <a:pt x="1025" y="1249"/>
                  </a:lnTo>
                  <a:lnTo>
                    <a:pt x="1048" y="1251"/>
                  </a:lnTo>
                  <a:lnTo>
                    <a:pt x="1071" y="1253"/>
                  </a:lnTo>
                  <a:lnTo>
                    <a:pt x="1092" y="1257"/>
                  </a:lnTo>
                  <a:lnTo>
                    <a:pt x="1113" y="1265"/>
                  </a:lnTo>
                  <a:lnTo>
                    <a:pt x="1134" y="1274"/>
                  </a:lnTo>
                  <a:lnTo>
                    <a:pt x="1154" y="1286"/>
                  </a:lnTo>
                  <a:lnTo>
                    <a:pt x="1171" y="1299"/>
                  </a:lnTo>
                  <a:lnTo>
                    <a:pt x="1184" y="1316"/>
                  </a:lnTo>
                  <a:lnTo>
                    <a:pt x="1198" y="1332"/>
                  </a:lnTo>
                  <a:lnTo>
                    <a:pt x="1207" y="1349"/>
                  </a:lnTo>
                  <a:lnTo>
                    <a:pt x="1215" y="1366"/>
                  </a:lnTo>
                  <a:lnTo>
                    <a:pt x="1223" y="1384"/>
                  </a:lnTo>
                  <a:lnTo>
                    <a:pt x="1228" y="1401"/>
                  </a:lnTo>
                  <a:lnTo>
                    <a:pt x="1232" y="1418"/>
                  </a:lnTo>
                  <a:lnTo>
                    <a:pt x="1236" y="1435"/>
                  </a:lnTo>
                  <a:lnTo>
                    <a:pt x="1242" y="1472"/>
                  </a:lnTo>
                  <a:lnTo>
                    <a:pt x="1248" y="1508"/>
                  </a:lnTo>
                  <a:lnTo>
                    <a:pt x="1250" y="1526"/>
                  </a:lnTo>
                  <a:lnTo>
                    <a:pt x="1255" y="1543"/>
                  </a:lnTo>
                  <a:lnTo>
                    <a:pt x="1259" y="1560"/>
                  </a:lnTo>
                  <a:lnTo>
                    <a:pt x="1267" y="1578"/>
                  </a:lnTo>
                  <a:lnTo>
                    <a:pt x="1276" y="1597"/>
                  </a:lnTo>
                  <a:lnTo>
                    <a:pt x="1288" y="1616"/>
                  </a:lnTo>
                  <a:lnTo>
                    <a:pt x="1299" y="1633"/>
                  </a:lnTo>
                  <a:lnTo>
                    <a:pt x="1313" y="1649"/>
                  </a:lnTo>
                  <a:lnTo>
                    <a:pt x="1328" y="1664"/>
                  </a:lnTo>
                  <a:lnTo>
                    <a:pt x="1346" y="1677"/>
                  </a:lnTo>
                  <a:lnTo>
                    <a:pt x="1365" y="1691"/>
                  </a:lnTo>
                  <a:lnTo>
                    <a:pt x="1386" y="1702"/>
                  </a:lnTo>
                  <a:lnTo>
                    <a:pt x="1407" y="1712"/>
                  </a:lnTo>
                  <a:lnTo>
                    <a:pt x="1432" y="1721"/>
                  </a:lnTo>
                  <a:lnTo>
                    <a:pt x="1457" y="1729"/>
                  </a:lnTo>
                  <a:lnTo>
                    <a:pt x="1486" y="1737"/>
                  </a:lnTo>
                  <a:lnTo>
                    <a:pt x="1514" y="1743"/>
                  </a:lnTo>
                  <a:lnTo>
                    <a:pt x="1547" y="1746"/>
                  </a:lnTo>
                  <a:lnTo>
                    <a:pt x="1580" y="1750"/>
                  </a:lnTo>
                  <a:lnTo>
                    <a:pt x="1616" y="1754"/>
                  </a:lnTo>
                  <a:lnTo>
                    <a:pt x="1601" y="1766"/>
                  </a:lnTo>
                  <a:lnTo>
                    <a:pt x="1584" y="1777"/>
                  </a:lnTo>
                  <a:lnTo>
                    <a:pt x="1564" y="1787"/>
                  </a:lnTo>
                  <a:lnTo>
                    <a:pt x="1545" y="1794"/>
                  </a:lnTo>
                  <a:lnTo>
                    <a:pt x="1524" y="1802"/>
                  </a:lnTo>
                  <a:lnTo>
                    <a:pt x="1503" y="1808"/>
                  </a:lnTo>
                  <a:lnTo>
                    <a:pt x="1480" y="1814"/>
                  </a:lnTo>
                  <a:lnTo>
                    <a:pt x="1457" y="1817"/>
                  </a:lnTo>
                  <a:lnTo>
                    <a:pt x="1434" y="1821"/>
                  </a:lnTo>
                  <a:lnTo>
                    <a:pt x="1409" y="1823"/>
                  </a:lnTo>
                  <a:lnTo>
                    <a:pt x="1384" y="1823"/>
                  </a:lnTo>
                  <a:lnTo>
                    <a:pt x="1359" y="1823"/>
                  </a:lnTo>
                  <a:lnTo>
                    <a:pt x="1309" y="1821"/>
                  </a:lnTo>
                  <a:lnTo>
                    <a:pt x="1257" y="1816"/>
                  </a:lnTo>
                  <a:lnTo>
                    <a:pt x="1207" y="1806"/>
                  </a:lnTo>
                  <a:lnTo>
                    <a:pt x="1157" y="1793"/>
                  </a:lnTo>
                  <a:lnTo>
                    <a:pt x="1109" y="1777"/>
                  </a:lnTo>
                  <a:lnTo>
                    <a:pt x="1063" y="1760"/>
                  </a:lnTo>
                  <a:lnTo>
                    <a:pt x="1021" y="1739"/>
                  </a:lnTo>
                  <a:lnTo>
                    <a:pt x="983" y="1718"/>
                  </a:lnTo>
                  <a:lnTo>
                    <a:pt x="965" y="1706"/>
                  </a:lnTo>
                  <a:lnTo>
                    <a:pt x="950" y="1693"/>
                  </a:lnTo>
                  <a:lnTo>
                    <a:pt x="935" y="1679"/>
                  </a:lnTo>
                  <a:lnTo>
                    <a:pt x="921" y="1668"/>
                  </a:lnTo>
                  <a:lnTo>
                    <a:pt x="923" y="1700"/>
                  </a:lnTo>
                  <a:lnTo>
                    <a:pt x="927" y="1733"/>
                  </a:lnTo>
                  <a:lnTo>
                    <a:pt x="933" y="1766"/>
                  </a:lnTo>
                  <a:lnTo>
                    <a:pt x="940" y="1798"/>
                  </a:lnTo>
                  <a:lnTo>
                    <a:pt x="948" y="1829"/>
                  </a:lnTo>
                  <a:lnTo>
                    <a:pt x="960" y="1860"/>
                  </a:lnTo>
                  <a:lnTo>
                    <a:pt x="971" y="1890"/>
                  </a:lnTo>
                  <a:lnTo>
                    <a:pt x="985" y="1919"/>
                  </a:lnTo>
                  <a:lnTo>
                    <a:pt x="998" y="1948"/>
                  </a:lnTo>
                  <a:lnTo>
                    <a:pt x="1015" y="1975"/>
                  </a:lnTo>
                  <a:lnTo>
                    <a:pt x="1033" y="2002"/>
                  </a:lnTo>
                  <a:lnTo>
                    <a:pt x="1052" y="2027"/>
                  </a:lnTo>
                  <a:lnTo>
                    <a:pt x="1073" y="2052"/>
                  </a:lnTo>
                  <a:lnTo>
                    <a:pt x="1096" y="2075"/>
                  </a:lnTo>
                  <a:lnTo>
                    <a:pt x="1121" y="2096"/>
                  </a:lnTo>
                  <a:lnTo>
                    <a:pt x="1146" y="2117"/>
                  </a:lnTo>
                  <a:lnTo>
                    <a:pt x="1173" y="2136"/>
                  </a:lnTo>
                  <a:lnTo>
                    <a:pt x="1202" y="2153"/>
                  </a:lnTo>
                  <a:lnTo>
                    <a:pt x="1232" y="2169"/>
                  </a:lnTo>
                  <a:lnTo>
                    <a:pt x="1265" y="2182"/>
                  </a:lnTo>
                  <a:lnTo>
                    <a:pt x="1298" y="2196"/>
                  </a:lnTo>
                  <a:lnTo>
                    <a:pt x="1334" y="2205"/>
                  </a:lnTo>
                  <a:lnTo>
                    <a:pt x="1370" y="2215"/>
                  </a:lnTo>
                  <a:lnTo>
                    <a:pt x="1409" y="2221"/>
                  </a:lnTo>
                  <a:lnTo>
                    <a:pt x="1447" y="2224"/>
                  </a:lnTo>
                  <a:lnTo>
                    <a:pt x="1490" y="2226"/>
                  </a:lnTo>
                  <a:lnTo>
                    <a:pt x="1534" y="2226"/>
                  </a:lnTo>
                  <a:lnTo>
                    <a:pt x="1578" y="2224"/>
                  </a:lnTo>
                  <a:lnTo>
                    <a:pt x="1624" y="2219"/>
                  </a:lnTo>
                  <a:lnTo>
                    <a:pt x="1672" y="2213"/>
                  </a:lnTo>
                  <a:lnTo>
                    <a:pt x="1722" y="2201"/>
                  </a:lnTo>
                  <a:lnTo>
                    <a:pt x="1772" y="2190"/>
                  </a:lnTo>
                  <a:lnTo>
                    <a:pt x="1808" y="2182"/>
                  </a:lnTo>
                  <a:lnTo>
                    <a:pt x="1839" y="2178"/>
                  </a:lnTo>
                  <a:lnTo>
                    <a:pt x="1854" y="2178"/>
                  </a:lnTo>
                  <a:lnTo>
                    <a:pt x="1870" y="2180"/>
                  </a:lnTo>
                  <a:lnTo>
                    <a:pt x="1883" y="2182"/>
                  </a:lnTo>
                  <a:lnTo>
                    <a:pt x="1897" y="2186"/>
                  </a:lnTo>
                  <a:lnTo>
                    <a:pt x="1908" y="2192"/>
                  </a:lnTo>
                  <a:lnTo>
                    <a:pt x="1920" y="2199"/>
                  </a:lnTo>
                  <a:lnTo>
                    <a:pt x="1931" y="2207"/>
                  </a:lnTo>
                  <a:lnTo>
                    <a:pt x="1941" y="2217"/>
                  </a:lnTo>
                  <a:lnTo>
                    <a:pt x="1950" y="2228"/>
                  </a:lnTo>
                  <a:lnTo>
                    <a:pt x="1960" y="2244"/>
                  </a:lnTo>
                  <a:lnTo>
                    <a:pt x="1968" y="2259"/>
                  </a:lnTo>
                  <a:lnTo>
                    <a:pt x="1975" y="2276"/>
                  </a:lnTo>
                  <a:lnTo>
                    <a:pt x="1985" y="2299"/>
                  </a:lnTo>
                  <a:lnTo>
                    <a:pt x="1996" y="2320"/>
                  </a:lnTo>
                  <a:lnTo>
                    <a:pt x="2010" y="2340"/>
                  </a:lnTo>
                  <a:lnTo>
                    <a:pt x="2025" y="2357"/>
                  </a:lnTo>
                  <a:lnTo>
                    <a:pt x="2041" y="2370"/>
                  </a:lnTo>
                  <a:lnTo>
                    <a:pt x="2058" y="2384"/>
                  </a:lnTo>
                  <a:lnTo>
                    <a:pt x="2075" y="2393"/>
                  </a:lnTo>
                  <a:lnTo>
                    <a:pt x="2094" y="2403"/>
                  </a:lnTo>
                  <a:lnTo>
                    <a:pt x="2114" y="2409"/>
                  </a:lnTo>
                  <a:lnTo>
                    <a:pt x="2133" y="2414"/>
                  </a:lnTo>
                  <a:lnTo>
                    <a:pt x="2154" y="2418"/>
                  </a:lnTo>
                  <a:lnTo>
                    <a:pt x="2175" y="2420"/>
                  </a:lnTo>
                  <a:lnTo>
                    <a:pt x="2196" y="2420"/>
                  </a:lnTo>
                  <a:lnTo>
                    <a:pt x="2217" y="2420"/>
                  </a:lnTo>
                  <a:lnTo>
                    <a:pt x="2238" y="2420"/>
                  </a:lnTo>
                  <a:lnTo>
                    <a:pt x="2259" y="2418"/>
                  </a:lnTo>
                  <a:lnTo>
                    <a:pt x="2307" y="2413"/>
                  </a:lnTo>
                  <a:lnTo>
                    <a:pt x="2354" y="2409"/>
                  </a:lnTo>
                  <a:lnTo>
                    <a:pt x="2396" y="2409"/>
                  </a:lnTo>
                  <a:lnTo>
                    <a:pt x="2438" y="2411"/>
                  </a:lnTo>
                  <a:lnTo>
                    <a:pt x="2476" y="2413"/>
                  </a:lnTo>
                  <a:lnTo>
                    <a:pt x="2515" y="2418"/>
                  </a:lnTo>
                  <a:lnTo>
                    <a:pt x="2549" y="2428"/>
                  </a:lnTo>
                  <a:lnTo>
                    <a:pt x="2584" y="2438"/>
                  </a:lnTo>
                  <a:lnTo>
                    <a:pt x="2618" y="2451"/>
                  </a:lnTo>
                  <a:lnTo>
                    <a:pt x="2649" y="2466"/>
                  </a:lnTo>
                  <a:lnTo>
                    <a:pt x="2680" y="2485"/>
                  </a:lnTo>
                  <a:lnTo>
                    <a:pt x="2711" y="2505"/>
                  </a:lnTo>
                  <a:lnTo>
                    <a:pt x="2739" y="2530"/>
                  </a:lnTo>
                  <a:lnTo>
                    <a:pt x="2768" y="2555"/>
                  </a:lnTo>
                  <a:lnTo>
                    <a:pt x="2797" y="2585"/>
                  </a:lnTo>
                  <a:lnTo>
                    <a:pt x="2826" y="2616"/>
                  </a:lnTo>
                  <a:lnTo>
                    <a:pt x="2828" y="2589"/>
                  </a:lnTo>
                  <a:lnTo>
                    <a:pt x="2830" y="2562"/>
                  </a:lnTo>
                  <a:lnTo>
                    <a:pt x="2828" y="2537"/>
                  </a:lnTo>
                  <a:lnTo>
                    <a:pt x="2828" y="2510"/>
                  </a:lnTo>
                  <a:lnTo>
                    <a:pt x="2824" y="2487"/>
                  </a:lnTo>
                  <a:lnTo>
                    <a:pt x="2820" y="2462"/>
                  </a:lnTo>
                  <a:lnTo>
                    <a:pt x="2816" y="2439"/>
                  </a:lnTo>
                  <a:lnTo>
                    <a:pt x="2809" y="2416"/>
                  </a:lnTo>
                  <a:lnTo>
                    <a:pt x="2803" y="2395"/>
                  </a:lnTo>
                  <a:lnTo>
                    <a:pt x="2795" y="2374"/>
                  </a:lnTo>
                  <a:lnTo>
                    <a:pt x="2786" y="2353"/>
                  </a:lnTo>
                  <a:lnTo>
                    <a:pt x="2776" y="2334"/>
                  </a:lnTo>
                  <a:lnTo>
                    <a:pt x="2755" y="2295"/>
                  </a:lnTo>
                  <a:lnTo>
                    <a:pt x="2732" y="2261"/>
                  </a:lnTo>
                  <a:lnTo>
                    <a:pt x="2707" y="2226"/>
                  </a:lnTo>
                  <a:lnTo>
                    <a:pt x="2680" y="2198"/>
                  </a:lnTo>
                  <a:lnTo>
                    <a:pt x="2651" y="2169"/>
                  </a:lnTo>
                  <a:lnTo>
                    <a:pt x="2622" y="2144"/>
                  </a:lnTo>
                  <a:lnTo>
                    <a:pt x="2594" y="2119"/>
                  </a:lnTo>
                  <a:lnTo>
                    <a:pt x="2567" y="2098"/>
                  </a:lnTo>
                  <a:lnTo>
                    <a:pt x="2540" y="2080"/>
                  </a:lnTo>
                  <a:lnTo>
                    <a:pt x="2513" y="2063"/>
                  </a:lnTo>
                  <a:lnTo>
                    <a:pt x="2490" y="2048"/>
                  </a:lnTo>
                  <a:lnTo>
                    <a:pt x="2471" y="2032"/>
                  </a:lnTo>
                  <a:lnTo>
                    <a:pt x="2453" y="2019"/>
                  </a:lnTo>
                  <a:lnTo>
                    <a:pt x="2438" y="2004"/>
                  </a:lnTo>
                  <a:lnTo>
                    <a:pt x="2425" y="1988"/>
                  </a:lnTo>
                  <a:lnTo>
                    <a:pt x="2413" y="1973"/>
                  </a:lnTo>
                  <a:lnTo>
                    <a:pt x="2403" y="1960"/>
                  </a:lnTo>
                  <a:lnTo>
                    <a:pt x="2396" y="1944"/>
                  </a:lnTo>
                  <a:lnTo>
                    <a:pt x="2390" y="1931"/>
                  </a:lnTo>
                  <a:lnTo>
                    <a:pt x="2384" y="1915"/>
                  </a:lnTo>
                  <a:lnTo>
                    <a:pt x="2380" y="1902"/>
                  </a:lnTo>
                  <a:lnTo>
                    <a:pt x="2377" y="1888"/>
                  </a:lnTo>
                  <a:lnTo>
                    <a:pt x="2375" y="1862"/>
                  </a:lnTo>
                  <a:lnTo>
                    <a:pt x="2373" y="1837"/>
                  </a:lnTo>
                  <a:lnTo>
                    <a:pt x="2390" y="1856"/>
                  </a:lnTo>
                  <a:lnTo>
                    <a:pt x="2407" y="1873"/>
                  </a:lnTo>
                  <a:lnTo>
                    <a:pt x="2426" y="1890"/>
                  </a:lnTo>
                  <a:lnTo>
                    <a:pt x="2446" y="1906"/>
                  </a:lnTo>
                  <a:lnTo>
                    <a:pt x="2467" y="1919"/>
                  </a:lnTo>
                  <a:lnTo>
                    <a:pt x="2486" y="1931"/>
                  </a:lnTo>
                  <a:lnTo>
                    <a:pt x="2507" y="1942"/>
                  </a:lnTo>
                  <a:lnTo>
                    <a:pt x="2528" y="1954"/>
                  </a:lnTo>
                  <a:lnTo>
                    <a:pt x="2549" y="1963"/>
                  </a:lnTo>
                  <a:lnTo>
                    <a:pt x="2572" y="1971"/>
                  </a:lnTo>
                  <a:lnTo>
                    <a:pt x="2594" y="1979"/>
                  </a:lnTo>
                  <a:lnTo>
                    <a:pt x="2617" y="1986"/>
                  </a:lnTo>
                  <a:lnTo>
                    <a:pt x="2663" y="1996"/>
                  </a:lnTo>
                  <a:lnTo>
                    <a:pt x="2709" y="2004"/>
                  </a:lnTo>
                  <a:lnTo>
                    <a:pt x="2747" y="2009"/>
                  </a:lnTo>
                  <a:lnTo>
                    <a:pt x="2786" y="2017"/>
                  </a:lnTo>
                  <a:lnTo>
                    <a:pt x="2822" y="2025"/>
                  </a:lnTo>
                  <a:lnTo>
                    <a:pt x="2858" y="2032"/>
                  </a:lnTo>
                  <a:lnTo>
                    <a:pt x="2891" y="2042"/>
                  </a:lnTo>
                  <a:lnTo>
                    <a:pt x="2924" y="2052"/>
                  </a:lnTo>
                  <a:lnTo>
                    <a:pt x="2954" y="2063"/>
                  </a:lnTo>
                  <a:lnTo>
                    <a:pt x="2983" y="2075"/>
                  </a:lnTo>
                  <a:lnTo>
                    <a:pt x="3012" y="2088"/>
                  </a:lnTo>
                  <a:lnTo>
                    <a:pt x="3037" y="2102"/>
                  </a:lnTo>
                  <a:lnTo>
                    <a:pt x="3062" y="2117"/>
                  </a:lnTo>
                  <a:lnTo>
                    <a:pt x="3085" y="2134"/>
                  </a:lnTo>
                  <a:lnTo>
                    <a:pt x="3106" y="2151"/>
                  </a:lnTo>
                  <a:lnTo>
                    <a:pt x="3125" y="2169"/>
                  </a:lnTo>
                  <a:lnTo>
                    <a:pt x="3143" y="2188"/>
                  </a:lnTo>
                  <a:lnTo>
                    <a:pt x="3160" y="2209"/>
                  </a:lnTo>
                  <a:lnTo>
                    <a:pt x="3160" y="2180"/>
                  </a:lnTo>
                  <a:lnTo>
                    <a:pt x="3160" y="2151"/>
                  </a:lnTo>
                  <a:lnTo>
                    <a:pt x="3156" y="2125"/>
                  </a:lnTo>
                  <a:lnTo>
                    <a:pt x="3152" y="2100"/>
                  </a:lnTo>
                  <a:lnTo>
                    <a:pt x="3146" y="2075"/>
                  </a:lnTo>
                  <a:lnTo>
                    <a:pt x="3139" y="2052"/>
                  </a:lnTo>
                  <a:lnTo>
                    <a:pt x="3129" y="2029"/>
                  </a:lnTo>
                  <a:lnTo>
                    <a:pt x="3120" y="2008"/>
                  </a:lnTo>
                  <a:lnTo>
                    <a:pt x="3106" y="1988"/>
                  </a:lnTo>
                  <a:lnTo>
                    <a:pt x="3095" y="1969"/>
                  </a:lnTo>
                  <a:lnTo>
                    <a:pt x="3081" y="1950"/>
                  </a:lnTo>
                  <a:lnTo>
                    <a:pt x="3066" y="1933"/>
                  </a:lnTo>
                  <a:lnTo>
                    <a:pt x="3035" y="1900"/>
                  </a:lnTo>
                  <a:lnTo>
                    <a:pt x="3004" y="1871"/>
                  </a:lnTo>
                  <a:lnTo>
                    <a:pt x="2937" y="1817"/>
                  </a:lnTo>
                  <a:lnTo>
                    <a:pt x="2876" y="1769"/>
                  </a:lnTo>
                  <a:lnTo>
                    <a:pt x="2849" y="1746"/>
                  </a:lnTo>
                  <a:lnTo>
                    <a:pt x="2828" y="1721"/>
                  </a:lnTo>
                  <a:lnTo>
                    <a:pt x="2818" y="1710"/>
                  </a:lnTo>
                  <a:lnTo>
                    <a:pt x="2810" y="1698"/>
                  </a:lnTo>
                  <a:lnTo>
                    <a:pt x="2803" y="1685"/>
                  </a:lnTo>
                  <a:lnTo>
                    <a:pt x="2799" y="1673"/>
                  </a:lnTo>
                  <a:lnTo>
                    <a:pt x="2837" y="1698"/>
                  </a:lnTo>
                  <a:lnTo>
                    <a:pt x="2876" y="1718"/>
                  </a:lnTo>
                  <a:lnTo>
                    <a:pt x="2910" y="1735"/>
                  </a:lnTo>
                  <a:lnTo>
                    <a:pt x="2947" y="1746"/>
                  </a:lnTo>
                  <a:lnTo>
                    <a:pt x="2983" y="1756"/>
                  </a:lnTo>
                  <a:lnTo>
                    <a:pt x="3020" y="1760"/>
                  </a:lnTo>
                  <a:lnTo>
                    <a:pt x="3058" y="1762"/>
                  </a:lnTo>
                  <a:lnTo>
                    <a:pt x="3098" y="1760"/>
                  </a:lnTo>
                  <a:lnTo>
                    <a:pt x="3125" y="1758"/>
                  </a:lnTo>
                  <a:lnTo>
                    <a:pt x="3156" y="1752"/>
                  </a:lnTo>
                  <a:lnTo>
                    <a:pt x="3185" y="1746"/>
                  </a:lnTo>
                  <a:lnTo>
                    <a:pt x="3216" y="1739"/>
                  </a:lnTo>
                  <a:lnTo>
                    <a:pt x="3244" y="1733"/>
                  </a:lnTo>
                  <a:lnTo>
                    <a:pt x="3275" y="1727"/>
                  </a:lnTo>
                  <a:lnTo>
                    <a:pt x="3306" y="1723"/>
                  </a:lnTo>
                  <a:lnTo>
                    <a:pt x="3337" y="1721"/>
                  </a:lnTo>
                  <a:lnTo>
                    <a:pt x="3367" y="1721"/>
                  </a:lnTo>
                  <a:lnTo>
                    <a:pt x="3396" y="1725"/>
                  </a:lnTo>
                  <a:lnTo>
                    <a:pt x="3411" y="1729"/>
                  </a:lnTo>
                  <a:lnTo>
                    <a:pt x="3427" y="1735"/>
                  </a:lnTo>
                  <a:lnTo>
                    <a:pt x="3440" y="1741"/>
                  </a:lnTo>
                  <a:lnTo>
                    <a:pt x="3456" y="1746"/>
                  </a:lnTo>
                  <a:lnTo>
                    <a:pt x="3469" y="1756"/>
                  </a:lnTo>
                  <a:lnTo>
                    <a:pt x="3484" y="1766"/>
                  </a:lnTo>
                  <a:lnTo>
                    <a:pt x="3498" y="1777"/>
                  </a:lnTo>
                  <a:lnTo>
                    <a:pt x="3511" y="1791"/>
                  </a:lnTo>
                  <a:lnTo>
                    <a:pt x="3525" y="1806"/>
                  </a:lnTo>
                  <a:lnTo>
                    <a:pt x="3538" y="1823"/>
                  </a:lnTo>
                  <a:lnTo>
                    <a:pt x="3552" y="1840"/>
                  </a:lnTo>
                  <a:lnTo>
                    <a:pt x="3563" y="1862"/>
                  </a:lnTo>
                  <a:lnTo>
                    <a:pt x="3596" y="1842"/>
                  </a:lnTo>
                  <a:lnTo>
                    <a:pt x="3630" y="1827"/>
                  </a:lnTo>
                  <a:lnTo>
                    <a:pt x="3665" y="1814"/>
                  </a:lnTo>
                  <a:lnTo>
                    <a:pt x="3699" y="1804"/>
                  </a:lnTo>
                  <a:lnTo>
                    <a:pt x="3736" y="1798"/>
                  </a:lnTo>
                  <a:lnTo>
                    <a:pt x="3772" y="1794"/>
                  </a:lnTo>
                  <a:lnTo>
                    <a:pt x="3809" y="1794"/>
                  </a:lnTo>
                  <a:lnTo>
                    <a:pt x="3843" y="1796"/>
                  </a:lnTo>
                  <a:lnTo>
                    <a:pt x="3880" y="1800"/>
                  </a:lnTo>
                  <a:lnTo>
                    <a:pt x="3916" y="1808"/>
                  </a:lnTo>
                  <a:lnTo>
                    <a:pt x="3951" y="1816"/>
                  </a:lnTo>
                  <a:lnTo>
                    <a:pt x="3986" y="1827"/>
                  </a:lnTo>
                  <a:lnTo>
                    <a:pt x="4018" y="1839"/>
                  </a:lnTo>
                  <a:lnTo>
                    <a:pt x="4051" y="1854"/>
                  </a:lnTo>
                  <a:lnTo>
                    <a:pt x="4080" y="1869"/>
                  </a:lnTo>
                  <a:lnTo>
                    <a:pt x="4110" y="1887"/>
                  </a:lnTo>
                  <a:close/>
                  <a:moveTo>
                    <a:pt x="2246" y="1449"/>
                  </a:moveTo>
                  <a:lnTo>
                    <a:pt x="1862" y="1449"/>
                  </a:lnTo>
                  <a:lnTo>
                    <a:pt x="1862" y="1063"/>
                  </a:lnTo>
                  <a:lnTo>
                    <a:pt x="2246" y="1063"/>
                  </a:lnTo>
                  <a:lnTo>
                    <a:pt x="2246" y="1449"/>
                  </a:lnTo>
                  <a:close/>
                </a:path>
              </a:pathLst>
            </a:custGeom>
            <a:solidFill>
              <a:srgbClr val="FCA31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1"/>
          <p:cNvSpPr txBox="1"/>
          <p:nvPr/>
        </p:nvSpPr>
        <p:spPr>
          <a:xfrm>
            <a:off x="2226303" y="4641300"/>
            <a:ext cx="2808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 b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Matemaattis-luonnontieteellinen tiedekunta</a:t>
            </a:r>
            <a:endParaRPr sz="1100"/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25412" y="4679156"/>
            <a:ext cx="1564830" cy="41326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 txBox="1">
            <a:spLocks noGrp="1"/>
          </p:cNvSpPr>
          <p:nvPr>
            <p:ph type="ctrTitle"/>
          </p:nvPr>
        </p:nvSpPr>
        <p:spPr>
          <a:xfrm>
            <a:off x="685800" y="2031690"/>
            <a:ext cx="7772400" cy="9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Droid Sans"/>
                <a:ea typeface="Droid Sans"/>
                <a:cs typeface="Droid Sans"/>
                <a:sym typeface="Droid Sans"/>
              </a:rPr>
              <a:t>Towards a Unified Framework for String Similarity Joins</a:t>
            </a:r>
            <a:endParaRPr sz="30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1"/>
          </p:nvPr>
        </p:nvSpPr>
        <p:spPr>
          <a:xfrm>
            <a:off x="685800" y="3200400"/>
            <a:ext cx="7772400" cy="102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latin typeface="Droid Sans"/>
                <a:ea typeface="Droid Sans"/>
                <a:cs typeface="Droid Sans"/>
                <a:sym typeface="Droid Sans"/>
              </a:rPr>
              <a:t>Pengfei Xu</a:t>
            </a:r>
            <a:r>
              <a:rPr lang="en" sz="1800">
                <a:latin typeface="Droid Sans"/>
                <a:ea typeface="Droid Sans"/>
                <a:cs typeface="Droid Sans"/>
                <a:sym typeface="Droid Sans"/>
              </a:rPr>
              <a:t>, Jiaheng Lu</a:t>
            </a:r>
            <a:endParaRPr sz="1800"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Droid Sans"/>
                <a:ea typeface="Droid Sans"/>
                <a:cs typeface="Droid Sans"/>
                <a:sym typeface="Droid Sans"/>
              </a:rPr>
              <a:t>Department of Computer Science, University of Helsinki, Finland</a:t>
            </a:r>
            <a:endParaRPr sz="18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19" name="Google Shape;119;p14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  <p:pic>
        <p:nvPicPr>
          <p:cNvPr id="120" name="Google Shape;12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51624" y="4265951"/>
            <a:ext cx="3092374" cy="877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>
            <a:spLocks noGrp="1"/>
          </p:cNvSpPr>
          <p:nvPr>
            <p:ph type="body" idx="1"/>
          </p:nvPr>
        </p:nvSpPr>
        <p:spPr>
          <a:xfrm>
            <a:off x="579748" y="1653649"/>
            <a:ext cx="8272200" cy="291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dirty="0"/>
              <a:t>Our approximation algorithm achieves a non-trivial theoretical bound, and furthermore, it can perform well in real-life experiments:</a:t>
            </a:r>
            <a:endParaRPr sz="1800" dirty="0"/>
          </a:p>
        </p:txBody>
      </p:sp>
      <p:sp>
        <p:nvSpPr>
          <p:cNvPr id="234" name="Google Shape;234;p23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35" name="Google Shape;235;p23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Approximation Algorithm</a:t>
            </a:r>
            <a:endParaRPr/>
          </a:p>
        </p:txBody>
      </p:sp>
      <p:pic>
        <p:nvPicPr>
          <p:cNvPr id="236" name="Google Shape;2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9625" y="2502751"/>
            <a:ext cx="5384751" cy="1829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>
            <a:spLocks noGrp="1"/>
          </p:cNvSpPr>
          <p:nvPr>
            <p:ph type="body" idx="1"/>
          </p:nvPr>
        </p:nvSpPr>
        <p:spPr>
          <a:xfrm>
            <a:off x="579750" y="1329600"/>
            <a:ext cx="8272200" cy="932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With the unified similarity at hand, we are now ready to deal with join tasks on two string sets.</a:t>
            </a: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 dirty="0">
                <a:solidFill>
                  <a:srgbClr val="000000"/>
                </a:solidFill>
              </a:rPr>
              <a:t>Here, we use </a:t>
            </a:r>
            <a:r>
              <a:rPr lang="en" sz="1800" dirty="0">
                <a:solidFill>
                  <a:srgbClr val="1155CC"/>
                </a:solidFill>
              </a:rPr>
              <a:t>filtering and verification</a:t>
            </a:r>
            <a:r>
              <a:rPr lang="en" sz="1800" dirty="0">
                <a:solidFill>
                  <a:srgbClr val="000000"/>
                </a:solidFill>
              </a:rPr>
              <a:t>: exclude pairs that are definitely not similar.</a:t>
            </a:r>
            <a:endParaRPr sz="1800" dirty="0">
              <a:solidFill>
                <a:srgbClr val="000000"/>
              </a:solidFill>
            </a:endParaRPr>
          </a:p>
        </p:txBody>
      </p:sp>
      <p:sp>
        <p:nvSpPr>
          <p:cNvPr id="242" name="Google Shape;242;p24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43" name="Google Shape;243;p24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Filtering and Verification</a:t>
            </a:r>
            <a:endParaRPr/>
          </a:p>
        </p:txBody>
      </p:sp>
      <p:grpSp>
        <p:nvGrpSpPr>
          <p:cNvPr id="244" name="Google Shape;244;p24"/>
          <p:cNvGrpSpPr/>
          <p:nvPr/>
        </p:nvGrpSpPr>
        <p:grpSpPr>
          <a:xfrm>
            <a:off x="1035550" y="2798450"/>
            <a:ext cx="1762075" cy="1552500"/>
            <a:chOff x="1568950" y="2646050"/>
            <a:chExt cx="1762075" cy="1552500"/>
          </a:xfrm>
        </p:grpSpPr>
        <p:sp>
          <p:nvSpPr>
            <p:cNvPr id="245" name="Google Shape;245;p24"/>
            <p:cNvSpPr/>
            <p:nvPr/>
          </p:nvSpPr>
          <p:spPr>
            <a:xfrm>
              <a:off x="1568950" y="2646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S1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46" name="Google Shape;246;p24"/>
            <p:cNvSpPr/>
            <p:nvPr/>
          </p:nvSpPr>
          <p:spPr>
            <a:xfrm>
              <a:off x="1568950" y="29565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S2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1568950" y="3267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S3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1568950" y="35775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S4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49" name="Google Shape;249;p24"/>
            <p:cNvSpPr/>
            <p:nvPr/>
          </p:nvSpPr>
          <p:spPr>
            <a:xfrm>
              <a:off x="1568950" y="3888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S5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2906225" y="2646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T1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2906225" y="29565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T2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2906225" y="3267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T3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53" name="Google Shape;253;p24"/>
            <p:cNvSpPr/>
            <p:nvPr/>
          </p:nvSpPr>
          <p:spPr>
            <a:xfrm>
              <a:off x="2906225" y="35775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T4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2906225" y="3888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T5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cxnSp>
          <p:nvCxnSpPr>
            <p:cNvPr id="255" name="Google Shape;255;p24"/>
            <p:cNvCxnSpPr>
              <a:stCxn id="245" idx="3"/>
              <a:endCxn id="250" idx="1"/>
            </p:cNvCxnSpPr>
            <p:nvPr/>
          </p:nvCxnSpPr>
          <p:spPr>
            <a:xfrm>
              <a:off x="1993750" y="2801300"/>
              <a:ext cx="91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24"/>
            <p:cNvCxnSpPr>
              <a:stCxn id="245" idx="3"/>
              <a:endCxn id="251" idx="1"/>
            </p:cNvCxnSpPr>
            <p:nvPr/>
          </p:nvCxnSpPr>
          <p:spPr>
            <a:xfrm>
              <a:off x="1993750" y="2801300"/>
              <a:ext cx="912600" cy="3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24"/>
            <p:cNvCxnSpPr>
              <a:stCxn id="245" idx="3"/>
              <a:endCxn id="252" idx="1"/>
            </p:cNvCxnSpPr>
            <p:nvPr/>
          </p:nvCxnSpPr>
          <p:spPr>
            <a:xfrm>
              <a:off x="1993750" y="2801300"/>
              <a:ext cx="912600" cy="62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24"/>
            <p:cNvCxnSpPr>
              <a:endCxn id="253" idx="1"/>
            </p:cNvCxnSpPr>
            <p:nvPr/>
          </p:nvCxnSpPr>
          <p:spPr>
            <a:xfrm>
              <a:off x="1993625" y="2801300"/>
              <a:ext cx="912600" cy="93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24"/>
            <p:cNvCxnSpPr>
              <a:endCxn id="254" idx="1"/>
            </p:cNvCxnSpPr>
            <p:nvPr/>
          </p:nvCxnSpPr>
          <p:spPr>
            <a:xfrm>
              <a:off x="1993625" y="2801300"/>
              <a:ext cx="912600" cy="124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24"/>
            <p:cNvCxnSpPr>
              <a:stCxn id="246" idx="3"/>
              <a:endCxn id="250" idx="1"/>
            </p:cNvCxnSpPr>
            <p:nvPr/>
          </p:nvCxnSpPr>
          <p:spPr>
            <a:xfrm rot="10800000" flipH="1">
              <a:off x="1993750" y="2801300"/>
              <a:ext cx="912600" cy="3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24"/>
            <p:cNvCxnSpPr>
              <a:stCxn id="247" idx="3"/>
              <a:endCxn id="250" idx="1"/>
            </p:cNvCxnSpPr>
            <p:nvPr/>
          </p:nvCxnSpPr>
          <p:spPr>
            <a:xfrm rot="10800000" flipH="1">
              <a:off x="1993750" y="2801300"/>
              <a:ext cx="912600" cy="62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24"/>
            <p:cNvCxnSpPr>
              <a:stCxn id="248" idx="3"/>
              <a:endCxn id="250" idx="1"/>
            </p:cNvCxnSpPr>
            <p:nvPr/>
          </p:nvCxnSpPr>
          <p:spPr>
            <a:xfrm rot="10800000" flipH="1">
              <a:off x="1993750" y="2801300"/>
              <a:ext cx="912600" cy="93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24"/>
            <p:cNvCxnSpPr>
              <a:stCxn id="249" idx="3"/>
              <a:endCxn id="250" idx="1"/>
            </p:cNvCxnSpPr>
            <p:nvPr/>
          </p:nvCxnSpPr>
          <p:spPr>
            <a:xfrm rot="10800000" flipH="1">
              <a:off x="1993750" y="2801300"/>
              <a:ext cx="912600" cy="124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24"/>
            <p:cNvCxnSpPr>
              <a:stCxn id="246" idx="3"/>
              <a:endCxn id="251" idx="1"/>
            </p:cNvCxnSpPr>
            <p:nvPr/>
          </p:nvCxnSpPr>
          <p:spPr>
            <a:xfrm>
              <a:off x="1993750" y="3111800"/>
              <a:ext cx="91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24"/>
            <p:cNvCxnSpPr>
              <a:stCxn id="246" idx="3"/>
              <a:endCxn id="252" idx="1"/>
            </p:cNvCxnSpPr>
            <p:nvPr/>
          </p:nvCxnSpPr>
          <p:spPr>
            <a:xfrm>
              <a:off x="1993750" y="3111800"/>
              <a:ext cx="912600" cy="3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24"/>
            <p:cNvCxnSpPr>
              <a:endCxn id="253" idx="1"/>
            </p:cNvCxnSpPr>
            <p:nvPr/>
          </p:nvCxnSpPr>
          <p:spPr>
            <a:xfrm>
              <a:off x="1993625" y="3111800"/>
              <a:ext cx="912600" cy="62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24"/>
            <p:cNvCxnSpPr>
              <a:stCxn id="246" idx="3"/>
              <a:endCxn id="254" idx="1"/>
            </p:cNvCxnSpPr>
            <p:nvPr/>
          </p:nvCxnSpPr>
          <p:spPr>
            <a:xfrm>
              <a:off x="1993750" y="3111800"/>
              <a:ext cx="912600" cy="93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24"/>
            <p:cNvCxnSpPr>
              <a:stCxn id="247" idx="3"/>
              <a:endCxn id="251" idx="1"/>
            </p:cNvCxnSpPr>
            <p:nvPr/>
          </p:nvCxnSpPr>
          <p:spPr>
            <a:xfrm rot="10800000" flipH="1">
              <a:off x="1993750" y="3111800"/>
              <a:ext cx="912600" cy="3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24"/>
            <p:cNvCxnSpPr>
              <a:stCxn id="247" idx="3"/>
              <a:endCxn id="252" idx="1"/>
            </p:cNvCxnSpPr>
            <p:nvPr/>
          </p:nvCxnSpPr>
          <p:spPr>
            <a:xfrm>
              <a:off x="1993750" y="3422300"/>
              <a:ext cx="91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24"/>
            <p:cNvCxnSpPr>
              <a:stCxn id="247" idx="3"/>
              <a:endCxn id="253" idx="1"/>
            </p:cNvCxnSpPr>
            <p:nvPr/>
          </p:nvCxnSpPr>
          <p:spPr>
            <a:xfrm>
              <a:off x="1993750" y="3422300"/>
              <a:ext cx="912600" cy="3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24"/>
            <p:cNvCxnSpPr>
              <a:stCxn id="247" idx="3"/>
              <a:endCxn id="254" idx="1"/>
            </p:cNvCxnSpPr>
            <p:nvPr/>
          </p:nvCxnSpPr>
          <p:spPr>
            <a:xfrm>
              <a:off x="1993750" y="3422300"/>
              <a:ext cx="912600" cy="62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24"/>
            <p:cNvCxnSpPr>
              <a:stCxn id="248" idx="3"/>
              <a:endCxn id="251" idx="1"/>
            </p:cNvCxnSpPr>
            <p:nvPr/>
          </p:nvCxnSpPr>
          <p:spPr>
            <a:xfrm rot="10800000" flipH="1">
              <a:off x="1993750" y="3111800"/>
              <a:ext cx="912600" cy="62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24"/>
            <p:cNvCxnSpPr>
              <a:stCxn id="248" idx="3"/>
              <a:endCxn id="252" idx="1"/>
            </p:cNvCxnSpPr>
            <p:nvPr/>
          </p:nvCxnSpPr>
          <p:spPr>
            <a:xfrm rot="10800000" flipH="1">
              <a:off x="1993750" y="3422300"/>
              <a:ext cx="912600" cy="3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24"/>
            <p:cNvCxnSpPr>
              <a:stCxn id="248" idx="3"/>
              <a:endCxn id="253" idx="1"/>
            </p:cNvCxnSpPr>
            <p:nvPr/>
          </p:nvCxnSpPr>
          <p:spPr>
            <a:xfrm>
              <a:off x="1993750" y="3732800"/>
              <a:ext cx="91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24"/>
            <p:cNvCxnSpPr>
              <a:stCxn id="248" idx="3"/>
              <a:endCxn id="254" idx="1"/>
            </p:cNvCxnSpPr>
            <p:nvPr/>
          </p:nvCxnSpPr>
          <p:spPr>
            <a:xfrm>
              <a:off x="1993750" y="3732800"/>
              <a:ext cx="912600" cy="3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24"/>
            <p:cNvCxnSpPr>
              <a:stCxn id="249" idx="3"/>
              <a:endCxn id="251" idx="1"/>
            </p:cNvCxnSpPr>
            <p:nvPr/>
          </p:nvCxnSpPr>
          <p:spPr>
            <a:xfrm rot="10800000" flipH="1">
              <a:off x="1993750" y="3111800"/>
              <a:ext cx="912600" cy="93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24"/>
            <p:cNvCxnSpPr>
              <a:stCxn id="249" idx="3"/>
              <a:endCxn id="252" idx="1"/>
            </p:cNvCxnSpPr>
            <p:nvPr/>
          </p:nvCxnSpPr>
          <p:spPr>
            <a:xfrm rot="10800000" flipH="1">
              <a:off x="1993750" y="3422300"/>
              <a:ext cx="912600" cy="62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24"/>
            <p:cNvCxnSpPr>
              <a:stCxn id="249" idx="3"/>
              <a:endCxn id="253" idx="1"/>
            </p:cNvCxnSpPr>
            <p:nvPr/>
          </p:nvCxnSpPr>
          <p:spPr>
            <a:xfrm rot="10800000" flipH="1">
              <a:off x="1993750" y="3732800"/>
              <a:ext cx="912600" cy="3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24"/>
            <p:cNvCxnSpPr>
              <a:stCxn id="249" idx="3"/>
              <a:endCxn id="254" idx="1"/>
            </p:cNvCxnSpPr>
            <p:nvPr/>
          </p:nvCxnSpPr>
          <p:spPr>
            <a:xfrm>
              <a:off x="1993750" y="4043300"/>
              <a:ext cx="91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80" name="Google Shape;280;p24"/>
          <p:cNvGrpSpPr/>
          <p:nvPr/>
        </p:nvGrpSpPr>
        <p:grpSpPr>
          <a:xfrm>
            <a:off x="3654950" y="2798450"/>
            <a:ext cx="1762075" cy="1552500"/>
            <a:chOff x="1568950" y="2646050"/>
            <a:chExt cx="1762075" cy="1552500"/>
          </a:xfrm>
        </p:grpSpPr>
        <p:sp>
          <p:nvSpPr>
            <p:cNvPr id="281" name="Google Shape;281;p24"/>
            <p:cNvSpPr/>
            <p:nvPr/>
          </p:nvSpPr>
          <p:spPr>
            <a:xfrm>
              <a:off x="1568950" y="2646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S1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1568950" y="29565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S2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1568950" y="3267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S3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1568950" y="35775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S4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1568950" y="3888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S5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2906225" y="2646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T1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2906225" y="29565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T2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2906225" y="3267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T3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2906225" y="35775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T4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2906225" y="3888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T5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cxnSp>
          <p:nvCxnSpPr>
            <p:cNvPr id="291" name="Google Shape;291;p24"/>
            <p:cNvCxnSpPr>
              <a:stCxn id="281" idx="3"/>
              <a:endCxn id="286" idx="1"/>
            </p:cNvCxnSpPr>
            <p:nvPr/>
          </p:nvCxnSpPr>
          <p:spPr>
            <a:xfrm>
              <a:off x="1993750" y="2801300"/>
              <a:ext cx="91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24"/>
            <p:cNvCxnSpPr>
              <a:stCxn id="281" idx="3"/>
              <a:endCxn id="288" idx="1"/>
            </p:cNvCxnSpPr>
            <p:nvPr/>
          </p:nvCxnSpPr>
          <p:spPr>
            <a:xfrm>
              <a:off x="1993750" y="2801300"/>
              <a:ext cx="912600" cy="62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24"/>
            <p:cNvCxnSpPr>
              <a:stCxn id="285" idx="3"/>
              <a:endCxn id="286" idx="1"/>
            </p:cNvCxnSpPr>
            <p:nvPr/>
          </p:nvCxnSpPr>
          <p:spPr>
            <a:xfrm rot="10800000" flipH="1">
              <a:off x="1993750" y="2801300"/>
              <a:ext cx="912600" cy="124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24"/>
            <p:cNvCxnSpPr>
              <a:stCxn id="282" idx="3"/>
              <a:endCxn id="290" idx="1"/>
            </p:cNvCxnSpPr>
            <p:nvPr/>
          </p:nvCxnSpPr>
          <p:spPr>
            <a:xfrm>
              <a:off x="1993750" y="3111800"/>
              <a:ext cx="912600" cy="931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24"/>
            <p:cNvCxnSpPr>
              <a:stCxn id="283" idx="3"/>
              <a:endCxn id="287" idx="1"/>
            </p:cNvCxnSpPr>
            <p:nvPr/>
          </p:nvCxnSpPr>
          <p:spPr>
            <a:xfrm rot="10800000" flipH="1">
              <a:off x="1993750" y="3111800"/>
              <a:ext cx="912600" cy="3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24"/>
            <p:cNvCxnSpPr>
              <a:stCxn id="284" idx="3"/>
              <a:endCxn id="290" idx="1"/>
            </p:cNvCxnSpPr>
            <p:nvPr/>
          </p:nvCxnSpPr>
          <p:spPr>
            <a:xfrm>
              <a:off x="1993750" y="3732800"/>
              <a:ext cx="912600" cy="3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24"/>
            <p:cNvCxnSpPr>
              <a:stCxn id="285" idx="3"/>
              <a:endCxn id="288" idx="1"/>
            </p:cNvCxnSpPr>
            <p:nvPr/>
          </p:nvCxnSpPr>
          <p:spPr>
            <a:xfrm rot="10800000" flipH="1">
              <a:off x="1993750" y="3422300"/>
              <a:ext cx="912600" cy="621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24"/>
            <p:cNvCxnSpPr>
              <a:stCxn id="285" idx="3"/>
              <a:endCxn id="289" idx="1"/>
            </p:cNvCxnSpPr>
            <p:nvPr/>
          </p:nvCxnSpPr>
          <p:spPr>
            <a:xfrm rot="10800000" flipH="1">
              <a:off x="1993750" y="3732800"/>
              <a:ext cx="912600" cy="3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99" name="Google Shape;299;p24"/>
          <p:cNvSpPr/>
          <p:nvPr/>
        </p:nvSpPr>
        <p:spPr>
          <a:xfrm>
            <a:off x="2970988" y="3411500"/>
            <a:ext cx="510600" cy="32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0" name="Google Shape;300;p24"/>
          <p:cNvGrpSpPr/>
          <p:nvPr/>
        </p:nvGrpSpPr>
        <p:grpSpPr>
          <a:xfrm>
            <a:off x="6274325" y="2798450"/>
            <a:ext cx="1762075" cy="1552500"/>
            <a:chOff x="1568950" y="2646050"/>
            <a:chExt cx="1762075" cy="1552500"/>
          </a:xfrm>
        </p:grpSpPr>
        <p:sp>
          <p:nvSpPr>
            <p:cNvPr id="301" name="Google Shape;301;p24"/>
            <p:cNvSpPr/>
            <p:nvPr/>
          </p:nvSpPr>
          <p:spPr>
            <a:xfrm>
              <a:off x="1568950" y="2646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S1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302" name="Google Shape;302;p24"/>
            <p:cNvSpPr/>
            <p:nvPr/>
          </p:nvSpPr>
          <p:spPr>
            <a:xfrm>
              <a:off x="1568950" y="29565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S2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303" name="Google Shape;303;p24"/>
            <p:cNvSpPr/>
            <p:nvPr/>
          </p:nvSpPr>
          <p:spPr>
            <a:xfrm>
              <a:off x="1568950" y="3267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S3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304" name="Google Shape;304;p24"/>
            <p:cNvSpPr/>
            <p:nvPr/>
          </p:nvSpPr>
          <p:spPr>
            <a:xfrm>
              <a:off x="1568950" y="35775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S4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305" name="Google Shape;305;p24"/>
            <p:cNvSpPr/>
            <p:nvPr/>
          </p:nvSpPr>
          <p:spPr>
            <a:xfrm>
              <a:off x="1568950" y="3888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S5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306" name="Google Shape;306;p24"/>
            <p:cNvSpPr/>
            <p:nvPr/>
          </p:nvSpPr>
          <p:spPr>
            <a:xfrm>
              <a:off x="2906225" y="2646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T1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307" name="Google Shape;307;p24"/>
            <p:cNvSpPr/>
            <p:nvPr/>
          </p:nvSpPr>
          <p:spPr>
            <a:xfrm>
              <a:off x="2906225" y="29565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T2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308" name="Google Shape;308;p24"/>
            <p:cNvSpPr/>
            <p:nvPr/>
          </p:nvSpPr>
          <p:spPr>
            <a:xfrm>
              <a:off x="2906225" y="3267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T3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309" name="Google Shape;309;p24"/>
            <p:cNvSpPr/>
            <p:nvPr/>
          </p:nvSpPr>
          <p:spPr>
            <a:xfrm>
              <a:off x="2906225" y="35775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T4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sp>
          <p:nvSpPr>
            <p:cNvPr id="310" name="Google Shape;310;p24"/>
            <p:cNvSpPr/>
            <p:nvPr/>
          </p:nvSpPr>
          <p:spPr>
            <a:xfrm>
              <a:off x="2906225" y="3888050"/>
              <a:ext cx="424800" cy="3105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latin typeface="Droid Sans"/>
                  <a:ea typeface="Droid Sans"/>
                  <a:cs typeface="Droid Sans"/>
                  <a:sym typeface="Droid Sans"/>
                </a:rPr>
                <a:t>T5</a:t>
              </a:r>
              <a:endParaRPr sz="1100">
                <a:latin typeface="Droid Sans"/>
                <a:ea typeface="Droid Sans"/>
                <a:cs typeface="Droid Sans"/>
                <a:sym typeface="Droid Sans"/>
              </a:endParaRPr>
            </a:p>
          </p:txBody>
        </p:sp>
        <p:cxnSp>
          <p:nvCxnSpPr>
            <p:cNvPr id="311" name="Google Shape;311;p24"/>
            <p:cNvCxnSpPr>
              <a:stCxn id="301" idx="3"/>
              <a:endCxn id="306" idx="1"/>
            </p:cNvCxnSpPr>
            <p:nvPr/>
          </p:nvCxnSpPr>
          <p:spPr>
            <a:xfrm>
              <a:off x="1993750" y="2801300"/>
              <a:ext cx="912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24"/>
            <p:cNvCxnSpPr>
              <a:stCxn id="305" idx="3"/>
              <a:endCxn id="306" idx="1"/>
            </p:cNvCxnSpPr>
            <p:nvPr/>
          </p:nvCxnSpPr>
          <p:spPr>
            <a:xfrm rot="10800000" flipH="1">
              <a:off x="1993750" y="2801300"/>
              <a:ext cx="912600" cy="1242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24"/>
            <p:cNvCxnSpPr>
              <a:stCxn id="303" idx="3"/>
              <a:endCxn id="307" idx="1"/>
            </p:cNvCxnSpPr>
            <p:nvPr/>
          </p:nvCxnSpPr>
          <p:spPr>
            <a:xfrm rot="10800000" flipH="1">
              <a:off x="1993750" y="3111800"/>
              <a:ext cx="912600" cy="3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24"/>
            <p:cNvCxnSpPr>
              <a:stCxn id="304" idx="3"/>
              <a:endCxn id="310" idx="1"/>
            </p:cNvCxnSpPr>
            <p:nvPr/>
          </p:nvCxnSpPr>
          <p:spPr>
            <a:xfrm>
              <a:off x="1993750" y="3732800"/>
              <a:ext cx="912600" cy="3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24"/>
            <p:cNvCxnSpPr>
              <a:stCxn id="305" idx="3"/>
              <a:endCxn id="309" idx="1"/>
            </p:cNvCxnSpPr>
            <p:nvPr/>
          </p:nvCxnSpPr>
          <p:spPr>
            <a:xfrm rot="10800000" flipH="1">
              <a:off x="1993750" y="3732800"/>
              <a:ext cx="912600" cy="31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6" name="Google Shape;316;p24"/>
          <p:cNvSpPr/>
          <p:nvPr/>
        </p:nvSpPr>
        <p:spPr>
          <a:xfrm>
            <a:off x="5590363" y="3411500"/>
            <a:ext cx="510600" cy="326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4"/>
          <p:cNvSpPr txBox="1"/>
          <p:nvPr/>
        </p:nvSpPr>
        <p:spPr>
          <a:xfrm>
            <a:off x="1232738" y="4350950"/>
            <a:ext cx="13677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All pairs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18" name="Google Shape;318;p24"/>
          <p:cNvSpPr txBox="1"/>
          <p:nvPr/>
        </p:nvSpPr>
        <p:spPr>
          <a:xfrm>
            <a:off x="3888138" y="4350950"/>
            <a:ext cx="13677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Candidates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19" name="Google Shape;319;p24"/>
          <p:cNvSpPr txBox="1"/>
          <p:nvPr/>
        </p:nvSpPr>
        <p:spPr>
          <a:xfrm>
            <a:off x="6471500" y="4350950"/>
            <a:ext cx="13677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Results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20" name="Google Shape;320;p24"/>
          <p:cNvSpPr txBox="1"/>
          <p:nvPr/>
        </p:nvSpPr>
        <p:spPr>
          <a:xfrm>
            <a:off x="6789740" y="3979225"/>
            <a:ext cx="308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✓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21" name="Google Shape;321;p24"/>
          <p:cNvSpPr txBox="1"/>
          <p:nvPr/>
        </p:nvSpPr>
        <p:spPr>
          <a:xfrm>
            <a:off x="7001290" y="2753275"/>
            <a:ext cx="308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✓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22" name="Google Shape;322;p24"/>
          <p:cNvSpPr txBox="1"/>
          <p:nvPr/>
        </p:nvSpPr>
        <p:spPr>
          <a:xfrm>
            <a:off x="6789740" y="3321025"/>
            <a:ext cx="308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✓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23" name="Google Shape;323;p24"/>
          <p:cNvSpPr txBox="1"/>
          <p:nvPr/>
        </p:nvSpPr>
        <p:spPr>
          <a:xfrm>
            <a:off x="6888065" y="3590213"/>
            <a:ext cx="308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✓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24" name="Google Shape;324;p24"/>
          <p:cNvSpPr txBox="1"/>
          <p:nvPr/>
        </p:nvSpPr>
        <p:spPr>
          <a:xfrm>
            <a:off x="7219690" y="3948350"/>
            <a:ext cx="3081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9900"/>
                </a:solidFill>
              </a:rPr>
              <a:t>✓</a:t>
            </a:r>
            <a:endParaRPr>
              <a:solidFill>
                <a:srgbClr val="FF9900"/>
              </a:solidFill>
            </a:endParaRPr>
          </a:p>
        </p:txBody>
      </p:sp>
      <p:sp>
        <p:nvSpPr>
          <p:cNvPr id="325" name="Google Shape;325;p24"/>
          <p:cNvSpPr txBox="1"/>
          <p:nvPr/>
        </p:nvSpPr>
        <p:spPr>
          <a:xfrm>
            <a:off x="2542438" y="3143000"/>
            <a:ext cx="13677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Filtering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26" name="Google Shape;326;p24"/>
          <p:cNvSpPr txBox="1"/>
          <p:nvPr/>
        </p:nvSpPr>
        <p:spPr>
          <a:xfrm>
            <a:off x="5161813" y="3143000"/>
            <a:ext cx="1367700" cy="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Droid Sans"/>
                <a:ea typeface="Droid Sans"/>
                <a:cs typeface="Droid Sans"/>
                <a:sym typeface="Droid Sans"/>
              </a:rPr>
              <a:t>Verification</a:t>
            </a:r>
            <a:endParaRPr sz="12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5"/>
          <p:cNvSpPr txBox="1">
            <a:spLocks noGrp="1"/>
          </p:cNvSpPr>
          <p:nvPr>
            <p:ph type="body" idx="1"/>
          </p:nvPr>
        </p:nvSpPr>
        <p:spPr>
          <a:xfrm>
            <a:off x="579750" y="1653650"/>
            <a:ext cx="5600400" cy="1025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By sorting prefix signature of all strings, two similar string must have at least one common signature within their first |N| - |N| * t + 1 signatures.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800"/>
          </a:p>
        </p:txBody>
      </p:sp>
      <p:sp>
        <p:nvSpPr>
          <p:cNvPr id="332" name="Google Shape;332;p25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333" name="Google Shape;333;p25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Prerequisite: Prefix Filtering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5"/>
          <p:cNvSpPr/>
          <p:nvPr/>
        </p:nvSpPr>
        <p:spPr>
          <a:xfrm>
            <a:off x="579750" y="2678750"/>
            <a:ext cx="915600" cy="338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latte</a:t>
            </a:r>
            <a:endParaRPr sz="1100"/>
          </a:p>
        </p:txBody>
      </p:sp>
      <p:sp>
        <p:nvSpPr>
          <p:cNvPr id="335" name="Google Shape;335;p25"/>
          <p:cNvSpPr/>
          <p:nvPr/>
        </p:nvSpPr>
        <p:spPr>
          <a:xfrm>
            <a:off x="579750" y="3244325"/>
            <a:ext cx="915600" cy="338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espresso</a:t>
            </a:r>
            <a:endParaRPr sz="1100"/>
          </a:p>
        </p:txBody>
      </p:sp>
      <p:sp>
        <p:nvSpPr>
          <p:cNvPr id="336" name="Google Shape;336;p25"/>
          <p:cNvSpPr/>
          <p:nvPr/>
        </p:nvSpPr>
        <p:spPr>
          <a:xfrm>
            <a:off x="3001875" y="2678750"/>
            <a:ext cx="7950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coffee drinks</a:t>
            </a:r>
            <a:endParaRPr sz="1100"/>
          </a:p>
        </p:txBody>
      </p:sp>
      <p:sp>
        <p:nvSpPr>
          <p:cNvPr id="337" name="Google Shape;337;p25"/>
          <p:cNvSpPr/>
          <p:nvPr/>
        </p:nvSpPr>
        <p:spPr>
          <a:xfrm>
            <a:off x="3001875" y="3244325"/>
            <a:ext cx="7950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coffee drinks</a:t>
            </a:r>
            <a:endParaRPr sz="1100"/>
          </a:p>
        </p:txBody>
      </p:sp>
      <p:sp>
        <p:nvSpPr>
          <p:cNvPr id="338" name="Google Shape;338;p25"/>
          <p:cNvSpPr/>
          <p:nvPr/>
        </p:nvSpPr>
        <p:spPr>
          <a:xfrm>
            <a:off x="3870300" y="2678750"/>
            <a:ext cx="5841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CCCC"/>
                </a:solidFill>
              </a:rPr>
              <a:t>coffee</a:t>
            </a:r>
            <a:endParaRPr sz="1100">
              <a:solidFill>
                <a:srgbClr val="CCCCCC"/>
              </a:solidFill>
            </a:endParaRPr>
          </a:p>
        </p:txBody>
      </p:sp>
      <p:sp>
        <p:nvSpPr>
          <p:cNvPr id="339" name="Google Shape;339;p25"/>
          <p:cNvSpPr/>
          <p:nvPr/>
        </p:nvSpPr>
        <p:spPr>
          <a:xfrm>
            <a:off x="3870297" y="3244325"/>
            <a:ext cx="5841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CCCC"/>
                </a:solidFill>
              </a:rPr>
              <a:t>coffee</a:t>
            </a:r>
            <a:endParaRPr sz="1100">
              <a:solidFill>
                <a:srgbClr val="CCCCCC"/>
              </a:solidFill>
            </a:endParaRPr>
          </a:p>
        </p:txBody>
      </p:sp>
      <p:sp>
        <p:nvSpPr>
          <p:cNvPr id="340" name="Google Shape;340;p25"/>
          <p:cNvSpPr/>
          <p:nvPr/>
        </p:nvSpPr>
        <p:spPr>
          <a:xfrm>
            <a:off x="4527829" y="2678750"/>
            <a:ext cx="5106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CCCC"/>
                </a:solidFill>
              </a:rPr>
              <a:t>food</a:t>
            </a:r>
            <a:endParaRPr sz="1100">
              <a:solidFill>
                <a:srgbClr val="CCCCCC"/>
              </a:solidFill>
            </a:endParaRPr>
          </a:p>
        </p:txBody>
      </p:sp>
      <p:sp>
        <p:nvSpPr>
          <p:cNvPr id="341" name="Google Shape;341;p25"/>
          <p:cNvSpPr/>
          <p:nvPr/>
        </p:nvSpPr>
        <p:spPr>
          <a:xfrm>
            <a:off x="4527825" y="3244325"/>
            <a:ext cx="5106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CCCC"/>
                </a:solidFill>
              </a:rPr>
              <a:t>food</a:t>
            </a:r>
            <a:endParaRPr sz="1100">
              <a:solidFill>
                <a:srgbClr val="CCCCCC"/>
              </a:solidFill>
            </a:endParaRPr>
          </a:p>
        </p:txBody>
      </p:sp>
      <p:sp>
        <p:nvSpPr>
          <p:cNvPr id="342" name="Google Shape;342;p25"/>
          <p:cNvSpPr/>
          <p:nvPr/>
        </p:nvSpPr>
        <p:spPr>
          <a:xfrm>
            <a:off x="5111839" y="2678750"/>
            <a:ext cx="7950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CCCC"/>
                </a:solidFill>
              </a:rPr>
              <a:t>Wikipedia</a:t>
            </a:r>
            <a:endParaRPr sz="1100">
              <a:solidFill>
                <a:srgbClr val="CCCCCC"/>
              </a:solidFill>
            </a:endParaRPr>
          </a:p>
        </p:txBody>
      </p:sp>
      <p:sp>
        <p:nvSpPr>
          <p:cNvPr id="343" name="Google Shape;343;p25"/>
          <p:cNvSpPr/>
          <p:nvPr/>
        </p:nvSpPr>
        <p:spPr>
          <a:xfrm>
            <a:off x="5111839" y="3244325"/>
            <a:ext cx="7950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CCCC"/>
                </a:solidFill>
              </a:rPr>
              <a:t>Wikipedia</a:t>
            </a:r>
            <a:endParaRPr sz="1100">
              <a:solidFill>
                <a:srgbClr val="CCCCCC"/>
              </a:solidFill>
            </a:endParaRPr>
          </a:p>
        </p:txBody>
      </p:sp>
      <p:sp>
        <p:nvSpPr>
          <p:cNvPr id="344" name="Google Shape;344;p25"/>
          <p:cNvSpPr/>
          <p:nvPr/>
        </p:nvSpPr>
        <p:spPr>
          <a:xfrm>
            <a:off x="1693825" y="2739050"/>
            <a:ext cx="326100" cy="21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5"/>
          <p:cNvSpPr/>
          <p:nvPr/>
        </p:nvSpPr>
        <p:spPr>
          <a:xfrm>
            <a:off x="1693825" y="3304625"/>
            <a:ext cx="326100" cy="21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5"/>
          <p:cNvSpPr/>
          <p:nvPr/>
        </p:nvSpPr>
        <p:spPr>
          <a:xfrm>
            <a:off x="2133450" y="2678750"/>
            <a:ext cx="7950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latte</a:t>
            </a:r>
            <a:endParaRPr sz="1100"/>
          </a:p>
        </p:txBody>
      </p:sp>
      <p:sp>
        <p:nvSpPr>
          <p:cNvPr id="347" name="Google Shape;347;p25"/>
          <p:cNvSpPr/>
          <p:nvPr/>
        </p:nvSpPr>
        <p:spPr>
          <a:xfrm>
            <a:off x="2133450" y="3244325"/>
            <a:ext cx="7950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espresso</a:t>
            </a:r>
            <a:endParaRPr sz="1100"/>
          </a:p>
        </p:txBody>
      </p:sp>
      <p:sp>
        <p:nvSpPr>
          <p:cNvPr id="348" name="Google Shape;348;p25"/>
          <p:cNvSpPr txBox="1"/>
          <p:nvPr/>
        </p:nvSpPr>
        <p:spPr>
          <a:xfrm>
            <a:off x="579750" y="3717800"/>
            <a:ext cx="53271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Droid Sans"/>
                <a:ea typeface="Droid Sans"/>
                <a:cs typeface="Droid Sans"/>
                <a:sym typeface="Droid Sans"/>
              </a:rPr>
              <a:t>If they have </a:t>
            </a:r>
            <a:r>
              <a:rPr lang="en" dirty="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0.8</a:t>
            </a:r>
            <a:r>
              <a:rPr lang="en" dirty="0">
                <a:latin typeface="Droid Sans"/>
                <a:ea typeface="Droid Sans"/>
                <a:cs typeface="Droid Sans"/>
                <a:sym typeface="Droid Sans"/>
              </a:rPr>
              <a:t> similarity, they must have at least one common </a:t>
            </a:r>
            <a:r>
              <a:rPr lang="en" dirty="0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signature</a:t>
            </a:r>
            <a:r>
              <a:rPr lang="en" dirty="0">
                <a:latin typeface="Droid Sans"/>
                <a:ea typeface="Droid Sans"/>
                <a:cs typeface="Droid Sans"/>
                <a:sym typeface="Droid Sans"/>
              </a:rPr>
              <a:t> within first </a:t>
            </a:r>
            <a:r>
              <a:rPr lang="en" dirty="0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5 - 5 * 0.8 + 1 = 2</a:t>
            </a:r>
            <a:r>
              <a:rPr lang="en" dirty="0">
                <a:latin typeface="Droid Sans"/>
                <a:ea typeface="Droid Sans"/>
                <a:cs typeface="Droid Sans"/>
                <a:sym typeface="Droid Sans"/>
              </a:rPr>
              <a:t> signatures.</a:t>
            </a:r>
            <a:endParaRPr dirty="0"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349" name="Google Shape;349;p25"/>
          <p:cNvPicPr preferRelativeResize="0"/>
          <p:nvPr/>
        </p:nvPicPr>
        <p:blipFill rotWithShape="1">
          <a:blip r:embed="rId3">
            <a:alphaModFix/>
          </a:blip>
          <a:srcRect r="51702" b="24299"/>
          <a:stretch/>
        </p:blipFill>
        <p:spPr>
          <a:xfrm>
            <a:off x="6829350" y="1603300"/>
            <a:ext cx="1706474" cy="248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25"/>
          <p:cNvSpPr txBox="1"/>
          <p:nvPr/>
        </p:nvSpPr>
        <p:spPr>
          <a:xfrm>
            <a:off x="579750" y="4251200"/>
            <a:ext cx="53271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FF"/>
                </a:solidFill>
                <a:latin typeface="Droid Sans"/>
                <a:ea typeface="Droid Sans"/>
                <a:cs typeface="Droid Sans"/>
                <a:sym typeface="Droid Sans"/>
              </a:rPr>
              <a:t>They *may* have 0.8 similarity.</a:t>
            </a:r>
            <a:endParaRPr b="1">
              <a:solidFill>
                <a:srgbClr val="0000FF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6"/>
          <p:cNvSpPr txBox="1">
            <a:spLocks noGrp="1"/>
          </p:cNvSpPr>
          <p:nvPr>
            <p:ph type="body" idx="1"/>
          </p:nvPr>
        </p:nvSpPr>
        <p:spPr>
          <a:xfrm>
            <a:off x="579750" y="1653650"/>
            <a:ext cx="5600400" cy="1025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By sorting the signature of all strings, two similar string must have at least one common signature within their first |N| - |N| * t + 1 signatures.</a:t>
            </a: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800" dirty="0"/>
          </a:p>
        </p:txBody>
      </p:sp>
      <p:sp>
        <p:nvSpPr>
          <p:cNvPr id="356" name="Google Shape;356;p26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57" name="Google Shape;357;p26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Prerequisite: Prefix Filtering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6"/>
          <p:cNvSpPr/>
          <p:nvPr/>
        </p:nvSpPr>
        <p:spPr>
          <a:xfrm>
            <a:off x="579750" y="2678750"/>
            <a:ext cx="915600" cy="338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latte</a:t>
            </a:r>
            <a:endParaRPr sz="1100"/>
          </a:p>
        </p:txBody>
      </p:sp>
      <p:sp>
        <p:nvSpPr>
          <p:cNvPr id="359" name="Google Shape;359;p26"/>
          <p:cNvSpPr/>
          <p:nvPr/>
        </p:nvSpPr>
        <p:spPr>
          <a:xfrm>
            <a:off x="579750" y="3244325"/>
            <a:ext cx="915600" cy="338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espresso</a:t>
            </a:r>
            <a:endParaRPr sz="1100"/>
          </a:p>
        </p:txBody>
      </p:sp>
      <p:sp>
        <p:nvSpPr>
          <p:cNvPr id="360" name="Google Shape;360;p26"/>
          <p:cNvSpPr/>
          <p:nvPr/>
        </p:nvSpPr>
        <p:spPr>
          <a:xfrm>
            <a:off x="3001875" y="2678750"/>
            <a:ext cx="7950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D9D9D9"/>
                </a:solidFill>
              </a:rPr>
              <a:t>coffee drinks</a:t>
            </a:r>
            <a:endParaRPr sz="1100">
              <a:solidFill>
                <a:srgbClr val="D9D9D9"/>
              </a:solidFill>
            </a:endParaRPr>
          </a:p>
        </p:txBody>
      </p:sp>
      <p:sp>
        <p:nvSpPr>
          <p:cNvPr id="361" name="Google Shape;361;p26"/>
          <p:cNvSpPr/>
          <p:nvPr/>
        </p:nvSpPr>
        <p:spPr>
          <a:xfrm>
            <a:off x="3001875" y="3244325"/>
            <a:ext cx="7950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D9D9D9"/>
                </a:solidFill>
              </a:rPr>
              <a:t>coffee drinks</a:t>
            </a:r>
            <a:endParaRPr sz="1100">
              <a:solidFill>
                <a:srgbClr val="D9D9D9"/>
              </a:solidFill>
            </a:endParaRPr>
          </a:p>
        </p:txBody>
      </p:sp>
      <p:sp>
        <p:nvSpPr>
          <p:cNvPr id="362" name="Google Shape;362;p26"/>
          <p:cNvSpPr/>
          <p:nvPr/>
        </p:nvSpPr>
        <p:spPr>
          <a:xfrm>
            <a:off x="3870300" y="2678750"/>
            <a:ext cx="5841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CCCC"/>
                </a:solidFill>
              </a:rPr>
              <a:t>coffee</a:t>
            </a:r>
            <a:endParaRPr sz="1100">
              <a:solidFill>
                <a:srgbClr val="CCCCCC"/>
              </a:solidFill>
            </a:endParaRPr>
          </a:p>
        </p:txBody>
      </p:sp>
      <p:sp>
        <p:nvSpPr>
          <p:cNvPr id="363" name="Google Shape;363;p26"/>
          <p:cNvSpPr/>
          <p:nvPr/>
        </p:nvSpPr>
        <p:spPr>
          <a:xfrm>
            <a:off x="3870297" y="3244325"/>
            <a:ext cx="5841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CCCC"/>
                </a:solidFill>
              </a:rPr>
              <a:t>coffee</a:t>
            </a:r>
            <a:endParaRPr sz="1100">
              <a:solidFill>
                <a:srgbClr val="CCCCCC"/>
              </a:solidFill>
            </a:endParaRPr>
          </a:p>
        </p:txBody>
      </p:sp>
      <p:sp>
        <p:nvSpPr>
          <p:cNvPr id="364" name="Google Shape;364;p26"/>
          <p:cNvSpPr/>
          <p:nvPr/>
        </p:nvSpPr>
        <p:spPr>
          <a:xfrm>
            <a:off x="4527829" y="2678750"/>
            <a:ext cx="5106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CCCC"/>
                </a:solidFill>
              </a:rPr>
              <a:t>food</a:t>
            </a:r>
            <a:endParaRPr sz="1100">
              <a:solidFill>
                <a:srgbClr val="CCCCCC"/>
              </a:solidFill>
            </a:endParaRPr>
          </a:p>
        </p:txBody>
      </p:sp>
      <p:sp>
        <p:nvSpPr>
          <p:cNvPr id="365" name="Google Shape;365;p26"/>
          <p:cNvSpPr/>
          <p:nvPr/>
        </p:nvSpPr>
        <p:spPr>
          <a:xfrm>
            <a:off x="4527825" y="3244325"/>
            <a:ext cx="5106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CCCC"/>
                </a:solidFill>
              </a:rPr>
              <a:t>food</a:t>
            </a:r>
            <a:endParaRPr sz="1100">
              <a:solidFill>
                <a:srgbClr val="CCCCCC"/>
              </a:solidFill>
            </a:endParaRPr>
          </a:p>
        </p:txBody>
      </p:sp>
      <p:sp>
        <p:nvSpPr>
          <p:cNvPr id="366" name="Google Shape;366;p26"/>
          <p:cNvSpPr/>
          <p:nvPr/>
        </p:nvSpPr>
        <p:spPr>
          <a:xfrm>
            <a:off x="5111839" y="2678750"/>
            <a:ext cx="7950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CCCC"/>
                </a:solidFill>
              </a:rPr>
              <a:t>Wikipedia</a:t>
            </a:r>
            <a:endParaRPr sz="1100">
              <a:solidFill>
                <a:srgbClr val="CCCCCC"/>
              </a:solidFill>
            </a:endParaRPr>
          </a:p>
        </p:txBody>
      </p:sp>
      <p:sp>
        <p:nvSpPr>
          <p:cNvPr id="367" name="Google Shape;367;p26"/>
          <p:cNvSpPr/>
          <p:nvPr/>
        </p:nvSpPr>
        <p:spPr>
          <a:xfrm>
            <a:off x="5111839" y="3244325"/>
            <a:ext cx="7950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CCCCCC"/>
                </a:solidFill>
              </a:rPr>
              <a:t>Wikipedia</a:t>
            </a:r>
            <a:endParaRPr sz="1100">
              <a:solidFill>
                <a:srgbClr val="CCCCCC"/>
              </a:solidFill>
            </a:endParaRPr>
          </a:p>
        </p:txBody>
      </p:sp>
      <p:sp>
        <p:nvSpPr>
          <p:cNvPr id="368" name="Google Shape;368;p26"/>
          <p:cNvSpPr/>
          <p:nvPr/>
        </p:nvSpPr>
        <p:spPr>
          <a:xfrm>
            <a:off x="1693825" y="2739050"/>
            <a:ext cx="326100" cy="21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"/>
          <p:cNvSpPr/>
          <p:nvPr/>
        </p:nvSpPr>
        <p:spPr>
          <a:xfrm>
            <a:off x="1693825" y="3304625"/>
            <a:ext cx="326100" cy="21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6"/>
          <p:cNvSpPr/>
          <p:nvPr/>
        </p:nvSpPr>
        <p:spPr>
          <a:xfrm>
            <a:off x="2133450" y="2678750"/>
            <a:ext cx="7950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latte</a:t>
            </a:r>
            <a:endParaRPr sz="1100"/>
          </a:p>
        </p:txBody>
      </p:sp>
      <p:sp>
        <p:nvSpPr>
          <p:cNvPr id="371" name="Google Shape;371;p26"/>
          <p:cNvSpPr/>
          <p:nvPr/>
        </p:nvSpPr>
        <p:spPr>
          <a:xfrm>
            <a:off x="2133450" y="3244325"/>
            <a:ext cx="795000" cy="338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espresso</a:t>
            </a:r>
            <a:endParaRPr sz="1100"/>
          </a:p>
        </p:txBody>
      </p:sp>
      <p:sp>
        <p:nvSpPr>
          <p:cNvPr id="372" name="Google Shape;372;p26"/>
          <p:cNvSpPr txBox="1"/>
          <p:nvPr/>
        </p:nvSpPr>
        <p:spPr>
          <a:xfrm>
            <a:off x="579750" y="3717800"/>
            <a:ext cx="53271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If they have </a:t>
            </a:r>
            <a:r>
              <a:rPr lang="en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1.0</a:t>
            </a: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 similarity, they must have at least one common </a:t>
            </a:r>
            <a:r>
              <a:rPr lang="en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signature</a:t>
            </a: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 within first </a:t>
            </a:r>
            <a:r>
              <a:rPr lang="en">
                <a:solidFill>
                  <a:srgbClr val="FF0000"/>
                </a:solidFill>
                <a:latin typeface="Droid Sans"/>
                <a:ea typeface="Droid Sans"/>
                <a:cs typeface="Droid Sans"/>
                <a:sym typeface="Droid Sans"/>
              </a:rPr>
              <a:t>5 - 5 * 1.0 + 1 = 1</a:t>
            </a: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 </a:t>
            </a:r>
            <a:r>
              <a:rPr lang="en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signature</a:t>
            </a: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.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373" name="Google Shape;373;p26"/>
          <p:cNvSpPr txBox="1"/>
          <p:nvPr/>
        </p:nvSpPr>
        <p:spPr>
          <a:xfrm>
            <a:off x="579750" y="4251200"/>
            <a:ext cx="5327100" cy="72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980000"/>
                </a:solidFill>
                <a:latin typeface="Droid Sans"/>
                <a:ea typeface="Droid Sans"/>
                <a:cs typeface="Droid Sans"/>
                <a:sym typeface="Droid Sans"/>
              </a:rPr>
              <a:t>They must not have 1.0 similarity!</a:t>
            </a:r>
            <a:endParaRPr b="1">
              <a:solidFill>
                <a:srgbClr val="980000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  <p:pic>
        <p:nvPicPr>
          <p:cNvPr id="374" name="Google Shape;374;p26"/>
          <p:cNvPicPr preferRelativeResize="0"/>
          <p:nvPr/>
        </p:nvPicPr>
        <p:blipFill rotWithShape="1">
          <a:blip r:embed="rId3">
            <a:alphaModFix/>
          </a:blip>
          <a:srcRect r="51702" b="24299"/>
          <a:stretch/>
        </p:blipFill>
        <p:spPr>
          <a:xfrm>
            <a:off x="6829350" y="1603300"/>
            <a:ext cx="1706474" cy="24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7"/>
          <p:cNvSpPr txBox="1">
            <a:spLocks noGrp="1"/>
          </p:cNvSpPr>
          <p:nvPr>
            <p:ph type="body" idx="1"/>
          </p:nvPr>
        </p:nvSpPr>
        <p:spPr>
          <a:xfrm>
            <a:off x="579750" y="1653650"/>
            <a:ext cx="4842900" cy="291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/>
              <a:t>Generate </a:t>
            </a:r>
            <a:r>
              <a:rPr lang="en">
                <a:solidFill>
                  <a:srgbClr val="1155CC"/>
                </a:solidFill>
              </a:rPr>
              <a:t>pebbles</a:t>
            </a:r>
            <a:r>
              <a:rPr lang="en"/>
              <a:t> for all similarities;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>
                <a:solidFill>
                  <a:srgbClr val="1155CC"/>
                </a:solidFill>
              </a:rPr>
              <a:t>Select signature</a:t>
            </a:r>
            <a:r>
              <a:rPr lang="en"/>
              <a:t> for prefix filtering;</a:t>
            </a:r>
            <a:endParaRPr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1700"/>
              <a:t>Extension: allowing more than one overlaps.</a:t>
            </a:r>
            <a:endParaRPr sz="1700"/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>
                <a:solidFill>
                  <a:srgbClr val="1155CC"/>
                </a:solidFill>
              </a:rPr>
              <a:t>Perform filtering </a:t>
            </a:r>
            <a:r>
              <a:rPr lang="en">
                <a:solidFill>
                  <a:srgbClr val="000000"/>
                </a:solidFill>
              </a:rPr>
              <a:t>by finding pairs having enough overlaps as </a:t>
            </a:r>
            <a:r>
              <a:rPr lang="en"/>
              <a:t>candidates</a:t>
            </a:r>
            <a:r>
              <a:rPr lang="en">
                <a:solidFill>
                  <a:srgbClr val="000000"/>
                </a:solidFill>
              </a:rPr>
              <a:t>;</a:t>
            </a:r>
            <a:endParaRPr>
              <a:solidFill>
                <a:srgbClr val="000000"/>
              </a:solidFill>
            </a:endParaRPr>
          </a:p>
          <a:p>
            <a: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AutoNum type="arabicPeriod"/>
            </a:pPr>
            <a:r>
              <a:rPr lang="en">
                <a:solidFill>
                  <a:srgbClr val="1155CC"/>
                </a:solidFill>
              </a:rPr>
              <a:t>Verify</a:t>
            </a:r>
            <a:r>
              <a:rPr lang="en"/>
              <a:t> the unified similarity for each candidate.</a:t>
            </a:r>
            <a:endParaRPr/>
          </a:p>
        </p:txBody>
      </p:sp>
      <p:sp>
        <p:nvSpPr>
          <p:cNvPr id="380" name="Google Shape;380;p27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81" name="Google Shape;381;p27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Unified Prefix Filtering Framework</a:t>
            </a:r>
            <a:endParaRPr/>
          </a:p>
        </p:txBody>
      </p:sp>
      <p:grpSp>
        <p:nvGrpSpPr>
          <p:cNvPr id="382" name="Google Shape;382;p27"/>
          <p:cNvGrpSpPr/>
          <p:nvPr/>
        </p:nvGrpSpPr>
        <p:grpSpPr>
          <a:xfrm>
            <a:off x="5647100" y="1710675"/>
            <a:ext cx="3010459" cy="2987300"/>
            <a:chOff x="4473701" y="1710675"/>
            <a:chExt cx="4184099" cy="2987300"/>
          </a:xfrm>
        </p:grpSpPr>
        <p:sp>
          <p:nvSpPr>
            <p:cNvPr id="383" name="Google Shape;383;p27"/>
            <p:cNvSpPr/>
            <p:nvPr/>
          </p:nvSpPr>
          <p:spPr>
            <a:xfrm>
              <a:off x="4473701" y="1710675"/>
              <a:ext cx="1318500" cy="380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Taxonomy</a:t>
              </a:r>
              <a:endParaRPr sz="1100"/>
            </a:p>
          </p:txBody>
        </p:sp>
        <p:sp>
          <p:nvSpPr>
            <p:cNvPr id="384" name="Google Shape;384;p27"/>
            <p:cNvSpPr/>
            <p:nvPr/>
          </p:nvSpPr>
          <p:spPr>
            <a:xfrm>
              <a:off x="5969425" y="1710675"/>
              <a:ext cx="1255500" cy="380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Synonym</a:t>
              </a:r>
              <a:endParaRPr sz="1100"/>
            </a:p>
          </p:txBody>
        </p:sp>
        <p:sp>
          <p:nvSpPr>
            <p:cNvPr id="385" name="Google Shape;385;p27"/>
            <p:cNvSpPr/>
            <p:nvPr/>
          </p:nvSpPr>
          <p:spPr>
            <a:xfrm>
              <a:off x="7402150" y="1710675"/>
              <a:ext cx="1255500" cy="3801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91425" rIns="0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/>
                <a:t>Jaccard</a:t>
              </a:r>
              <a:endParaRPr sz="1100"/>
            </a:p>
          </p:txBody>
        </p:sp>
        <p:sp>
          <p:nvSpPr>
            <p:cNvPr id="386" name="Google Shape;386;p27"/>
            <p:cNvSpPr/>
            <p:nvPr/>
          </p:nvSpPr>
          <p:spPr>
            <a:xfrm>
              <a:off x="4536700" y="2362475"/>
              <a:ext cx="4121100" cy="380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Pebbles</a:t>
              </a:r>
              <a:endParaRPr sz="1200"/>
            </a:p>
          </p:txBody>
        </p:sp>
        <p:sp>
          <p:nvSpPr>
            <p:cNvPr id="387" name="Google Shape;387;p27"/>
            <p:cNvSpPr/>
            <p:nvPr/>
          </p:nvSpPr>
          <p:spPr>
            <a:xfrm>
              <a:off x="5073550" y="2115575"/>
              <a:ext cx="181800" cy="246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6506350" y="2115575"/>
              <a:ext cx="181800" cy="246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7"/>
            <p:cNvSpPr/>
            <p:nvPr/>
          </p:nvSpPr>
          <p:spPr>
            <a:xfrm>
              <a:off x="7939150" y="2115575"/>
              <a:ext cx="181800" cy="246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7"/>
            <p:cNvSpPr/>
            <p:nvPr/>
          </p:nvSpPr>
          <p:spPr>
            <a:xfrm>
              <a:off x="4536700" y="3014263"/>
              <a:ext cx="4121100" cy="380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Prefix Signature</a:t>
              </a:r>
              <a:endParaRPr sz="1200"/>
            </a:p>
          </p:txBody>
        </p:sp>
        <p:sp>
          <p:nvSpPr>
            <p:cNvPr id="391" name="Google Shape;391;p27"/>
            <p:cNvSpPr/>
            <p:nvPr/>
          </p:nvSpPr>
          <p:spPr>
            <a:xfrm>
              <a:off x="4536700" y="3666075"/>
              <a:ext cx="4121100" cy="380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Candidates</a:t>
              </a:r>
              <a:endParaRPr sz="1200"/>
            </a:p>
          </p:txBody>
        </p:sp>
        <p:sp>
          <p:nvSpPr>
            <p:cNvPr id="392" name="Google Shape;392;p27"/>
            <p:cNvSpPr/>
            <p:nvPr/>
          </p:nvSpPr>
          <p:spPr>
            <a:xfrm>
              <a:off x="4536625" y="4317875"/>
              <a:ext cx="4121100" cy="3801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Results</a:t>
              </a:r>
              <a:endParaRPr sz="1200"/>
            </a:p>
          </p:txBody>
        </p:sp>
        <p:sp>
          <p:nvSpPr>
            <p:cNvPr id="393" name="Google Shape;393;p27"/>
            <p:cNvSpPr/>
            <p:nvPr/>
          </p:nvSpPr>
          <p:spPr>
            <a:xfrm>
              <a:off x="6506350" y="2767375"/>
              <a:ext cx="181800" cy="246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7"/>
            <p:cNvSpPr/>
            <p:nvPr/>
          </p:nvSpPr>
          <p:spPr>
            <a:xfrm>
              <a:off x="6506275" y="3419175"/>
              <a:ext cx="181800" cy="246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7"/>
            <p:cNvSpPr/>
            <p:nvPr/>
          </p:nvSpPr>
          <p:spPr>
            <a:xfrm>
              <a:off x="6506350" y="4070975"/>
              <a:ext cx="181800" cy="2469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7"/>
            <p:cNvSpPr txBox="1"/>
            <p:nvPr/>
          </p:nvSpPr>
          <p:spPr>
            <a:xfrm>
              <a:off x="6688150" y="2754975"/>
              <a:ext cx="18033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Prefix Selection</a:t>
              </a:r>
              <a:endParaRPr sz="1200"/>
            </a:p>
          </p:txBody>
        </p:sp>
        <p:sp>
          <p:nvSpPr>
            <p:cNvPr id="397" name="Google Shape;397;p27"/>
            <p:cNvSpPr txBox="1"/>
            <p:nvPr/>
          </p:nvSpPr>
          <p:spPr>
            <a:xfrm>
              <a:off x="6688150" y="3406775"/>
              <a:ext cx="18033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Prefix Filtering</a:t>
              </a:r>
              <a:endParaRPr sz="1200"/>
            </a:p>
          </p:txBody>
        </p:sp>
        <p:sp>
          <p:nvSpPr>
            <p:cNvPr id="398" name="Google Shape;398;p27"/>
            <p:cNvSpPr txBox="1"/>
            <p:nvPr/>
          </p:nvSpPr>
          <p:spPr>
            <a:xfrm>
              <a:off x="6688150" y="4058575"/>
              <a:ext cx="18033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/>
                <a:t>Calculate sim.</a:t>
              </a:r>
              <a:endParaRPr sz="1200"/>
            </a:p>
          </p:txBody>
        </p:sp>
      </p:grpSp>
      <p:sp>
        <p:nvSpPr>
          <p:cNvPr id="399" name="Google Shape;399;p27"/>
          <p:cNvSpPr/>
          <p:nvPr/>
        </p:nvSpPr>
        <p:spPr>
          <a:xfrm>
            <a:off x="1298950" y="2255550"/>
            <a:ext cx="3897000" cy="6324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FCA31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8"/>
          <p:cNvSpPr txBox="1">
            <a:spLocks noGrp="1"/>
          </p:cNvSpPr>
          <p:nvPr>
            <p:ph type="body" idx="1"/>
          </p:nvPr>
        </p:nvSpPr>
        <p:spPr>
          <a:xfrm>
            <a:off x="579748" y="1653649"/>
            <a:ext cx="8272200" cy="291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The number of overlaps affects join performance: signature length vs # of FPs.</a:t>
            </a:r>
            <a:endParaRPr/>
          </a:p>
        </p:txBody>
      </p:sp>
      <p:sp>
        <p:nvSpPr>
          <p:cNvPr id="405" name="Google Shape;405;p28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406" name="Google Shape;406;p28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to allow more-than-one overlaps?</a:t>
            </a:r>
            <a:endParaRPr/>
          </a:p>
        </p:txBody>
      </p:sp>
      <p:pic>
        <p:nvPicPr>
          <p:cNvPr id="407" name="Google Shape;4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155" y="2320551"/>
            <a:ext cx="6893696" cy="21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"/>
          <p:cNvSpPr txBox="1">
            <a:spLocks noGrp="1"/>
          </p:cNvSpPr>
          <p:nvPr>
            <p:ph type="body" idx="1"/>
          </p:nvPr>
        </p:nvSpPr>
        <p:spPr>
          <a:xfrm>
            <a:off x="579750" y="1329600"/>
            <a:ext cx="7961400" cy="3240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Pebble is a generic structure for representing any kind of similarity:</a:t>
            </a:r>
            <a:endParaRPr/>
          </a:p>
          <a:p>
            <a:pPr marL="457200" lvl="0" indent="-336550" algn="l" rtl="0">
              <a:spcBef>
                <a:spcPts val="80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content depend on the type of inconsistency;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assigned with a weight;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/>
              <a:t>weight sum of common pebbles becomes the sim ceiling.</a:t>
            </a:r>
            <a:endParaRPr/>
          </a:p>
        </p:txBody>
      </p:sp>
      <p:sp>
        <p:nvSpPr>
          <p:cNvPr id="413" name="Google Shape;413;p29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414" name="Google Shape;414;p29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Pebbles: element of signature</a:t>
            </a:r>
            <a:endParaRPr/>
          </a:p>
        </p:txBody>
      </p:sp>
      <p:pic>
        <p:nvPicPr>
          <p:cNvPr id="415" name="Google Shape;41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7778" y="2829850"/>
            <a:ext cx="6408448" cy="174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0"/>
          <p:cNvSpPr txBox="1">
            <a:spLocks noGrp="1"/>
          </p:cNvSpPr>
          <p:nvPr>
            <p:ph type="body" idx="1"/>
          </p:nvPr>
        </p:nvSpPr>
        <p:spPr>
          <a:xfrm>
            <a:off x="580500" y="1653649"/>
            <a:ext cx="3960300" cy="291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Heuristic, runs in a quasi-linear time:</a:t>
            </a:r>
            <a:endParaRPr/>
          </a:p>
        </p:txBody>
      </p:sp>
      <p:sp>
        <p:nvSpPr>
          <p:cNvPr id="421" name="Google Shape;421;p30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422" name="Google Shape;422;p30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Prefix Selection Methods</a:t>
            </a:r>
            <a:endParaRPr/>
          </a:p>
        </p:txBody>
      </p:sp>
      <p:pic>
        <p:nvPicPr>
          <p:cNvPr id="423" name="Google Shape;42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500" y="2190747"/>
            <a:ext cx="3960302" cy="1982903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0"/>
          <p:cNvSpPr txBox="1">
            <a:spLocks noGrp="1"/>
          </p:cNvSpPr>
          <p:nvPr>
            <p:ph type="body" idx="2"/>
          </p:nvPr>
        </p:nvSpPr>
        <p:spPr>
          <a:xfrm>
            <a:off x="4711050" y="1653650"/>
            <a:ext cx="4296300" cy="291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DP, slower but produce shorter signatures:</a:t>
            </a:r>
            <a:endParaRPr/>
          </a:p>
        </p:txBody>
      </p:sp>
      <p:pic>
        <p:nvPicPr>
          <p:cNvPr id="425" name="Google Shape;425;p30"/>
          <p:cNvPicPr preferRelativeResize="0"/>
          <p:nvPr/>
        </p:nvPicPr>
        <p:blipFill rotWithShape="1">
          <a:blip r:embed="rId4">
            <a:alphaModFix/>
          </a:blip>
          <a:srcRect t="7183"/>
          <a:stretch/>
        </p:blipFill>
        <p:spPr>
          <a:xfrm>
            <a:off x="4729775" y="2402250"/>
            <a:ext cx="4109402" cy="36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29775" y="2972191"/>
            <a:ext cx="4162827" cy="10215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7" name="Google Shape;427;p30"/>
          <p:cNvGrpSpPr/>
          <p:nvPr/>
        </p:nvGrpSpPr>
        <p:grpSpPr>
          <a:xfrm>
            <a:off x="2133325" y="2571750"/>
            <a:ext cx="4747329" cy="2217625"/>
            <a:chOff x="2133325" y="2571750"/>
            <a:chExt cx="4747329" cy="2217625"/>
          </a:xfrm>
        </p:grpSpPr>
        <p:sp>
          <p:nvSpPr>
            <p:cNvPr id="428" name="Google Shape;428;p30"/>
            <p:cNvSpPr/>
            <p:nvPr/>
          </p:nvSpPr>
          <p:spPr>
            <a:xfrm>
              <a:off x="3304275" y="2571750"/>
              <a:ext cx="171900" cy="1701300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 rot="4274910">
              <a:off x="5309197" y="2256047"/>
              <a:ext cx="171714" cy="3080052"/>
            </a:xfrm>
            <a:prstGeom prst="upArrow">
              <a:avLst>
                <a:gd name="adj1" fmla="val 50000"/>
                <a:gd name="adj2" fmla="val 50000"/>
              </a:avLst>
            </a:prstGeom>
            <a:solidFill>
              <a:srgbClr val="FF9900"/>
            </a:solidFill>
            <a:ln w="952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0"/>
            <p:cNvSpPr txBox="1"/>
            <p:nvPr/>
          </p:nvSpPr>
          <p:spPr>
            <a:xfrm>
              <a:off x="2133325" y="4220875"/>
              <a:ext cx="2910900" cy="5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B45F06"/>
                  </a:solidFill>
                </a:rPr>
                <a:t>How to decide the # of overlaps two strings must have?</a:t>
              </a:r>
              <a:endParaRPr>
                <a:solidFill>
                  <a:srgbClr val="B45F0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1"/>
          <p:cNvSpPr txBox="1">
            <a:spLocks noGrp="1"/>
          </p:cNvSpPr>
          <p:nvPr>
            <p:ph type="body" idx="1"/>
          </p:nvPr>
        </p:nvSpPr>
        <p:spPr>
          <a:xfrm>
            <a:off x="579750" y="1379313"/>
            <a:ext cx="8272200" cy="3190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Pick a series of samples using independent Bernoulli sampling.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Run join algorithm on each sample for many overlap constraints, scale the time to the whole dataset.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en" sz="2000"/>
              <a:t>Find the constraint that has the least estimated join time.</a:t>
            </a:r>
            <a:endParaRPr sz="2000"/>
          </a:p>
        </p:txBody>
      </p:sp>
      <p:sp>
        <p:nvSpPr>
          <p:cNvPr id="436" name="Google Shape;436;p31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437" name="Google Shape;437;p31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Time Estimation</a:t>
            </a:r>
            <a:endParaRPr/>
          </a:p>
        </p:txBody>
      </p:sp>
      <p:pic>
        <p:nvPicPr>
          <p:cNvPr id="438" name="Google Shape;438;p31"/>
          <p:cNvPicPr preferRelativeResize="0"/>
          <p:nvPr/>
        </p:nvPicPr>
        <p:blipFill rotWithShape="1">
          <a:blip r:embed="rId3">
            <a:alphaModFix/>
          </a:blip>
          <a:srcRect r="49300"/>
          <a:stretch/>
        </p:blipFill>
        <p:spPr>
          <a:xfrm>
            <a:off x="3237856" y="2861125"/>
            <a:ext cx="2668281" cy="17448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31"/>
          <p:cNvSpPr txBox="1"/>
          <p:nvPr/>
        </p:nvSpPr>
        <p:spPr>
          <a:xfrm>
            <a:off x="5381700" y="4606000"/>
            <a:ext cx="3246900" cy="3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David Vengerov et al. “Join Size Estimation Subject to Filter Conditions”. In: PVLDB 8.12 (2015), pp. 1530–1541.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2"/>
          <p:cNvSpPr txBox="1">
            <a:spLocks noGrp="1"/>
          </p:cNvSpPr>
          <p:nvPr>
            <p:ph type="body" idx="1"/>
          </p:nvPr>
        </p:nvSpPr>
        <p:spPr>
          <a:xfrm>
            <a:off x="579750" y="1329600"/>
            <a:ext cx="8272200" cy="3087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MED: map each research paper to several MeSH keywords.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WIKI: map each Wikipedia article to several category keywords.</a:t>
            </a:r>
            <a:endParaRPr sz="1800"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Taxonomy and synonym table for each dataset.</a:t>
            </a:r>
            <a:endParaRPr sz="1800"/>
          </a:p>
        </p:txBody>
      </p:sp>
      <p:sp>
        <p:nvSpPr>
          <p:cNvPr id="445" name="Google Shape;445;p32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446" name="Google Shape;446;p32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Results: Datasets</a:t>
            </a:r>
            <a:endParaRPr/>
          </a:p>
        </p:txBody>
      </p:sp>
      <p:pic>
        <p:nvPicPr>
          <p:cNvPr id="447" name="Google Shape;44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4900" y="2571750"/>
            <a:ext cx="4994225" cy="23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body" idx="1"/>
          </p:nvPr>
        </p:nvSpPr>
        <p:spPr>
          <a:xfrm>
            <a:off x="215075" y="1528800"/>
            <a:ext cx="5184900" cy="3041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When strings are collected from different sources, they may contain some inconsistencies. Established solutions are available:</a:t>
            </a:r>
            <a:endParaRPr sz="1800"/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Related terms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similarity based on taxonomy LCA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Spelling variations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synonym table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Typos / Misspellings</a:t>
            </a:r>
            <a:endParaRPr sz="180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edit distance / q-gram Jaccard</a:t>
            </a:r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128" name="Google Shape;12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2387" y="1567463"/>
            <a:ext cx="3047976" cy="2836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3"/>
          <p:cNvSpPr txBox="1">
            <a:spLocks noGrp="1"/>
          </p:cNvSpPr>
          <p:nvPr>
            <p:ph type="body" idx="1"/>
          </p:nvPr>
        </p:nvSpPr>
        <p:spPr>
          <a:xfrm>
            <a:off x="579748" y="1653649"/>
            <a:ext cx="8272200" cy="291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/>
              <a:t>Unified methods can find more results than single-similarity methods.</a:t>
            </a:r>
            <a:endParaRPr/>
          </a:p>
        </p:txBody>
      </p:sp>
      <p:sp>
        <p:nvSpPr>
          <p:cNvPr id="453" name="Google Shape;453;p33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454" name="Google Shape;454;p33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 Size</a:t>
            </a:r>
            <a:endParaRPr/>
          </a:p>
        </p:txBody>
      </p:sp>
      <p:pic>
        <p:nvPicPr>
          <p:cNvPr id="455" name="Google Shape;45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7950" y="2249025"/>
            <a:ext cx="4068100" cy="222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4"/>
          <p:cNvSpPr txBox="1">
            <a:spLocks noGrp="1"/>
          </p:cNvSpPr>
          <p:nvPr>
            <p:ph type="body" idx="1"/>
          </p:nvPr>
        </p:nvSpPr>
        <p:spPr>
          <a:xfrm>
            <a:off x="580500" y="1410050"/>
            <a:ext cx="3960300" cy="315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Overlap constraint affecting the signature length and false positives:</a:t>
            </a:r>
            <a:endParaRPr sz="1800"/>
          </a:p>
        </p:txBody>
      </p:sp>
      <p:sp>
        <p:nvSpPr>
          <p:cNvPr id="461" name="Google Shape;461;p34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462" name="Google Shape;462;p34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Few More Results</a:t>
            </a:r>
            <a:endParaRPr/>
          </a:p>
        </p:txBody>
      </p:sp>
      <p:sp>
        <p:nvSpPr>
          <p:cNvPr id="463" name="Google Shape;463;p34"/>
          <p:cNvSpPr txBox="1">
            <a:spLocks noGrp="1"/>
          </p:cNvSpPr>
          <p:nvPr>
            <p:ph type="body" idx="2"/>
          </p:nvPr>
        </p:nvSpPr>
        <p:spPr>
          <a:xfrm>
            <a:off x="4860025" y="1410000"/>
            <a:ext cx="3960300" cy="3159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/>
              <a:t>Reduced FPs leads to faster join process (see DP):</a:t>
            </a:r>
            <a:endParaRPr sz="1800"/>
          </a:p>
        </p:txBody>
      </p:sp>
      <p:pic>
        <p:nvPicPr>
          <p:cNvPr id="464" name="Google Shape;4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8899" y="2068375"/>
            <a:ext cx="3583501" cy="2637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9825" y="2068375"/>
            <a:ext cx="3449025" cy="137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9925" y="3443750"/>
            <a:ext cx="3408824" cy="134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5"/>
          <p:cNvSpPr txBox="1">
            <a:spLocks noGrp="1"/>
          </p:cNvSpPr>
          <p:nvPr>
            <p:ph type="body" idx="1"/>
          </p:nvPr>
        </p:nvSpPr>
        <p:spPr>
          <a:xfrm>
            <a:off x="724850" y="1510375"/>
            <a:ext cx="8272200" cy="274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</a:rPr>
              <a:t>String similarity matching</a:t>
            </a:r>
            <a:endParaRPr sz="20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solidFill>
                  <a:srgbClr val="1155CC"/>
                </a:solidFill>
              </a:rPr>
              <a:t>Prefix filtering</a:t>
            </a:r>
            <a:r>
              <a:rPr lang="en" sz="1800">
                <a:solidFill>
                  <a:srgbClr val="000000"/>
                </a:solidFill>
              </a:rPr>
              <a:t>, length filtering, …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solidFill>
                  <a:srgbClr val="000000"/>
                </a:solidFill>
              </a:rPr>
              <a:t>AdaptJoin: address the FP problem of one-overlap filtering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</a:rPr>
              <a:t>Approximation algorithm for w-MIS problem</a:t>
            </a:r>
            <a:endParaRPr sz="20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solidFill>
                  <a:srgbClr val="1155CC"/>
                </a:solidFill>
              </a:rPr>
              <a:t>SquareImp</a:t>
            </a:r>
            <a:r>
              <a:rPr lang="en" sz="1800">
                <a:solidFill>
                  <a:srgbClr val="000000"/>
                </a:solidFill>
              </a:rPr>
              <a:t>: approximation ratio (k+1)/2 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000000"/>
                </a:solidFill>
              </a:rPr>
              <a:t>Join size estimation</a:t>
            </a:r>
            <a:endParaRPr sz="20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800"/>
              <a:buChar char="•"/>
            </a:pPr>
            <a:r>
              <a:rPr lang="en" sz="1800">
                <a:solidFill>
                  <a:srgbClr val="1155CC"/>
                </a:solidFill>
              </a:rPr>
              <a:t>Independent Bernoulli sampling</a:t>
            </a:r>
            <a:r>
              <a:rPr lang="en" sz="1800">
                <a:solidFill>
                  <a:srgbClr val="000000"/>
                </a:solidFill>
              </a:rPr>
              <a:t>, end-biased sampling, ...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472" name="Google Shape;472;p35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473" name="Google Shape;473;p35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Related Works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6"/>
          <p:cNvSpPr txBox="1">
            <a:spLocks noGrp="1"/>
          </p:cNvSpPr>
          <p:nvPr>
            <p:ph type="body" idx="1"/>
          </p:nvPr>
        </p:nvSpPr>
        <p:spPr>
          <a:xfrm>
            <a:off x="579750" y="1653650"/>
            <a:ext cx="7694100" cy="291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800" dirty="0"/>
              <a:t>The quality of join result can be improved significantly by </a:t>
            </a:r>
            <a:r>
              <a:rPr lang="en" sz="1800" dirty="0">
                <a:solidFill>
                  <a:srgbClr val="BF9000"/>
                </a:solidFill>
              </a:rPr>
              <a:t>incorporating multiple measures</a:t>
            </a:r>
            <a:r>
              <a:rPr lang="en" sz="1800" dirty="0"/>
              <a:t>.</a:t>
            </a:r>
            <a:endParaRPr sz="18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800" dirty="0"/>
              <a:t>Find the maximal string similarity is hard, but can be </a:t>
            </a:r>
            <a:r>
              <a:rPr lang="en" sz="1800" dirty="0">
                <a:solidFill>
                  <a:srgbClr val="38761D"/>
                </a:solidFill>
              </a:rPr>
              <a:t>approximated in polynomial time</a:t>
            </a:r>
            <a:r>
              <a:rPr lang="en" sz="1800" dirty="0"/>
              <a:t>.</a:t>
            </a:r>
            <a:endParaRPr sz="1800" dirty="0"/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800" dirty="0"/>
              <a:t>Signature length affects join speed. </a:t>
            </a:r>
            <a:r>
              <a:rPr lang="en" sz="1800" dirty="0">
                <a:solidFill>
                  <a:srgbClr val="1155CC"/>
                </a:solidFill>
              </a:rPr>
              <a:t>Sampling-based estimation algorithm</a:t>
            </a:r>
            <a:r>
              <a:rPr lang="en" sz="1800" dirty="0"/>
              <a:t> works well for finding the best length.</a:t>
            </a:r>
            <a:endParaRPr sz="1800" dirty="0"/>
          </a:p>
        </p:txBody>
      </p:sp>
      <p:sp>
        <p:nvSpPr>
          <p:cNvPr id="479" name="Google Shape;479;p36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480" name="Google Shape;480;p36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7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486" name="Google Shape;486;p37"/>
          <p:cNvSpPr txBox="1">
            <a:spLocks noGrp="1"/>
          </p:cNvSpPr>
          <p:nvPr>
            <p:ph type="ctrTitle"/>
          </p:nvPr>
        </p:nvSpPr>
        <p:spPr>
          <a:xfrm>
            <a:off x="685800" y="2031690"/>
            <a:ext cx="7772400" cy="97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latin typeface="Droid Sans"/>
                <a:ea typeface="Droid Sans"/>
                <a:cs typeface="Droid Sans"/>
                <a:sym typeface="Droid Sans"/>
              </a:rPr>
              <a:t>A Kotlin implementation is available at</a:t>
            </a:r>
            <a:br>
              <a:rPr lang="en" sz="2400" b="0" dirty="0">
                <a:latin typeface="Droid Sans"/>
                <a:ea typeface="Droid Sans"/>
                <a:cs typeface="Droid Sans"/>
                <a:sym typeface="Droid Sans"/>
              </a:rPr>
            </a:br>
            <a:r>
              <a:rPr lang="en" sz="2400" b="0" dirty="0" err="1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  <a:sym typeface="Roboto Mono"/>
              </a:rPr>
              <a:t>github.com</a:t>
            </a:r>
            <a:r>
              <a:rPr lang="en" sz="2400" b="0" dirty="0">
                <a:solidFill>
                  <a:srgbClr val="0000FF"/>
                </a:solidFill>
                <a:latin typeface="CMU Typewriter Text" panose="02000609000000000000" pitchFamily="49" charset="0"/>
                <a:ea typeface="CMU Typewriter Text" panose="02000609000000000000" pitchFamily="49" charset="0"/>
                <a:cs typeface="CMU Typewriter Text" panose="02000609000000000000" pitchFamily="49" charset="0"/>
                <a:sym typeface="Roboto Mono"/>
              </a:rPr>
              <a:t>/HY-UDBMS/AU-Join</a:t>
            </a:r>
            <a:endParaRPr sz="2400" b="0" dirty="0">
              <a:solidFill>
                <a:srgbClr val="0000FF"/>
              </a:solidFill>
              <a:latin typeface="CMU Typewriter Text" panose="02000609000000000000" pitchFamily="49" charset="0"/>
              <a:ea typeface="CMU Typewriter Text" panose="02000609000000000000" pitchFamily="49" charset="0"/>
              <a:cs typeface="CMU Typewriter Text" panose="02000609000000000000" pitchFamily="49" charset="0"/>
              <a:sym typeface="Roboto Mono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latin typeface="Droid Sans"/>
                <a:ea typeface="Droid Sans"/>
                <a:cs typeface="Droid Sans"/>
                <a:sym typeface="Droid Sans"/>
              </a:rPr>
              <a:t>Have a try!</a:t>
            </a:r>
            <a:endParaRPr sz="2400" b="0" dirty="0"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dirty="0">
              <a:latin typeface="Droid Sans"/>
              <a:ea typeface="Droid Sans"/>
              <a:cs typeface="Droid Sans"/>
              <a:sym typeface="Droid Sans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 dirty="0">
                <a:latin typeface="Droid Sans"/>
                <a:ea typeface="Droid Sans"/>
                <a:cs typeface="Droid Sans"/>
                <a:sym typeface="Droid Sans"/>
              </a:rPr>
              <a:t>Thank you very much :)</a:t>
            </a:r>
            <a:endParaRPr sz="2400" b="0" dirty="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 txBox="1">
            <a:spLocks noGrp="1"/>
          </p:cNvSpPr>
          <p:nvPr>
            <p:ph type="body" idx="1"/>
          </p:nvPr>
        </p:nvSpPr>
        <p:spPr>
          <a:xfrm>
            <a:off x="350375" y="1653650"/>
            <a:ext cx="4641600" cy="1155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However, each of them can only deal with one type of inconsistency which leads to a lower similarity.</a:t>
            </a: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b="1" dirty="0"/>
          </a:p>
        </p:txBody>
      </p:sp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Similarity Measure: The Challenge</a:t>
            </a:r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450" y="1858300"/>
            <a:ext cx="3194476" cy="225015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6"/>
          <p:cNvSpPr txBox="1"/>
          <p:nvPr/>
        </p:nvSpPr>
        <p:spPr>
          <a:xfrm>
            <a:off x="350375" y="2936250"/>
            <a:ext cx="4760100" cy="9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Droid Sans"/>
                <a:ea typeface="Droid Sans"/>
                <a:cs typeface="Droid Sans"/>
                <a:sym typeface="Droid Sans"/>
              </a:rPr>
              <a:t>Challenge: how to find the similarity of strings w.r.t. multiple inconsistencies?</a:t>
            </a:r>
            <a:endParaRPr sz="1800" b="1">
              <a:solidFill>
                <a:schemeClr val="dk1"/>
              </a:solidFill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579750" y="1653650"/>
            <a:ext cx="4524900" cy="291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Simple case:</a:t>
            </a:r>
            <a:r>
              <a:rPr lang="en" sz="1800" dirty="0">
                <a:solidFill>
                  <a:srgbClr val="1155CC"/>
                </a:solidFill>
              </a:rPr>
              <a:t> when strings are segmented</a:t>
            </a:r>
            <a:r>
              <a:rPr lang="en" sz="1800" dirty="0"/>
              <a:t>, Hungarian algorithm can be used for finding their max similarity.</a:t>
            </a: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 dirty="0"/>
              <a:t>Example: three kinds of inconsistencies in the figure are captured.</a:t>
            </a:r>
            <a:endParaRPr sz="1800"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Unified Similarity Measure</a:t>
            </a:r>
            <a:endParaRPr/>
          </a:p>
        </p:txBody>
      </p:sp>
      <p:pic>
        <p:nvPicPr>
          <p:cNvPr id="145" name="Google Shape;14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2450" y="1858300"/>
            <a:ext cx="3194476" cy="2250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8"/>
          <p:cNvSpPr txBox="1">
            <a:spLocks noGrp="1"/>
          </p:cNvSpPr>
          <p:nvPr>
            <p:ph type="body" idx="1"/>
          </p:nvPr>
        </p:nvSpPr>
        <p:spPr>
          <a:xfrm>
            <a:off x="579750" y="1329600"/>
            <a:ext cx="8272200" cy="1088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" dirty="0"/>
              <a:t>However, </a:t>
            </a:r>
            <a:r>
              <a:rPr lang="en" dirty="0">
                <a:solidFill>
                  <a:srgbClr val="990000"/>
                </a:solidFill>
              </a:rPr>
              <a:t>raw strings are not segmented</a:t>
            </a:r>
            <a:r>
              <a:rPr lang="en" dirty="0"/>
              <a:t>. To make things even harder, a pair of strings may have more than one plan of segmentation:</a:t>
            </a:r>
            <a:endParaRPr dirty="0"/>
          </a:p>
        </p:txBody>
      </p:sp>
      <p:sp>
        <p:nvSpPr>
          <p:cNvPr id="151" name="Google Shape;151;p18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Unified Similarity Measure (2)</a:t>
            </a:r>
            <a:endParaRPr/>
          </a:p>
        </p:txBody>
      </p:sp>
      <p:pic>
        <p:nvPicPr>
          <p:cNvPr id="153" name="Google Shape;15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2823" y="1942150"/>
            <a:ext cx="7138373" cy="25536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18"/>
          <p:cNvGrpSpPr/>
          <p:nvPr/>
        </p:nvGrpSpPr>
        <p:grpSpPr>
          <a:xfrm>
            <a:off x="2614950" y="2418300"/>
            <a:ext cx="2644500" cy="1393957"/>
            <a:chOff x="2614950" y="2418300"/>
            <a:chExt cx="2644500" cy="1393957"/>
          </a:xfrm>
        </p:grpSpPr>
        <p:sp>
          <p:nvSpPr>
            <p:cNvPr id="155" name="Google Shape;155;p18"/>
            <p:cNvSpPr txBox="1"/>
            <p:nvPr/>
          </p:nvSpPr>
          <p:spPr>
            <a:xfrm>
              <a:off x="2614950" y="2418300"/>
              <a:ext cx="2644500" cy="616800"/>
            </a:xfrm>
            <a:prstGeom prst="rect">
              <a:avLst/>
            </a:prstGeom>
            <a:solidFill>
              <a:srgbClr val="FCE5CD"/>
            </a:solidFill>
            <a:ln w="9525" cap="flat" cmpd="sng">
              <a:solidFill>
                <a:srgbClr val="783F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783F04"/>
                  </a:solidFill>
                </a:rPr>
                <a:t>How can we know P1 is the best?</a:t>
              </a:r>
              <a:endParaRPr>
                <a:solidFill>
                  <a:srgbClr val="783F04"/>
                </a:solidFill>
              </a:endParaRPr>
            </a:p>
          </p:txBody>
        </p:sp>
        <p:sp>
          <p:nvSpPr>
            <p:cNvPr id="156" name="Google Shape;156;p18"/>
            <p:cNvSpPr/>
            <p:nvPr/>
          </p:nvSpPr>
          <p:spPr>
            <a:xfrm rot="6680130">
              <a:off x="3305505" y="3237920"/>
              <a:ext cx="733038" cy="341673"/>
            </a:xfrm>
            <a:prstGeom prst="rightArrow">
              <a:avLst>
                <a:gd name="adj1" fmla="val 50000"/>
                <a:gd name="adj2" fmla="val 62547"/>
              </a:avLst>
            </a:prstGeom>
            <a:solidFill>
              <a:srgbClr val="FCE5CD"/>
            </a:solidFill>
            <a:ln w="9525" cap="flat" cmpd="sng">
              <a:solidFill>
                <a:srgbClr val="783F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566975" y="3611300"/>
            <a:ext cx="8272200" cy="91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We proved that finding the best segmentation plan is a NP-Hard problem (maximum weighted independent set).</a:t>
            </a: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800" dirty="0"/>
          </a:p>
        </p:txBody>
      </p:sp>
      <p:sp>
        <p:nvSpPr>
          <p:cNvPr id="162" name="Google Shape;162;p19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Unified Similarity Measure (3)</a:t>
            </a:r>
            <a:endParaRPr/>
          </a:p>
        </p:txBody>
      </p:sp>
      <p:pic>
        <p:nvPicPr>
          <p:cNvPr id="164" name="Google Shape;16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0936" y="1329600"/>
            <a:ext cx="4742125" cy="209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579748" y="1653649"/>
            <a:ext cx="8272200" cy="2916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A d-claw is a induced subgraph that </a:t>
            </a:r>
            <a:r>
              <a:rPr lang="en" sz="1800" dirty="0">
                <a:solidFill>
                  <a:srgbClr val="1155CC"/>
                </a:solidFill>
              </a:rPr>
              <a:t>d independent vertices (“talons”)</a:t>
            </a:r>
            <a:r>
              <a:rPr lang="en" sz="1800" dirty="0"/>
              <a:t> are connected to </a:t>
            </a:r>
            <a:r>
              <a:rPr lang="en" sz="1800" dirty="0">
                <a:solidFill>
                  <a:srgbClr val="1155CC"/>
                </a:solidFill>
              </a:rPr>
              <a:t>a “center” vertex</a:t>
            </a:r>
            <a:r>
              <a:rPr lang="en" sz="1800" dirty="0"/>
              <a:t>.</a:t>
            </a: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 dirty="0"/>
              <a:t>A d-claw free graph is a graph that does not pose any d-claw.</a:t>
            </a: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endParaRPr sz="1800" dirty="0"/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Prerequisite: D-claw Free Graph</a:t>
            </a:r>
            <a:endParaRPr/>
          </a:p>
        </p:txBody>
      </p:sp>
      <p:sp>
        <p:nvSpPr>
          <p:cNvPr id="172" name="Google Shape;172;p20"/>
          <p:cNvSpPr/>
          <p:nvPr/>
        </p:nvSpPr>
        <p:spPr>
          <a:xfrm>
            <a:off x="2061000" y="3646675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0"/>
          <p:cNvSpPr/>
          <p:nvPr/>
        </p:nvSpPr>
        <p:spPr>
          <a:xfrm>
            <a:off x="1761825" y="2876550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0"/>
          <p:cNvSpPr/>
          <p:nvPr/>
        </p:nvSpPr>
        <p:spPr>
          <a:xfrm>
            <a:off x="1462650" y="2876550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"/>
          <p:cNvSpPr/>
          <p:nvPr/>
        </p:nvSpPr>
        <p:spPr>
          <a:xfrm>
            <a:off x="2061000" y="2876550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/>
          <p:nvPr/>
        </p:nvSpPr>
        <p:spPr>
          <a:xfrm>
            <a:off x="2360175" y="2876550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/>
          <p:nvPr/>
        </p:nvSpPr>
        <p:spPr>
          <a:xfrm>
            <a:off x="2659350" y="2876550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8" name="Google Shape;178;p20"/>
          <p:cNvCxnSpPr>
            <a:stCxn id="174" idx="4"/>
            <a:endCxn id="172" idx="0"/>
          </p:cNvCxnSpPr>
          <p:nvPr/>
        </p:nvCxnSpPr>
        <p:spPr>
          <a:xfrm>
            <a:off x="1570050" y="3091350"/>
            <a:ext cx="59850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9" name="Google Shape;179;p20"/>
          <p:cNvCxnSpPr>
            <a:stCxn id="173" idx="4"/>
            <a:endCxn id="172" idx="0"/>
          </p:cNvCxnSpPr>
          <p:nvPr/>
        </p:nvCxnSpPr>
        <p:spPr>
          <a:xfrm>
            <a:off x="1869225" y="3091350"/>
            <a:ext cx="29910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0" name="Google Shape;180;p20"/>
          <p:cNvCxnSpPr>
            <a:stCxn id="175" idx="4"/>
            <a:endCxn id="172" idx="0"/>
          </p:cNvCxnSpPr>
          <p:nvPr/>
        </p:nvCxnSpPr>
        <p:spPr>
          <a:xfrm>
            <a:off x="2168400" y="3091350"/>
            <a:ext cx="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0"/>
          <p:cNvCxnSpPr>
            <a:stCxn id="176" idx="4"/>
            <a:endCxn id="172" idx="0"/>
          </p:cNvCxnSpPr>
          <p:nvPr/>
        </p:nvCxnSpPr>
        <p:spPr>
          <a:xfrm flipH="1">
            <a:off x="2168475" y="3091350"/>
            <a:ext cx="29910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2" name="Google Shape;182;p20"/>
          <p:cNvCxnSpPr>
            <a:stCxn id="177" idx="4"/>
            <a:endCxn id="172" idx="0"/>
          </p:cNvCxnSpPr>
          <p:nvPr/>
        </p:nvCxnSpPr>
        <p:spPr>
          <a:xfrm flipH="1">
            <a:off x="2168250" y="3091350"/>
            <a:ext cx="59850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3" name="Google Shape;183;p20"/>
          <p:cNvSpPr txBox="1"/>
          <p:nvPr/>
        </p:nvSpPr>
        <p:spPr>
          <a:xfrm>
            <a:off x="1602600" y="3909075"/>
            <a:ext cx="11316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5-claw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5884750" y="3646663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5890375" y="2876538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0"/>
          <p:cNvSpPr/>
          <p:nvPr/>
        </p:nvSpPr>
        <p:spPr>
          <a:xfrm>
            <a:off x="5591200" y="2876538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0"/>
          <p:cNvSpPr/>
          <p:nvPr/>
        </p:nvSpPr>
        <p:spPr>
          <a:xfrm>
            <a:off x="6189550" y="2876538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0"/>
          <p:cNvSpPr/>
          <p:nvPr/>
        </p:nvSpPr>
        <p:spPr>
          <a:xfrm>
            <a:off x="6488725" y="2876538"/>
            <a:ext cx="214800" cy="21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6787900" y="2876538"/>
            <a:ext cx="214800" cy="21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0" name="Google Shape;190;p20"/>
          <p:cNvCxnSpPr>
            <a:stCxn id="186" idx="4"/>
            <a:endCxn id="184" idx="0"/>
          </p:cNvCxnSpPr>
          <p:nvPr/>
        </p:nvCxnSpPr>
        <p:spPr>
          <a:xfrm>
            <a:off x="5698600" y="3091338"/>
            <a:ext cx="29370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1" name="Google Shape;191;p20"/>
          <p:cNvCxnSpPr>
            <a:stCxn id="185" idx="4"/>
            <a:endCxn id="184" idx="0"/>
          </p:cNvCxnSpPr>
          <p:nvPr/>
        </p:nvCxnSpPr>
        <p:spPr>
          <a:xfrm flipH="1">
            <a:off x="5992075" y="3091338"/>
            <a:ext cx="570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" name="Google Shape;192;p20"/>
          <p:cNvCxnSpPr>
            <a:stCxn id="187" idx="4"/>
            <a:endCxn id="184" idx="0"/>
          </p:cNvCxnSpPr>
          <p:nvPr/>
        </p:nvCxnSpPr>
        <p:spPr>
          <a:xfrm flipH="1">
            <a:off x="5992150" y="3091338"/>
            <a:ext cx="30480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3" name="Google Shape;193;p20"/>
          <p:cNvSpPr/>
          <p:nvPr/>
        </p:nvSpPr>
        <p:spPr>
          <a:xfrm>
            <a:off x="6488725" y="3646663"/>
            <a:ext cx="214800" cy="21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" name="Google Shape;194;p20"/>
          <p:cNvCxnSpPr>
            <a:stCxn id="193" idx="0"/>
            <a:endCxn id="188" idx="4"/>
          </p:cNvCxnSpPr>
          <p:nvPr/>
        </p:nvCxnSpPr>
        <p:spPr>
          <a:xfrm rot="10800000">
            <a:off x="6596125" y="3091363"/>
            <a:ext cx="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" name="Google Shape;195;p20"/>
          <p:cNvCxnSpPr>
            <a:stCxn id="187" idx="4"/>
            <a:endCxn id="193" idx="0"/>
          </p:cNvCxnSpPr>
          <p:nvPr/>
        </p:nvCxnSpPr>
        <p:spPr>
          <a:xfrm>
            <a:off x="6296950" y="3091338"/>
            <a:ext cx="29910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20"/>
          <p:cNvCxnSpPr>
            <a:stCxn id="189" idx="4"/>
            <a:endCxn id="189" idx="4"/>
          </p:cNvCxnSpPr>
          <p:nvPr/>
        </p:nvCxnSpPr>
        <p:spPr>
          <a:xfrm>
            <a:off x="6895300" y="3091338"/>
            <a:ext cx="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7" name="Google Shape;197;p20"/>
          <p:cNvCxnSpPr>
            <a:stCxn id="184" idx="6"/>
            <a:endCxn id="193" idx="2"/>
          </p:cNvCxnSpPr>
          <p:nvPr/>
        </p:nvCxnSpPr>
        <p:spPr>
          <a:xfrm>
            <a:off x="6099550" y="3754063"/>
            <a:ext cx="389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0"/>
          <p:cNvSpPr txBox="1"/>
          <p:nvPr/>
        </p:nvSpPr>
        <p:spPr>
          <a:xfrm>
            <a:off x="5110600" y="3912925"/>
            <a:ext cx="23670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4-claw free graph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4113500" y="3646675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3814325" y="2876550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3515150" y="2876550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4113500" y="2876550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0"/>
          <p:cNvSpPr/>
          <p:nvPr/>
        </p:nvSpPr>
        <p:spPr>
          <a:xfrm>
            <a:off x="4412675" y="2876550"/>
            <a:ext cx="214800" cy="214800"/>
          </a:xfrm>
          <a:prstGeom prst="ellipse">
            <a:avLst/>
          </a:prstGeom>
          <a:solidFill>
            <a:srgbClr val="FFF2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4711850" y="2876550"/>
            <a:ext cx="214800" cy="2148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5" name="Google Shape;205;p20"/>
          <p:cNvCxnSpPr>
            <a:stCxn id="201" idx="4"/>
            <a:endCxn id="199" idx="0"/>
          </p:cNvCxnSpPr>
          <p:nvPr/>
        </p:nvCxnSpPr>
        <p:spPr>
          <a:xfrm>
            <a:off x="3622550" y="3091350"/>
            <a:ext cx="59850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Google Shape;206;p20"/>
          <p:cNvCxnSpPr>
            <a:stCxn id="200" idx="4"/>
            <a:endCxn id="199" idx="0"/>
          </p:cNvCxnSpPr>
          <p:nvPr/>
        </p:nvCxnSpPr>
        <p:spPr>
          <a:xfrm>
            <a:off x="3921725" y="3091350"/>
            <a:ext cx="29910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7" name="Google Shape;207;p20"/>
          <p:cNvCxnSpPr>
            <a:stCxn id="202" idx="4"/>
            <a:endCxn id="199" idx="0"/>
          </p:cNvCxnSpPr>
          <p:nvPr/>
        </p:nvCxnSpPr>
        <p:spPr>
          <a:xfrm>
            <a:off x="4220900" y="3091350"/>
            <a:ext cx="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8" name="Google Shape;208;p20"/>
          <p:cNvCxnSpPr>
            <a:stCxn id="203" idx="4"/>
            <a:endCxn id="199" idx="0"/>
          </p:cNvCxnSpPr>
          <p:nvPr/>
        </p:nvCxnSpPr>
        <p:spPr>
          <a:xfrm flipH="1">
            <a:off x="4220975" y="3091350"/>
            <a:ext cx="29910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9" name="Google Shape;209;p20"/>
          <p:cNvCxnSpPr>
            <a:stCxn id="204" idx="4"/>
            <a:endCxn id="199" idx="0"/>
          </p:cNvCxnSpPr>
          <p:nvPr/>
        </p:nvCxnSpPr>
        <p:spPr>
          <a:xfrm flipH="1">
            <a:off x="4220750" y="3091350"/>
            <a:ext cx="598500" cy="555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0" name="Google Shape;210;p20"/>
          <p:cNvSpPr txBox="1"/>
          <p:nvPr/>
        </p:nvSpPr>
        <p:spPr>
          <a:xfrm>
            <a:off x="3655100" y="3909075"/>
            <a:ext cx="1131600" cy="3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Droid Sans"/>
                <a:ea typeface="Droid Sans"/>
                <a:cs typeface="Droid Sans"/>
                <a:sym typeface="Droid Sans"/>
              </a:rPr>
              <a:t>4-claw</a:t>
            </a:r>
            <a:endParaRPr>
              <a:latin typeface="Droid Sans"/>
              <a:ea typeface="Droid Sans"/>
              <a:cs typeface="Droid Sans"/>
              <a:sym typeface="Droid Sans"/>
            </a:endParaRPr>
          </a:p>
        </p:txBody>
      </p:sp>
      <p:cxnSp>
        <p:nvCxnSpPr>
          <p:cNvPr id="211" name="Google Shape;211;p20"/>
          <p:cNvCxnSpPr>
            <a:stCxn id="204" idx="2"/>
            <a:endCxn id="203" idx="6"/>
          </p:cNvCxnSpPr>
          <p:nvPr/>
        </p:nvCxnSpPr>
        <p:spPr>
          <a:xfrm rot="10800000">
            <a:off x="4627550" y="2983950"/>
            <a:ext cx="84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>
            <a:spLocks noGrp="1"/>
          </p:cNvSpPr>
          <p:nvPr>
            <p:ph type="body" idx="1"/>
          </p:nvPr>
        </p:nvSpPr>
        <p:spPr>
          <a:xfrm>
            <a:off x="579750" y="1329600"/>
            <a:ext cx="8272200" cy="3164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Each applicable relation (i.e., segment pair) as a vertex, their similarity as weight;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/>
              <a:t>If two relations contain the same word, connect two vertices;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i="1" dirty="0"/>
              <a:t>k</a:t>
            </a:r>
            <a:r>
              <a:rPr lang="en" sz="1800" dirty="0"/>
              <a:t> is the number of words in the longest relation.</a:t>
            </a:r>
            <a:endParaRPr sz="1800" dirty="0"/>
          </a:p>
        </p:txBody>
      </p:sp>
      <p:sp>
        <p:nvSpPr>
          <p:cNvPr id="217" name="Google Shape;217;p21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18" name="Google Shape;218;p21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String Segmentation to Claw Free Graph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4713" y="2734650"/>
            <a:ext cx="4874574" cy="2097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 txBox="1">
            <a:spLocks noGrp="1"/>
          </p:cNvSpPr>
          <p:nvPr>
            <p:ph type="body" idx="1"/>
          </p:nvPr>
        </p:nvSpPr>
        <p:spPr>
          <a:xfrm>
            <a:off x="579750" y="1653650"/>
            <a:ext cx="4253400" cy="2644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The final graph is (k+1)-claw free.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800"/>
              <a:t>Therefore, we are able to adapt Berman’s </a:t>
            </a:r>
            <a:r>
              <a:rPr lang="en" sz="1800" i="1"/>
              <a:t>SquareImp</a:t>
            </a:r>
            <a:r>
              <a:rPr lang="en" sz="1800"/>
              <a:t> algorithm which </a:t>
            </a:r>
            <a:r>
              <a:rPr lang="en" sz="1800">
                <a:solidFill>
                  <a:srgbClr val="1155CC"/>
                </a:solidFill>
              </a:rPr>
              <a:t>continuously improve the similarity from selected vertices</a:t>
            </a:r>
            <a:r>
              <a:rPr lang="en" sz="1800"/>
              <a:t> to reach a local optimum.</a:t>
            </a:r>
            <a:endParaRPr sz="1800"/>
          </a:p>
          <a:p>
            <a:pPr marL="0" lvl="0" indent="0" algn="l" rtl="0"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1800"/>
              <a:t>The result is at most (t/(t-1))(k</a:t>
            </a:r>
            <a:r>
              <a:rPr lang="en" sz="1800" baseline="30000"/>
              <a:t>2</a:t>
            </a:r>
            <a:r>
              <a:rPr lang="en" sz="1800"/>
              <a:t>-1)/2 times less than the optimum.</a:t>
            </a:r>
            <a:endParaRPr sz="1800"/>
          </a:p>
        </p:txBody>
      </p:sp>
      <p:sp>
        <p:nvSpPr>
          <p:cNvPr id="225" name="Google Shape;225;p22"/>
          <p:cNvSpPr txBox="1">
            <a:spLocks noGrp="1"/>
          </p:cNvSpPr>
          <p:nvPr>
            <p:ph type="sldNum" idx="12"/>
          </p:nvPr>
        </p:nvSpPr>
        <p:spPr>
          <a:xfrm>
            <a:off x="8382000" y="4641838"/>
            <a:ext cx="510600" cy="4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6" name="Google Shape;226;p22"/>
          <p:cNvSpPr txBox="1">
            <a:spLocks noGrp="1"/>
          </p:cNvSpPr>
          <p:nvPr>
            <p:ph type="title"/>
          </p:nvPr>
        </p:nvSpPr>
        <p:spPr>
          <a:xfrm>
            <a:off x="1547664" y="601808"/>
            <a:ext cx="7291500" cy="727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Approximating w-MIS (and Unified Similarity)</a:t>
            </a:r>
            <a:endParaRPr/>
          </a:p>
        </p:txBody>
      </p:sp>
      <p:pic>
        <p:nvPicPr>
          <p:cNvPr id="227" name="Google Shape;2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450" y="2033899"/>
            <a:ext cx="4177301" cy="179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2"/>
          <p:cNvSpPr txBox="1"/>
          <p:nvPr/>
        </p:nvSpPr>
        <p:spPr>
          <a:xfrm>
            <a:off x="4939575" y="4086850"/>
            <a:ext cx="3953100" cy="5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Droid Sans"/>
                <a:ea typeface="Droid Sans"/>
                <a:cs typeface="Droid Sans"/>
                <a:sym typeface="Droid Sans"/>
              </a:rPr>
              <a:t>Piotr Berman. “A d/2 Approximation for Maximum Weight Independent Set in d-Claw Free Graphs”. In: SWAT. vol. 1851. LNCS. Springer, 2000, pp. 214–219.</a:t>
            </a:r>
            <a:endParaRPr sz="1100">
              <a:latin typeface="Droid Sans"/>
              <a:ea typeface="Droid Sans"/>
              <a:cs typeface="Droid Sans"/>
              <a:sym typeface="Droid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Y_2016">
  <a:themeElements>
    <a:clrScheme name="HY2016">
      <a:dk1>
        <a:srgbClr val="000000"/>
      </a:dk1>
      <a:lt1>
        <a:srgbClr val="FFFFFF"/>
      </a:lt1>
      <a:dk2>
        <a:srgbClr val="8C8A87"/>
      </a:dk2>
      <a:lt2>
        <a:srgbClr val="FFFFFF"/>
      </a:lt2>
      <a:accent1>
        <a:srgbClr val="0E4073"/>
      </a:accent1>
      <a:accent2>
        <a:srgbClr val="7B3CB4"/>
      </a:accent2>
      <a:accent3>
        <a:srgbClr val="45BC9F"/>
      </a:accent3>
      <a:accent4>
        <a:srgbClr val="A5E363"/>
      </a:accent4>
      <a:accent5>
        <a:srgbClr val="7ECEF1"/>
      </a:accent5>
      <a:accent6>
        <a:srgbClr val="FFE263"/>
      </a:accent6>
      <a:hlink>
        <a:srgbClr val="0091D0"/>
      </a:hlink>
      <a:folHlink>
        <a:srgbClr val="8C8A8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1315</Words>
  <Application>Microsoft Macintosh PowerPoint</Application>
  <PresentationFormat>On-screen Show (16:9)</PresentationFormat>
  <Paragraphs>222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Droid Sans</vt:lpstr>
      <vt:lpstr>Montserrat</vt:lpstr>
      <vt:lpstr>Arial</vt:lpstr>
      <vt:lpstr>CMU Typewriter Text</vt:lpstr>
      <vt:lpstr>HY_2016</vt:lpstr>
      <vt:lpstr>Towards a Unified Framework for String Similarity Joins</vt:lpstr>
      <vt:lpstr>Motivation</vt:lpstr>
      <vt:lpstr>Similarity Measure: The Challenge</vt:lpstr>
      <vt:lpstr>The Unified Similarity Measure</vt:lpstr>
      <vt:lpstr>The Unified Similarity Measure (2)</vt:lpstr>
      <vt:lpstr>The Unified Similarity Measure (3)</vt:lpstr>
      <vt:lpstr>Prerequisite: D-claw Free Graph</vt:lpstr>
      <vt:lpstr>String Segmentation to Claw Free Graph </vt:lpstr>
      <vt:lpstr>Approximating w-MIS (and Unified Similarity)</vt:lpstr>
      <vt:lpstr>Approximation Algorithm</vt:lpstr>
      <vt:lpstr>Filtering and Verification</vt:lpstr>
      <vt:lpstr>Prerequisite: Prefix Filtering </vt:lpstr>
      <vt:lpstr>Prerequisite: Prefix Filtering  </vt:lpstr>
      <vt:lpstr>Unified Prefix Filtering Framework</vt:lpstr>
      <vt:lpstr>Why to allow more-than-one overlaps?</vt:lpstr>
      <vt:lpstr>Pebbles: element of signature</vt:lpstr>
      <vt:lpstr>Prefix Selection Methods</vt:lpstr>
      <vt:lpstr>Join Time Estimation</vt:lpstr>
      <vt:lpstr>Experimental Results: Datasets</vt:lpstr>
      <vt:lpstr>Result Size</vt:lpstr>
      <vt:lpstr>A Few More Results</vt:lpstr>
      <vt:lpstr>Related Works</vt:lpstr>
      <vt:lpstr>Conclusion</vt:lpstr>
      <vt:lpstr>A Kotlin implementation is available at github.com/HY-UDBMS/AU-Join Have a try!  Thank you very much :)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Unified Framework for String Similarity Joins</dc:title>
  <cp:lastModifiedBy>Xu, Pengfei</cp:lastModifiedBy>
  <cp:revision>2</cp:revision>
  <dcterms:modified xsi:type="dcterms:W3CDTF">2019-08-27T23:19:58Z</dcterms:modified>
</cp:coreProperties>
</file>