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slide8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0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jpeg" ContentType="image/jpeg"/>
  <Override PartName="/ppt/media/image9.png" ContentType="image/png"/>
  <Override PartName="/ppt/media/image10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29.jpeg" ContentType="image/jpe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23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28.png" ContentType="image/png"/>
  <Override PartName="/ppt/media/image18.jpeg" ContentType="image/jpeg"/>
  <Override PartName="/ppt/media/image19.png" ContentType="image/png"/>
  <Override PartName="/ppt/media/image5.png" ContentType="image/png"/>
  <Override PartName="/ppt/media/image20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1BAAD9C-DA4B-4584-9754-EF71F2FD8C80}" type="slidenum">
              <a:rPr b="0" lang="en-GB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en-GB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C9658D1-737E-44BC-A280-A7E39C4A02C4}" type="slidenum">
              <a:rPr b="0" lang="en-GB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979640" y="549360"/>
            <a:ext cx="6840000" cy="533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1979640" y="549360"/>
            <a:ext cx="6840000" cy="533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1979280" y="2669400"/>
            <a:ext cx="3347640" cy="2670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979640" y="549360"/>
            <a:ext cx="6840000" cy="5334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9796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403200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695040" y="409536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 anchor="ctr"/>
          <a:p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9796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695040" y="1989000"/>
            <a:ext cx="163332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979640" y="4095360"/>
            <a:ext cx="3347640" cy="1923120"/>
          </a:xfrm>
          <a:prstGeom prst="rect">
            <a:avLst/>
          </a:prstGeom>
        </p:spPr>
        <p:txBody>
          <a:bodyPr lIns="0" rIns="0" tIns="0" bIns="0"/>
          <a:p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108000" y="115920"/>
            <a:ext cx="1782360" cy="1671120"/>
          </a:xfrm>
          <a:custGeom>
            <a:avLst/>
            <a:gdLst/>
            <a:ah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012000" y="6165720"/>
            <a:ext cx="14886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www.cs.helsinki.fi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>
            <a:off x="1979280" y="1773000"/>
            <a:ext cx="6840720" cy="360"/>
          </a:xfrm>
          <a:prstGeom prst="line">
            <a:avLst/>
          </a:prstGeom>
          <a:ln w="1260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" name="Picture 16" descr=""/>
          <p:cNvPicPr/>
          <p:nvPr/>
        </p:nvPicPr>
        <p:blipFill>
          <a:blip r:embed="rId2"/>
          <a:stretch/>
        </p:blipFill>
        <p:spPr>
          <a:xfrm>
            <a:off x="324000" y="6203880"/>
            <a:ext cx="1453680" cy="37260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108000" y="115920"/>
            <a:ext cx="2161800" cy="2026800"/>
          </a:xfrm>
          <a:custGeom>
            <a:avLst/>
            <a:gdLst/>
            <a:ah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6012000" y="6165720"/>
            <a:ext cx="14886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www.cs.helsinki.fi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12" descr=""/>
          <p:cNvPicPr/>
          <p:nvPr/>
        </p:nvPicPr>
        <p:blipFill>
          <a:blip r:embed="rId3"/>
          <a:stretch/>
        </p:blipFill>
        <p:spPr>
          <a:xfrm>
            <a:off x="324000" y="6203880"/>
            <a:ext cx="1453680" cy="37260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684360" y="2349360"/>
            <a:ext cx="7775280" cy="1871280"/>
          </a:xfrm>
          <a:prstGeom prst="rect">
            <a:avLst/>
          </a:prstGeom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/>
          </p:nvPr>
        </p:nvSpPr>
        <p:spPr>
          <a:xfrm>
            <a:off x="7500960" y="6165720"/>
            <a:ext cx="88704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 April 2012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/>
          </p:nvPr>
        </p:nvSpPr>
        <p:spPr>
          <a:xfrm>
            <a:off x="1979640" y="6165720"/>
            <a:ext cx="2592000" cy="4312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Computer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9"/>
          <p:cNvSpPr>
            <a:spLocks noGrp="1"/>
          </p:cNvSpPr>
          <p:nvPr>
            <p:ph type="sldNum"/>
          </p:nvPr>
        </p:nvSpPr>
        <p:spPr>
          <a:xfrm>
            <a:off x="8388360" y="6165720"/>
            <a:ext cx="43128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470387A0-0C79-4918-9E5C-C2C59C00A298}" type="slidenum"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fi-FI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08000" y="115920"/>
            <a:ext cx="1782360" cy="1671120"/>
          </a:xfrm>
          <a:custGeom>
            <a:avLst/>
            <a:gdLst/>
            <a:ah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6012000" y="6165720"/>
            <a:ext cx="14886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www.cs.helsinki.fi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Line 3"/>
          <p:cNvSpPr/>
          <p:nvPr/>
        </p:nvSpPr>
        <p:spPr>
          <a:xfrm>
            <a:off x="1979280" y="1773000"/>
            <a:ext cx="6840720" cy="360"/>
          </a:xfrm>
          <a:prstGeom prst="line">
            <a:avLst/>
          </a:prstGeom>
          <a:ln w="1260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9" name="Picture 16" descr=""/>
          <p:cNvPicPr/>
          <p:nvPr/>
        </p:nvPicPr>
        <p:blipFill>
          <a:blip r:embed="rId2"/>
          <a:stretch/>
        </p:blipFill>
        <p:spPr>
          <a:xfrm>
            <a:off x="324000" y="6203880"/>
            <a:ext cx="1453680" cy="372600"/>
          </a:xfrm>
          <a:prstGeom prst="rect">
            <a:avLst/>
          </a:prstGeom>
          <a:ln>
            <a:noFill/>
          </a:ln>
        </p:spPr>
      </p:pic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i-FI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1979640" y="1989000"/>
            <a:ext cx="3347640" cy="4032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the outline text format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Sixth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Seventh Outline LevelClick to edit Master text styles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3160" indent="-26460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 b="0" lang="fi-FI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076400" indent="-27252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 b="0"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341360" indent="-26460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 b="0"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body"/>
          </p:nvPr>
        </p:nvSpPr>
        <p:spPr>
          <a:xfrm>
            <a:off x="5472000" y="1989000"/>
            <a:ext cx="3347640" cy="40320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the outline text format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Sixth Outline Level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Seventh Outline LevelClick icon to add picture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dt"/>
          </p:nvPr>
        </p:nvSpPr>
        <p:spPr>
          <a:xfrm>
            <a:off x="7500960" y="6165720"/>
            <a:ext cx="88704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 April 2012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ftr"/>
          </p:nvPr>
        </p:nvSpPr>
        <p:spPr>
          <a:xfrm>
            <a:off x="1979640" y="6165720"/>
            <a:ext cx="2592000" cy="4312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Computer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9"/>
          <p:cNvSpPr>
            <a:spLocks noGrp="1"/>
          </p:cNvSpPr>
          <p:nvPr>
            <p:ph type="sldNum"/>
          </p:nvPr>
        </p:nvSpPr>
        <p:spPr>
          <a:xfrm>
            <a:off x="8388360" y="6165720"/>
            <a:ext cx="43128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7DFB39F-C7F7-436F-A383-FC27BDFE1214}" type="slidenum"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108000" y="115920"/>
            <a:ext cx="1782360" cy="1671120"/>
          </a:xfrm>
          <a:custGeom>
            <a:avLst/>
            <a:gdLst/>
            <a:ahLst/>
            <a:rect l="l" t="t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6012000" y="6165720"/>
            <a:ext cx="1488600" cy="43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www.cs.helsinki.fi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Line 3"/>
          <p:cNvSpPr/>
          <p:nvPr/>
        </p:nvSpPr>
        <p:spPr>
          <a:xfrm>
            <a:off x="1979280" y="1773000"/>
            <a:ext cx="6840720" cy="360"/>
          </a:xfrm>
          <a:prstGeom prst="line">
            <a:avLst/>
          </a:prstGeom>
          <a:ln w="1260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Picture 16" descr=""/>
          <p:cNvPicPr/>
          <p:nvPr/>
        </p:nvPicPr>
        <p:blipFill>
          <a:blip r:embed="rId2"/>
          <a:stretch/>
        </p:blipFill>
        <p:spPr>
          <a:xfrm>
            <a:off x="324000" y="6203880"/>
            <a:ext cx="1453680" cy="372600"/>
          </a:xfrm>
          <a:prstGeom prst="rect">
            <a:avLst/>
          </a:prstGeom>
          <a:ln>
            <a:noFill/>
          </a:ln>
        </p:spPr>
      </p:pic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1979640" y="1989000"/>
            <a:ext cx="6840000" cy="4032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the outline text format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Sixth Outline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Seventh Outline LevelClick to edit Master text styles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Second level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803160" indent="-26460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Third level</a:t>
            </a:r>
            <a:endParaRPr b="0" lang="fi-FI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076400" indent="-27252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Fourth level</a:t>
            </a:r>
            <a:endParaRPr b="0" lang="fi-FI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1341360" indent="-264600">
              <a:lnSpc>
                <a:spcPct val="100000"/>
              </a:lnSpc>
              <a:buClr>
                <a:srgbClr val="000000"/>
              </a:buClr>
              <a:buFont typeface="Arial"/>
              <a:buChar char="‒"/>
            </a:pPr>
            <a:r>
              <a:rPr b="0" lang="fi-FI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Fifth level</a:t>
            </a:r>
            <a:endParaRPr b="0" lang="fi-FI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title"/>
          </p:nvPr>
        </p:nvSpPr>
        <p:spPr>
          <a:xfrm>
            <a:off x="1979640" y="549360"/>
            <a:ext cx="6840000" cy="11505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i-FI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Click to edit Master title style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dt"/>
          </p:nvPr>
        </p:nvSpPr>
        <p:spPr>
          <a:xfrm>
            <a:off x="7500960" y="6165720"/>
            <a:ext cx="88704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 April 2012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ftr"/>
          </p:nvPr>
        </p:nvSpPr>
        <p:spPr>
          <a:xfrm>
            <a:off x="1979640" y="6165720"/>
            <a:ext cx="2592000" cy="43128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Computer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PlaceHolder 8"/>
          <p:cNvSpPr>
            <a:spLocks noGrp="1"/>
          </p:cNvSpPr>
          <p:nvPr>
            <p:ph type="sldNum"/>
          </p:nvPr>
        </p:nvSpPr>
        <p:spPr>
          <a:xfrm>
            <a:off x="8388360" y="6165720"/>
            <a:ext cx="431280" cy="431280"/>
          </a:xfrm>
          <a:prstGeom prst="rect">
            <a:avLst/>
          </a:prstGeom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D2B3E4D-6A1B-4083-9511-AD90738736DB}" type="slidenum"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755640" y="2060640"/>
            <a:ext cx="7775280" cy="18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Tervetuloa tietojenkäsittelytieteen osastolle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755640" y="4724280"/>
            <a:ext cx="7775280" cy="136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GB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Osastonjohtaja Sasu Tarkoma</a:t>
            </a:r>
            <a:endParaRPr b="0" lang="en-GB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1979640" y="6165720"/>
            <a:ext cx="2592000" cy="4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Faculty of Science</a:t>
            </a:r>
            <a:endParaRPr b="0" lang="en-GB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Department of Computer Science</a:t>
            </a:r>
            <a:endParaRPr b="0" lang="en-GB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" name="TextShape 4"/>
          <p:cNvSpPr txBox="1"/>
          <p:nvPr/>
        </p:nvSpPr>
        <p:spPr>
          <a:xfrm>
            <a:off x="8388360" y="6165720"/>
            <a:ext cx="431280" cy="4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2669462-3B1E-4421-9F9A-292DAB999C6C}" type="slidenum"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2124000" y="620640"/>
            <a:ext cx="6840000" cy="115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i-FI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Tietojenkäsittelytieteen osasto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Picture 8" descr=""/>
          <p:cNvPicPr/>
          <p:nvPr/>
        </p:nvPicPr>
        <p:blipFill>
          <a:blip r:embed="rId1"/>
          <a:stretch/>
        </p:blipFill>
        <p:spPr>
          <a:xfrm>
            <a:off x="251640" y="1772640"/>
            <a:ext cx="3227400" cy="428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" name="TextShape 2"/>
          <p:cNvSpPr txBox="1"/>
          <p:nvPr/>
        </p:nvSpPr>
        <p:spPr>
          <a:xfrm>
            <a:off x="3564000" y="2060640"/>
            <a:ext cx="5400360" cy="4032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5568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Tietojenkäsittelytiede ja datatiede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Algoritmit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Tekoäly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Tietoverkot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Ohjelmistot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#1 Pohjoismaissa (THE 2017) 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5568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#1 Suomessa (QS 2017)</a:t>
            </a:r>
            <a:endParaRPr b="0" lang="fi-FI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Laitos täytti 50 vuotta!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550800" indent="-355320">
              <a:lnSpc>
                <a:spcPct val="100000"/>
              </a:lnSpc>
              <a:buClr>
                <a:srgbClr val="fca311"/>
              </a:buClr>
              <a:buFont typeface="Wingdings" charset="2"/>
              <a:buChar char=""/>
            </a:pP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”</a:t>
            </a:r>
            <a:r>
              <a:rPr b="0" lang="fi-FI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Linux was invented here”, Linux 27 vuotta</a:t>
            </a:r>
            <a:endParaRPr b="0" lang="fi-FI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4" descr=""/>
          <p:cNvPicPr/>
          <p:nvPr/>
        </p:nvPicPr>
        <p:blipFill>
          <a:blip r:embed="rId2"/>
          <a:stretch/>
        </p:blipFill>
        <p:spPr>
          <a:xfrm>
            <a:off x="826920" y="2979720"/>
            <a:ext cx="2887200" cy="3396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nodeType="clickEffect" fill="hold">
                      <p:stCondLst>
                        <p:cond delay="0"/>
                      </p:stCondLst>
                      <p:childTnLst>
                        <p:par>
                          <p:cTn id="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144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6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144">
                                            <p:txEl>
                                              <p:pRg st="36" end="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7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47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5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500"/>
                                        <p:tgtEl>
                                          <p:spTgt spid="144">
                                            <p:txEl>
                                              <p:pRg st="55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7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500"/>
                                        <p:tgtEl>
                                          <p:spTgt spid="144">
                                            <p:txEl>
                                              <p:pRg st="67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9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" dur="500"/>
                                        <p:tgtEl>
                                          <p:spTgt spid="144">
                                            <p:txEl>
                                              <p:pRg st="79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08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144">
                                            <p:txEl>
                                              <p:pRg st="108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30" end="1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500"/>
                                        <p:tgtEl>
                                          <p:spTgt spid="144">
                                            <p:txEl>
                                              <p:pRg st="130" end="1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55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144">
                                            <p:txEl>
                                              <p:pRg st="155" end="1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684360" y="2349360"/>
            <a:ext cx="7775280" cy="18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Rakennamme digitaalista tulevaisuutta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6480" y="2925720"/>
            <a:ext cx="9216720" cy="1512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Nokia Center for Advanced Research</a:t>
            </a:r>
            <a:r>
              <a:rPr b="1" lang="fi-FI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8" name="Picture 7" descr=""/>
          <p:cNvPicPr/>
          <p:nvPr/>
        </p:nvPicPr>
        <p:blipFill>
          <a:blip r:embed="rId1"/>
          <a:stretch/>
        </p:blipFill>
        <p:spPr>
          <a:xfrm>
            <a:off x="1763640" y="3790800"/>
            <a:ext cx="5243040" cy="11696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179280" y="1990800"/>
            <a:ext cx="9216720" cy="15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GB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Datatiede ja HiDATA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0" y="549360"/>
            <a:ext cx="9216720" cy="151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GB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Uusia Avauksia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755640" y="5300640"/>
            <a:ext cx="791964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3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MOOCit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nodeType="clickEffect" fill="hold">
                      <p:stCondLst>
                        <p:cond delay="indefinite"/>
                      </p:stCondLst>
                      <p:childTnLst>
                        <p:par>
                          <p:cTn id="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150">
                                            <p:txEl>
                                              <p:pRg st="0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nodeType="clickEffect" fill="hold">
                      <p:stCondLst>
                        <p:cond delay="indefinite"/>
                      </p:stCondLst>
                      <p:childTnLst>
                        <p:par>
                          <p:cTn id="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149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49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149">
                                            <p:txEl>
                                              <p:p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nodeType="clickEffect" fill="hold">
                      <p:stCondLst>
                        <p:cond delay="indefinite"/>
                      </p:stCondLst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684360" y="115920"/>
            <a:ext cx="7775280" cy="18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Lainauksia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684360" y="3630600"/>
            <a:ext cx="676728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Building the networks of tomorrow is a global challenge. As a Country Senior Officer for Finland I’m naturally delighted that NCAR’s main office is based here, as it’s a natural fit. Through Nokia’s research and innovation success, Finland has been at the center of wireless and mobile technology development for a couple of decades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Mr. Tommi Uitto, Nokia Corporation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Picture 4" descr=""/>
          <p:cNvPicPr/>
          <p:nvPr/>
        </p:nvPicPr>
        <p:blipFill>
          <a:blip r:embed="rId1"/>
          <a:stretch/>
        </p:blipFill>
        <p:spPr>
          <a:xfrm>
            <a:off x="7524720" y="3848040"/>
            <a:ext cx="1223640" cy="158544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2340000" y="1484280"/>
            <a:ext cx="6695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Yhteistyön kautta yliopistojen huippututkijat ja Nokian asiantuntijat voivat myös yhdessä ratkaista esimerkiksi tulevaisuuden langattomien verkkojen sekä analytiikan avainhaasteita ja sitä kautta merkittävästi edistää alan kehitystä, kertoo </a:t>
            </a:r>
            <a:r>
              <a:rPr b="1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Nokian hallituksen puheenjohtaja Risto Siilasmaa.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8" descr=""/>
          <p:cNvPicPr/>
          <p:nvPr/>
        </p:nvPicPr>
        <p:blipFill>
          <a:blip r:embed="rId2"/>
          <a:stretch/>
        </p:blipFill>
        <p:spPr>
          <a:xfrm>
            <a:off x="684360" y="1484280"/>
            <a:ext cx="1523520" cy="152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2" dur="indefinite" restart="never" nodeType="tmRoot">
          <p:childTnLst>
            <p:seq>
              <p:cTn id="93" dur="indefinite" nodeType="mainSeq">
                <p:childTnLst>
                  <p:par>
                    <p:cTn id="94" nodeType="clickEffect" fill="hold">
                      <p:stCondLst>
                        <p:cond delay="indefinite"/>
                      </p:stCondLst>
                      <p:childTnLst>
                        <p:par>
                          <p:cTn id="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2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2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2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9" dur="2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2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2124000" y="692280"/>
            <a:ext cx="6840000" cy="115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i-FI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Näkyvyyttä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2340000" y="3860640"/>
            <a:ext cx="2742840" cy="475920"/>
          </a:xfrm>
          <a:prstGeom prst="rect">
            <a:avLst/>
          </a:prstGeom>
          <a:ln>
            <a:noFill/>
          </a:ln>
        </p:spPr>
      </p:pic>
      <p:pic>
        <p:nvPicPr>
          <p:cNvPr id="159" name="Picture 4" descr=""/>
          <p:cNvPicPr/>
          <p:nvPr/>
        </p:nvPicPr>
        <p:blipFill>
          <a:blip r:embed="rId2"/>
          <a:stretch/>
        </p:blipFill>
        <p:spPr>
          <a:xfrm>
            <a:off x="2556000" y="4797360"/>
            <a:ext cx="2091960" cy="576000"/>
          </a:xfrm>
          <a:prstGeom prst="rect">
            <a:avLst/>
          </a:prstGeom>
          <a:ln>
            <a:noFill/>
          </a:ln>
        </p:spPr>
      </p:pic>
      <p:pic>
        <p:nvPicPr>
          <p:cNvPr id="160" name="Picture 6" descr=""/>
          <p:cNvPicPr/>
          <p:nvPr/>
        </p:nvPicPr>
        <p:blipFill>
          <a:blip r:embed="rId3"/>
          <a:stretch/>
        </p:blipFill>
        <p:spPr>
          <a:xfrm>
            <a:off x="5508720" y="3068640"/>
            <a:ext cx="3384360" cy="1579320"/>
          </a:xfrm>
          <a:prstGeom prst="rect">
            <a:avLst/>
          </a:prstGeom>
          <a:ln>
            <a:noFill/>
          </a:ln>
        </p:spPr>
      </p:pic>
      <p:pic>
        <p:nvPicPr>
          <p:cNvPr id="161" name="Picture 8" descr=""/>
          <p:cNvPicPr/>
          <p:nvPr/>
        </p:nvPicPr>
        <p:blipFill>
          <a:blip r:embed="rId4"/>
          <a:stretch/>
        </p:blipFill>
        <p:spPr>
          <a:xfrm>
            <a:off x="1619280" y="2924280"/>
            <a:ext cx="3528720" cy="421920"/>
          </a:xfrm>
          <a:prstGeom prst="rect">
            <a:avLst/>
          </a:prstGeom>
          <a:ln>
            <a:noFill/>
          </a:ln>
        </p:spPr>
      </p:pic>
      <p:pic>
        <p:nvPicPr>
          <p:cNvPr id="162" name="Picture 10" descr=""/>
          <p:cNvPicPr/>
          <p:nvPr/>
        </p:nvPicPr>
        <p:blipFill>
          <a:blip r:embed="rId5"/>
          <a:stretch/>
        </p:blipFill>
        <p:spPr>
          <a:xfrm>
            <a:off x="5292720" y="4653000"/>
            <a:ext cx="2950920" cy="556920"/>
          </a:xfrm>
          <a:prstGeom prst="rect">
            <a:avLst/>
          </a:prstGeom>
          <a:ln>
            <a:noFill/>
          </a:ln>
        </p:spPr>
      </p:pic>
      <p:pic>
        <p:nvPicPr>
          <p:cNvPr id="163" name="Picture 12" descr=""/>
          <p:cNvPicPr/>
          <p:nvPr/>
        </p:nvPicPr>
        <p:blipFill>
          <a:blip r:embed="rId6"/>
          <a:stretch/>
        </p:blipFill>
        <p:spPr>
          <a:xfrm>
            <a:off x="684360" y="2349360"/>
            <a:ext cx="791640" cy="791640"/>
          </a:xfrm>
          <a:prstGeom prst="rect">
            <a:avLst/>
          </a:prstGeom>
          <a:ln>
            <a:noFill/>
          </a:ln>
        </p:spPr>
      </p:pic>
      <p:pic>
        <p:nvPicPr>
          <p:cNvPr id="164" name="Picture 14" descr=""/>
          <p:cNvPicPr/>
          <p:nvPr/>
        </p:nvPicPr>
        <p:blipFill>
          <a:blip r:embed="rId7"/>
          <a:stretch/>
        </p:blipFill>
        <p:spPr>
          <a:xfrm>
            <a:off x="4140360" y="5661000"/>
            <a:ext cx="1007640" cy="669600"/>
          </a:xfrm>
          <a:prstGeom prst="rect">
            <a:avLst/>
          </a:prstGeom>
          <a:ln>
            <a:noFill/>
          </a:ln>
        </p:spPr>
      </p:pic>
      <p:pic>
        <p:nvPicPr>
          <p:cNvPr id="165" name="Picture 16" descr=""/>
          <p:cNvPicPr/>
          <p:nvPr/>
        </p:nvPicPr>
        <p:blipFill>
          <a:blip r:embed="rId8"/>
          <a:stretch/>
        </p:blipFill>
        <p:spPr>
          <a:xfrm>
            <a:off x="5148360" y="2060640"/>
            <a:ext cx="2491920" cy="634680"/>
          </a:xfrm>
          <a:prstGeom prst="rect">
            <a:avLst/>
          </a:prstGeom>
          <a:ln>
            <a:noFill/>
          </a:ln>
        </p:spPr>
      </p:pic>
      <p:pic>
        <p:nvPicPr>
          <p:cNvPr id="166" name="Picture 18" descr=""/>
          <p:cNvPicPr/>
          <p:nvPr/>
        </p:nvPicPr>
        <p:blipFill>
          <a:blip r:embed="rId9"/>
          <a:stretch/>
        </p:blipFill>
        <p:spPr>
          <a:xfrm>
            <a:off x="395280" y="5516640"/>
            <a:ext cx="3368160" cy="693360"/>
          </a:xfrm>
          <a:prstGeom prst="rect">
            <a:avLst/>
          </a:prstGeom>
          <a:ln>
            <a:noFill/>
          </a:ln>
        </p:spPr>
      </p:pic>
      <p:pic>
        <p:nvPicPr>
          <p:cNvPr id="167" name="Picture 20" descr=""/>
          <p:cNvPicPr/>
          <p:nvPr/>
        </p:nvPicPr>
        <p:blipFill>
          <a:blip r:embed="rId10"/>
          <a:stretch/>
        </p:blipFill>
        <p:spPr>
          <a:xfrm>
            <a:off x="468360" y="3716280"/>
            <a:ext cx="1272960" cy="1274400"/>
          </a:xfrm>
          <a:prstGeom prst="rect">
            <a:avLst/>
          </a:prstGeom>
          <a:ln>
            <a:noFill/>
          </a:ln>
        </p:spPr>
      </p:pic>
      <p:pic>
        <p:nvPicPr>
          <p:cNvPr id="168" name="Picture 22" descr=""/>
          <p:cNvPicPr/>
          <p:nvPr/>
        </p:nvPicPr>
        <p:blipFill>
          <a:blip r:embed="rId11"/>
          <a:stretch/>
        </p:blipFill>
        <p:spPr>
          <a:xfrm>
            <a:off x="5508720" y="5300640"/>
            <a:ext cx="2950920" cy="988560"/>
          </a:xfrm>
          <a:prstGeom prst="rect">
            <a:avLst/>
          </a:prstGeom>
          <a:ln>
            <a:noFill/>
          </a:ln>
        </p:spPr>
      </p:pic>
      <p:pic>
        <p:nvPicPr>
          <p:cNvPr id="169" name="Picture 24" descr=""/>
          <p:cNvPicPr/>
          <p:nvPr/>
        </p:nvPicPr>
        <p:blipFill>
          <a:blip r:embed="rId12"/>
          <a:stretch/>
        </p:blipFill>
        <p:spPr>
          <a:xfrm>
            <a:off x="1835280" y="1844640"/>
            <a:ext cx="2376000" cy="90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nodeType="afterEffect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nodeType="afterEffect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nodeType="afterEffect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nodeType="afterEffect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nodeType="afterEffect" fill="hold">
                            <p:stCondLst>
                              <p:cond delay="5500"/>
                            </p:stCondLst>
                            <p:childTnLst>
                              <p:par>
                                <p:cTn id="14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nodeType="afterEffect" fill="hold">
                            <p:stCondLst>
                              <p:cond delay="6500"/>
                            </p:stCondLst>
                            <p:childTnLst>
                              <p:par>
                                <p:cTn id="15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nodeType="afterEffect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nodeType="afterEffect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nodeType="afterEffect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nodeType="afterEffect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nodeType="afterEffect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684360" y="333360"/>
            <a:ext cx="7775280" cy="187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Tietojenkäsittelytiede on tulevaisuuden ala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7" descr=""/>
          <p:cNvPicPr/>
          <p:nvPr/>
        </p:nvPicPr>
        <p:blipFill>
          <a:blip r:embed="rId1"/>
          <a:stretch/>
        </p:blipFill>
        <p:spPr>
          <a:xfrm>
            <a:off x="0" y="4327560"/>
            <a:ext cx="4625640" cy="2989080"/>
          </a:xfrm>
          <a:prstGeom prst="rect">
            <a:avLst/>
          </a:prstGeom>
          <a:ln>
            <a:noFill/>
          </a:ln>
        </p:spPr>
      </p:pic>
      <p:pic>
        <p:nvPicPr>
          <p:cNvPr id="172" name="Picture 28" descr=""/>
          <p:cNvPicPr/>
          <p:nvPr/>
        </p:nvPicPr>
        <p:blipFill>
          <a:blip r:embed="rId2"/>
          <a:stretch/>
        </p:blipFill>
        <p:spPr>
          <a:xfrm>
            <a:off x="950760" y="3751200"/>
            <a:ext cx="791640" cy="7916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684360" y="2276640"/>
            <a:ext cx="78483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Kone-oppiminen ja tekoäly tulevat muuttamaan toimialoja ja luomaan uusia. ETLA ennustaa, että 36% työnimikkeistä katoaa Suomessa tämän muutoksen seurauksena.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054600" y="4869000"/>
            <a:ext cx="4117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Esineiden Internet ja Teollinen Internet 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3504960" y="5732640"/>
            <a:ext cx="2261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5G verkot ja palvelut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2411280" y="3357720"/>
            <a:ext cx="7254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Kehittyneet data-analytiikkaratkaisut mahdollistavat uudenlaisen lisäarvon löytämisen datasta</a:t>
            </a: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0" dur="indefinite" restart="never" nodeType="tmRoot">
          <p:childTnLst>
            <p:seq>
              <p:cTn id="191" dur="indefinite" nodeType="mainSeq">
                <p:childTnLst>
                  <p:par>
                    <p:cTn id="192" nodeType="clickEffect" fill="hold">
                      <p:stCondLst>
                        <p:cond delay="indefinite"/>
                      </p:stCondLst>
                      <p:childTnLst>
                        <p:par>
                          <p:cTn id="1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nodeType="clickEffect" fill="hold">
                      <p:stCondLst>
                        <p:cond delay="indefinite"/>
                      </p:stCondLst>
                      <p:childTnLst>
                        <p:par>
                          <p:cTn id="1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nodeType="afterEffect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nodeType="afterEffect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84360" y="692280"/>
            <a:ext cx="6840000" cy="115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Tervetuloa osastolle ja</a:t>
            </a:r>
            <a:r>
              <a:rPr b="0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
</a:t>
            </a:r>
            <a:r>
              <a:rPr b="0" lang="fi-FI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oikein hyvää alkavaa lukuvuotta!</a:t>
            </a:r>
            <a:endParaRPr b="0" lang="fi-FI" sz="3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TextShape 2"/>
          <p:cNvSpPr txBox="1"/>
          <p:nvPr/>
        </p:nvSpPr>
        <p:spPr>
          <a:xfrm>
            <a:off x="7500960" y="6165720"/>
            <a:ext cx="887040" cy="4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 April 2012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1979640" y="6165720"/>
            <a:ext cx="2592000" cy="4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Department of Computer Science</a:t>
            </a:r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0" name="TextShape 4"/>
          <p:cNvSpPr txBox="1"/>
          <p:nvPr/>
        </p:nvSpPr>
        <p:spPr>
          <a:xfrm>
            <a:off x="8388360" y="6165720"/>
            <a:ext cx="431280" cy="431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95A7E5E9-7161-4290-8395-2FD025BD9125}" type="slidenum">
              <a:rPr b="0" lang="en-GB" sz="900" spc="-1" strike="noStrike">
                <a:solidFill>
                  <a:srgbClr val="8c8a8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81" name="Picture 7" descr=""/>
          <p:cNvPicPr/>
          <p:nvPr/>
        </p:nvPicPr>
        <p:blipFill>
          <a:blip r:embed="rId1"/>
          <a:stretch/>
        </p:blipFill>
        <p:spPr>
          <a:xfrm>
            <a:off x="-36360" y="3417840"/>
            <a:ext cx="9288000" cy="3466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28" dur="indefinite" restart="never" nodeType="tmRoot">
          <p:childTnLst>
            <p:seq>
              <p:cTn id="229" dur="indefinite" nodeType="mainSeq">
                <p:childTnLst>
                  <p:par>
                    <p:cTn id="230" nodeType="clickEffect" fill="hold">
                      <p:stCondLst>
                        <p:cond delay="0"/>
                      </p:stCondLst>
                      <p:childTnLst>
                        <p:par>
                          <p:cTn id="23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28748</TotalTime>
  <Application>LibreOffice/5.1.6.2$Linux_X86_64 LibreOffice_project/10m0$Build-2</Application>
  <Words>223</Words>
  <Paragraphs>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2010-04-13T08:19:17Z</dcterms:created>
  <dc:creator>Pirjo Moen</dc:creator>
  <dc:description/>
  <dc:language>en-GB</dc:language>
  <cp:lastModifiedBy>Microsoft Office User</cp:lastModifiedBy>
  <dcterms:modified xsi:type="dcterms:W3CDTF">2018-08-28T05:45:15Z</dcterms:modified>
  <cp:revision>153</cp:revision>
  <dc:subject/>
  <dc:title>Department of Computer Science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16.0015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Manager">
    <vt:lpwstr>Taivas</vt:lpwstr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8</vt:i4>
  </property>
</Properties>
</file>