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74" r:id="rId4"/>
    <p:sldId id="259" r:id="rId5"/>
    <p:sldId id="261" r:id="rId6"/>
    <p:sldId id="262" r:id="rId7"/>
    <p:sldId id="275" r:id="rId8"/>
    <p:sldId id="263" r:id="rId9"/>
    <p:sldId id="285" r:id="rId10"/>
    <p:sldId id="265" r:id="rId11"/>
    <p:sldId id="286" r:id="rId12"/>
    <p:sldId id="280" r:id="rId13"/>
    <p:sldId id="299" r:id="rId14"/>
    <p:sldId id="272" r:id="rId15"/>
    <p:sldId id="276" r:id="rId16"/>
    <p:sldId id="277" r:id="rId17"/>
    <p:sldId id="300" r:id="rId18"/>
    <p:sldId id="282" r:id="rId19"/>
    <p:sldId id="283" r:id="rId20"/>
    <p:sldId id="284" r:id="rId21"/>
    <p:sldId id="291" r:id="rId22"/>
    <p:sldId id="292" r:id="rId23"/>
    <p:sldId id="293" r:id="rId24"/>
    <p:sldId id="294" r:id="rId25"/>
    <p:sldId id="295" r:id="rId26"/>
    <p:sldId id="297" r:id="rId27"/>
    <p:sldId id="301" r:id="rId28"/>
    <p:sldId id="29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4" autoAdjust="0"/>
    <p:restoredTop sz="94660"/>
  </p:normalViewPr>
  <p:slideViewPr>
    <p:cSldViewPr>
      <p:cViewPr>
        <p:scale>
          <a:sx n="100" d="100"/>
          <a:sy n="100" d="100"/>
        </p:scale>
        <p:origin x="-4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84ED9-6873-47A1-9C4D-70E4B7C2AA14}" type="datetimeFigureOut">
              <a:rPr lang="fi-FI" smtClean="0"/>
              <a:t>27.11.2012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B27B6-7435-4E59-BF00-2F997880F1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008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B27B6-7435-4E59-BF00-2F997880F150}" type="slidenum">
              <a:rPr lang="fi-FI" smtClean="0"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0550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B27B6-7435-4E59-BF00-2F997880F150}" type="slidenum">
              <a:rPr lang="fi-FI" smtClean="0"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0550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mb.edu/~poneil/StarSchemaB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Columnar databases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OLAP Query Performance in Column-Oriented Databases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659165" y="6356350"/>
            <a:ext cx="6721147" cy="365125"/>
          </a:xfrm>
        </p:spPr>
        <p:txBody>
          <a:bodyPr/>
          <a:lstStyle/>
          <a:p>
            <a:r>
              <a:rPr lang="en-US" dirty="0" smtClean="0"/>
              <a:t>Department of Computer Science, University of Helsinki</a:t>
            </a:r>
            <a:r>
              <a:rPr lang="en-US" dirty="0"/>
              <a:t>, Seminar: Columnar </a:t>
            </a:r>
            <a:r>
              <a:rPr lang="en-US" dirty="0" smtClean="0"/>
              <a:t>Databases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9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/>
          <a:lstStyle/>
          <a:p>
            <a:r>
              <a:rPr lang="fi-FI" sz="3200" dirty="0"/>
              <a:t>3</a:t>
            </a:r>
            <a:r>
              <a:rPr lang="fi-FI" sz="3200" dirty="0" smtClean="0"/>
              <a:t>. Basic optimization techniques (1/1)</a:t>
            </a:r>
            <a:endParaRPr lang="fi-F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304" y="6356350"/>
            <a:ext cx="1141018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6649139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</a:t>
            </a:r>
            <a:r>
              <a:rPr lang="en-US" dirty="0"/>
              <a:t>, Seminar: Columnar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632848" cy="5184576"/>
          </a:xfrm>
        </p:spPr>
        <p:txBody>
          <a:bodyPr>
            <a:normAutofit/>
          </a:bodyPr>
          <a:lstStyle/>
          <a:p>
            <a:r>
              <a:rPr lang="fi-FI" dirty="0" smtClean="0"/>
              <a:t>Compression</a:t>
            </a:r>
          </a:p>
          <a:p>
            <a:pPr lvl="1"/>
            <a:r>
              <a:rPr lang="fi-FI" dirty="0" smtClean="0"/>
              <a:t>Diminishes the disk and memory space needed for storing the data</a:t>
            </a:r>
          </a:p>
          <a:p>
            <a:pPr lvl="1"/>
            <a:r>
              <a:rPr lang="fi-FI" dirty="0" smtClean="0"/>
              <a:t>Improves I/O and cache efficiency</a:t>
            </a:r>
          </a:p>
          <a:p>
            <a:pPr lvl="1"/>
            <a:r>
              <a:rPr lang="fi-FI" b="1" dirty="0" smtClean="0"/>
              <a:t>Effective especially in column-oriented databases</a:t>
            </a:r>
          </a:p>
          <a:p>
            <a:pPr lvl="1"/>
            <a:endParaRPr lang="fi-FI" b="1" dirty="0" smtClean="0"/>
          </a:p>
          <a:p>
            <a:r>
              <a:rPr lang="fi-FI" dirty="0" smtClean="0"/>
              <a:t>Block </a:t>
            </a:r>
            <a:r>
              <a:rPr lang="fi-FI" dirty="0"/>
              <a:t>iteration</a:t>
            </a:r>
          </a:p>
          <a:p>
            <a:pPr lvl="1"/>
            <a:r>
              <a:rPr lang="fi-FI" dirty="0"/>
              <a:t>Data is fetched as blocks, not one row / function call</a:t>
            </a:r>
          </a:p>
          <a:p>
            <a:pPr lvl="1"/>
            <a:r>
              <a:rPr lang="fi-FI" b="1" dirty="0"/>
              <a:t>Diminishes the number of expensive function </a:t>
            </a:r>
            <a:r>
              <a:rPr lang="fi-FI" b="1" dirty="0" smtClean="0"/>
              <a:t>calls</a:t>
            </a:r>
          </a:p>
          <a:p>
            <a:pPr lvl="1"/>
            <a:endParaRPr lang="fi-FI" b="1" dirty="0"/>
          </a:p>
          <a:p>
            <a:r>
              <a:rPr lang="fi-FI" dirty="0" smtClean="0"/>
              <a:t>Late </a:t>
            </a:r>
            <a:r>
              <a:rPr lang="fi-FI" dirty="0"/>
              <a:t>materialization</a:t>
            </a:r>
          </a:p>
          <a:p>
            <a:pPr lvl="1"/>
            <a:r>
              <a:rPr lang="fi-FI" dirty="0"/>
              <a:t>Materialization refers </a:t>
            </a:r>
            <a:r>
              <a:rPr lang="fi-FI" dirty="0" smtClean="0"/>
              <a:t>to the </a:t>
            </a:r>
            <a:r>
              <a:rPr lang="fi-FI" dirty="0"/>
              <a:t>constructing of columns into final tuples of the resultset </a:t>
            </a:r>
          </a:p>
          <a:p>
            <a:pPr lvl="1"/>
            <a:r>
              <a:rPr lang="fi-FI" b="1" dirty="0"/>
              <a:t>Late materialization postpones the constructing of resultset tuples (rows) to the end part of the query execution</a:t>
            </a:r>
          </a:p>
          <a:p>
            <a:pPr lvl="2"/>
            <a:endParaRPr lang="fi-FI" dirty="0"/>
          </a:p>
          <a:p>
            <a:pPr lvl="2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7820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299184" y="3960624"/>
            <a:ext cx="8568952" cy="12961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576064"/>
          </a:xfrm>
        </p:spPr>
        <p:txBody>
          <a:bodyPr/>
          <a:lstStyle/>
          <a:p>
            <a:r>
              <a:rPr lang="fi-FI" sz="3200" dirty="0" smtClean="0"/>
              <a:t>Overview</a:t>
            </a:r>
            <a:endParaRPr lang="fi-F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304" y="6356350"/>
            <a:ext cx="1141018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568" y="6381328"/>
            <a:ext cx="6624736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Helsinki, Seminar: Columnar 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71600" y="548680"/>
            <a:ext cx="7200800" cy="576064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 smtClean="0"/>
              <a:t>Introduction</a:t>
            </a:r>
          </a:p>
          <a:p>
            <a:pPr lvl="1"/>
            <a:r>
              <a:rPr lang="fi-FI" dirty="0" smtClean="0"/>
              <a:t>What is OLAP and data warehousing?</a:t>
            </a:r>
          </a:p>
          <a:p>
            <a:pPr lvl="1"/>
            <a:r>
              <a:rPr lang="fi-FI" dirty="0" smtClean="0"/>
              <a:t>Multidimensional data model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Column-oriented model</a:t>
            </a:r>
          </a:p>
          <a:p>
            <a:pPr lvl="1"/>
            <a:r>
              <a:rPr lang="fi-FI" dirty="0"/>
              <a:t>Column-oriented </a:t>
            </a:r>
            <a:r>
              <a:rPr lang="fi-FI" dirty="0" smtClean="0"/>
              <a:t>storage model</a:t>
            </a:r>
          </a:p>
          <a:p>
            <a:pPr lvl="1"/>
            <a:r>
              <a:rPr lang="fi-FI" dirty="0"/>
              <a:t>Column-oriented </a:t>
            </a:r>
            <a:r>
              <a:rPr lang="fi-FI" dirty="0" smtClean="0"/>
              <a:t>processing model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Basic optimization techniques</a:t>
            </a:r>
          </a:p>
          <a:p>
            <a:pPr lvl="1"/>
            <a:r>
              <a:rPr lang="fi-FI" dirty="0" smtClean="0"/>
              <a:t>Compression</a:t>
            </a:r>
          </a:p>
          <a:p>
            <a:pPr lvl="1"/>
            <a:r>
              <a:rPr lang="fi-FI" dirty="0" smtClean="0"/>
              <a:t>Block Iteration</a:t>
            </a:r>
          </a:p>
          <a:p>
            <a:pPr lvl="1"/>
            <a:r>
              <a:rPr lang="fi-FI" dirty="0" smtClean="0"/>
              <a:t>Late materialization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Advanced optimization techniques</a:t>
            </a:r>
          </a:p>
          <a:p>
            <a:pPr lvl="1"/>
            <a:r>
              <a:rPr lang="fi-FI" dirty="0" smtClean="0"/>
              <a:t>Invisible join</a:t>
            </a:r>
          </a:p>
          <a:p>
            <a:pPr lvl="1"/>
            <a:r>
              <a:rPr lang="fi-FI" dirty="0" smtClean="0"/>
              <a:t>DDTA-join</a:t>
            </a:r>
          </a:p>
          <a:p>
            <a:pPr lvl="1"/>
            <a:r>
              <a:rPr lang="fi-FI" dirty="0" smtClean="0"/>
              <a:t>Parallelization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Experiments</a:t>
            </a:r>
          </a:p>
          <a:p>
            <a:pPr lvl="1"/>
            <a:r>
              <a:rPr lang="fi-FI" dirty="0" smtClean="0"/>
              <a:t>CDDTA-join</a:t>
            </a:r>
          </a:p>
          <a:p>
            <a:pPr lvl="1"/>
            <a:r>
              <a:rPr lang="fi-FI" dirty="0" smtClean="0"/>
              <a:t>Parallelization and SADAS database system</a:t>
            </a:r>
          </a:p>
        </p:txBody>
      </p:sp>
    </p:spTree>
    <p:extLst>
      <p:ext uri="{BB962C8B-B14F-4D97-AF65-F5344CB8AC3E}">
        <p14:creationId xmlns:p14="http://schemas.microsoft.com/office/powerpoint/2010/main" val="297729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/>
          <a:lstStyle/>
          <a:p>
            <a:r>
              <a:rPr lang="fi-FI" sz="3200" dirty="0"/>
              <a:t>4</a:t>
            </a:r>
            <a:r>
              <a:rPr lang="fi-FI" sz="3200" dirty="0" smtClean="0"/>
              <a:t>. Advanced optimization techniques (1/9)</a:t>
            </a:r>
            <a:endParaRPr lang="fi-F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304" y="6356350"/>
            <a:ext cx="1141018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6649139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</a:t>
            </a:r>
            <a:r>
              <a:rPr lang="en-US" dirty="0"/>
              <a:t>, Seminar: Columnar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84784"/>
            <a:ext cx="7488832" cy="46805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Invisible join</a:t>
            </a:r>
          </a:p>
          <a:p>
            <a:pPr lvl="1"/>
            <a:r>
              <a:rPr lang="en-US" dirty="0" smtClean="0"/>
              <a:t>Late materialization technique</a:t>
            </a:r>
          </a:p>
          <a:p>
            <a:pPr lvl="1"/>
            <a:r>
              <a:rPr lang="en-US" dirty="0" smtClean="0"/>
              <a:t>Designed especially for multidimensional star schema</a:t>
            </a:r>
          </a:p>
          <a:p>
            <a:r>
              <a:rPr lang="en-US" dirty="0" smtClean="0"/>
              <a:t>DDTA-join</a:t>
            </a:r>
          </a:p>
          <a:p>
            <a:pPr lvl="1"/>
            <a:r>
              <a:rPr lang="en-US" dirty="0" smtClean="0"/>
              <a:t>Directly </a:t>
            </a:r>
            <a:r>
              <a:rPr lang="en-US" dirty="0"/>
              <a:t>Dimensional Tuple </a:t>
            </a:r>
            <a:r>
              <a:rPr lang="en-US" dirty="0" smtClean="0"/>
              <a:t>Accessing</a:t>
            </a:r>
          </a:p>
          <a:p>
            <a:pPr lvl="2"/>
            <a:r>
              <a:rPr lang="en-US" dirty="0" smtClean="0"/>
              <a:t>Dimension table column attributes may be accessed directly, with memory address mapped against foreign key in fact table</a:t>
            </a:r>
            <a:endParaRPr lang="en-US" dirty="0"/>
          </a:p>
          <a:p>
            <a:pPr lvl="1"/>
            <a:r>
              <a:rPr lang="en-US" dirty="0" smtClean="0"/>
              <a:t>Row-oriented </a:t>
            </a:r>
            <a:r>
              <a:rPr lang="en-US" dirty="0"/>
              <a:t>processing for fact table and column-oriented processing for dimension tables</a:t>
            </a:r>
          </a:p>
          <a:p>
            <a:r>
              <a:rPr lang="fi-FI" dirty="0" smtClean="0"/>
              <a:t>Parallelism</a:t>
            </a:r>
            <a:endParaRPr lang="fi-FI" dirty="0"/>
          </a:p>
          <a:p>
            <a:pPr lvl="1"/>
            <a:r>
              <a:rPr lang="en-US" dirty="0" smtClean="0"/>
              <a:t>Two categories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Shared </a:t>
            </a:r>
            <a:r>
              <a:rPr lang="en-US" dirty="0"/>
              <a:t>address space (shared memory system) </a:t>
            </a:r>
            <a:endParaRPr lang="en-US" dirty="0" smtClean="0"/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Distributed </a:t>
            </a:r>
            <a:r>
              <a:rPr lang="en-US" dirty="0"/>
              <a:t>address space (shared nothing </a:t>
            </a:r>
            <a:r>
              <a:rPr lang="en-US" dirty="0" smtClean="0"/>
              <a:t>system)</a:t>
            </a:r>
          </a:p>
          <a:p>
            <a:pPr lvl="1"/>
            <a:r>
              <a:rPr lang="en-US" dirty="0" smtClean="0"/>
              <a:t>May </a:t>
            </a:r>
            <a:r>
              <a:rPr lang="en-US" dirty="0"/>
              <a:t>be implemented with the help of special software and library </a:t>
            </a:r>
            <a:r>
              <a:rPr lang="en-US" dirty="0" smtClean="0"/>
              <a:t>APIs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00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490" y="44624"/>
            <a:ext cx="8229600" cy="576064"/>
          </a:xfrm>
        </p:spPr>
        <p:txBody>
          <a:bodyPr/>
          <a:lstStyle/>
          <a:p>
            <a:r>
              <a:rPr lang="fi-FI" sz="3200" dirty="0"/>
              <a:t>3</a:t>
            </a:r>
            <a:r>
              <a:rPr lang="fi-FI" sz="3200" dirty="0" smtClean="0"/>
              <a:t>. Basic optimization techniques (2/9)</a:t>
            </a:r>
            <a:endParaRPr lang="fi-F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304" y="6356350"/>
            <a:ext cx="1141018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6649139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</a:t>
            </a:r>
            <a:r>
              <a:rPr lang="en-US" dirty="0"/>
              <a:t>, Seminar: Columnar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27812"/>
            <a:ext cx="8424936" cy="1100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Example query:</a:t>
            </a:r>
          </a:p>
          <a:p>
            <a:pPr lvl="1"/>
            <a:endParaRPr lang="fi-FI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51520" y="1052736"/>
            <a:ext cx="4104456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SELECT	</a:t>
            </a:r>
          </a:p>
          <a:p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c.customer_country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st.store_country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d.date_year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SUM(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s.sale_price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sum_price</a:t>
            </a:r>
            <a:endParaRPr lang="fi-FI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FROM</a:t>
            </a:r>
          </a:p>
          <a:p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customer 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c, sale s, store </a:t>
            </a:r>
            <a:r>
              <a:rPr lang="en-US" sz="1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st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, date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</a:p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WHERE</a:t>
            </a:r>
          </a:p>
          <a:p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s.customer_id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c.customer_id</a:t>
            </a:r>
            <a:endParaRPr lang="fi-FI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i-FI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s.store_id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st.store_id</a:t>
            </a:r>
            <a:endParaRPr lang="fi-FI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AND </a:t>
            </a:r>
            <a:r>
              <a:rPr lang="en-US" sz="1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s.date_id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d.date_id</a:t>
            </a:r>
            <a:endParaRPr lang="fi-FI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i-FI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 </a:t>
            </a:r>
            <a:r>
              <a:rPr lang="en-US" sz="1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c.customer_country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= ‘Russia’</a:t>
            </a:r>
            <a:endParaRPr lang="fi-FI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AND </a:t>
            </a:r>
            <a:r>
              <a:rPr lang="en-US" sz="1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st.store_country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= ‘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Finland’</a:t>
            </a:r>
            <a:endParaRPr lang="fi-FI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i-FI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 </a:t>
            </a:r>
            <a:r>
              <a:rPr lang="en-US" sz="1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d.date_year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&gt;=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1992</a:t>
            </a:r>
            <a:endParaRPr lang="fi-FI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i-FI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 </a:t>
            </a:r>
            <a:r>
              <a:rPr lang="en-US" sz="1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d.date_year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&lt;= 1997</a:t>
            </a:r>
            <a:endParaRPr lang="fi-FI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GROUP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BY</a:t>
            </a:r>
          </a:p>
          <a:p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c.customer_country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st.store_country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d.date_year</a:t>
            </a:r>
            <a:endParaRPr lang="fi-FI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ORDER 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BY</a:t>
            </a:r>
          </a:p>
          <a:p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d.date_year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ASC,</a:t>
            </a:r>
          </a:p>
          <a:p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s.sale_price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DESC;</a:t>
            </a:r>
            <a:endParaRPr lang="fi-FI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052736"/>
            <a:ext cx="3456384" cy="3676837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956068"/>
              </p:ext>
            </p:extLst>
          </p:nvPr>
        </p:nvGraphicFramePr>
        <p:xfrm>
          <a:off x="237803" y="5085184"/>
          <a:ext cx="8496944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5878"/>
                <a:gridCol w="2047205"/>
                <a:gridCol w="1709625"/>
                <a:gridCol w="2124236"/>
              </a:tblGrid>
              <a:tr h="0">
                <a:tc gridSpan="4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Result: Total sum of yearly prices that Russian customers paid in 1992-1997 for products they bought from stores located in Finland</a:t>
                      </a:r>
                      <a:endParaRPr lang="fi-FI" sz="18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i-FI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i-FI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i-FI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Customer_country</a:t>
                      </a:r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Store_country</a:t>
                      </a:r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Date_year</a:t>
                      </a:r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Sum_price</a:t>
                      </a:r>
                      <a:endParaRPr lang="fi-FI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Russia</a:t>
                      </a:r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Finland</a:t>
                      </a:r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1993</a:t>
                      </a:r>
                      <a:endParaRPr lang="fi-FI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 smtClean="0"/>
                        <a:t>200</a:t>
                      </a:r>
                      <a:endParaRPr lang="fi-FI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362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/>
          <a:lstStyle/>
          <a:p>
            <a:r>
              <a:rPr lang="fi-FI" sz="3200" dirty="0"/>
              <a:t>4</a:t>
            </a:r>
            <a:r>
              <a:rPr lang="fi-FI" sz="3200" dirty="0" smtClean="0"/>
              <a:t>. Advanced optimization techniques (3/9)</a:t>
            </a:r>
            <a:endParaRPr lang="fi-F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304" y="6356350"/>
            <a:ext cx="1141018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6649139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</a:t>
            </a:r>
            <a:r>
              <a:rPr lang="en-US" dirty="0"/>
              <a:t>, Seminar: Columnar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50" y="1268760"/>
            <a:ext cx="4270987" cy="4426651"/>
          </a:xfrm>
        </p:spPr>
      </p:pic>
      <p:sp>
        <p:nvSpPr>
          <p:cNvPr id="10" name="TextBox 9"/>
          <p:cNvSpPr txBox="1"/>
          <p:nvPr/>
        </p:nvSpPr>
        <p:spPr>
          <a:xfrm>
            <a:off x="5004048" y="1340768"/>
            <a:ext cx="3468032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Create a hash filter for </a:t>
            </a:r>
            <a:r>
              <a:rPr lang="en-US" dirty="0"/>
              <a:t>dimension columns</a:t>
            </a:r>
            <a:endParaRPr lang="en-US" dirty="0" smtClean="0"/>
          </a:p>
          <a:p>
            <a:pPr lvl="0"/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err="1" smtClean="0"/>
              <a:t>customer.customer_country</a:t>
            </a:r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err="1" smtClean="0"/>
              <a:t>store.store_country</a:t>
            </a:r>
            <a:endParaRPr lang="en-US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err="1" smtClean="0"/>
              <a:t>date.date_year</a:t>
            </a:r>
            <a:r>
              <a:rPr lang="en-US" dirty="0" smtClean="0"/>
              <a:t> 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based </a:t>
            </a:r>
            <a:r>
              <a:rPr lang="en-US" dirty="0"/>
              <a:t>on predicate selection of the </a:t>
            </a:r>
            <a:r>
              <a:rPr lang="en-US" dirty="0" smtClean="0"/>
              <a:t>query </a:t>
            </a:r>
            <a:endParaRPr lang="fi-FI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043608" y="716908"/>
            <a:ext cx="5040560" cy="623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dirty="0" smtClean="0"/>
              <a:t>Invisible join (1/3): creating filters</a:t>
            </a:r>
          </a:p>
        </p:txBody>
      </p:sp>
    </p:spTree>
    <p:extLst>
      <p:ext uri="{BB962C8B-B14F-4D97-AF65-F5344CB8AC3E}">
        <p14:creationId xmlns:p14="http://schemas.microsoft.com/office/powerpoint/2010/main" val="143027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/>
          <a:lstStyle/>
          <a:p>
            <a:r>
              <a:rPr lang="fi-FI" sz="3200" dirty="0"/>
              <a:t>4</a:t>
            </a:r>
            <a:r>
              <a:rPr lang="fi-FI" sz="3200" dirty="0" smtClean="0"/>
              <a:t>. Advanced optimization techniques (4/9)</a:t>
            </a:r>
            <a:endParaRPr lang="fi-F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304" y="6356350"/>
            <a:ext cx="1141018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6649139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</a:t>
            </a:r>
            <a:r>
              <a:rPr lang="en-US" dirty="0"/>
              <a:t>, Seminar: Columnar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61" y="1196752"/>
            <a:ext cx="5336026" cy="4900866"/>
          </a:xfrm>
        </p:spPr>
      </p:pic>
      <p:sp>
        <p:nvSpPr>
          <p:cNvPr id="10" name="TextBox 9"/>
          <p:cNvSpPr txBox="1"/>
          <p:nvPr/>
        </p:nvSpPr>
        <p:spPr>
          <a:xfrm>
            <a:off x="5940152" y="1196752"/>
            <a:ext cx="3024336" cy="4801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Generate a global bitmap vector using the hash filters and the corresponding foreign </a:t>
            </a:r>
            <a:r>
              <a:rPr lang="en-US" dirty="0" smtClean="0"/>
              <a:t>keys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sale.customer_id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sale.store_id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sale.date_id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fact table.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global bitmap vector indicates the position of all records in ‘sale’-table, which satisfy the predicate selection of dimension columns. </a:t>
            </a:r>
            <a:endParaRPr lang="fi-FI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043608" y="716908"/>
            <a:ext cx="6624736" cy="4798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dirty="0" smtClean="0"/>
              <a:t>Invisible join (2/3): Generating Global result vector</a:t>
            </a:r>
          </a:p>
        </p:txBody>
      </p:sp>
    </p:spTree>
    <p:extLst>
      <p:ext uri="{BB962C8B-B14F-4D97-AF65-F5344CB8AC3E}">
        <p14:creationId xmlns:p14="http://schemas.microsoft.com/office/powerpoint/2010/main" val="151548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/>
          <a:lstStyle/>
          <a:p>
            <a:r>
              <a:rPr lang="fi-FI" sz="3200" dirty="0"/>
              <a:t>4</a:t>
            </a:r>
            <a:r>
              <a:rPr lang="fi-FI" sz="3200" dirty="0" smtClean="0"/>
              <a:t>. Advanced optimization techniques (5/9)</a:t>
            </a:r>
            <a:endParaRPr lang="fi-F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304" y="6356350"/>
            <a:ext cx="1141018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6649139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</a:t>
            </a:r>
            <a:r>
              <a:rPr lang="en-US" dirty="0"/>
              <a:t>, Seminar: Columnar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92317"/>
            <a:ext cx="5616623" cy="4157310"/>
          </a:xfrm>
        </p:spPr>
      </p:pic>
      <p:sp>
        <p:nvSpPr>
          <p:cNvPr id="10" name="TextBox 9"/>
          <p:cNvSpPr txBox="1"/>
          <p:nvPr/>
        </p:nvSpPr>
        <p:spPr>
          <a:xfrm>
            <a:off x="395536" y="5373216"/>
            <a:ext cx="820891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Extract the wanted attributes from dimension columns, using the global bitmap vector on foreign keys in ‘sale’ table and then the foreign keys on dimension columns. </a:t>
            </a:r>
            <a:endParaRPr lang="fi-FI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11560" y="620688"/>
            <a:ext cx="5040560" cy="6238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dirty="0" smtClean="0"/>
              <a:t>Invisible join (3/3): Output join results</a:t>
            </a:r>
          </a:p>
        </p:txBody>
      </p:sp>
    </p:spTree>
    <p:extLst>
      <p:ext uri="{BB962C8B-B14F-4D97-AF65-F5344CB8AC3E}">
        <p14:creationId xmlns:p14="http://schemas.microsoft.com/office/powerpoint/2010/main" val="167388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/>
          <a:lstStyle/>
          <a:p>
            <a:r>
              <a:rPr lang="fi-FI" sz="3200" dirty="0"/>
              <a:t>4. Advanced </a:t>
            </a:r>
            <a:r>
              <a:rPr lang="fi-FI" sz="3200" dirty="0" smtClean="0"/>
              <a:t>optimization techniques (6/9)</a:t>
            </a:r>
            <a:endParaRPr lang="fi-F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304" y="6356350"/>
            <a:ext cx="1141018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6649139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</a:t>
            </a:r>
            <a:r>
              <a:rPr lang="en-US" dirty="0"/>
              <a:t>, Seminar: Columnar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84784"/>
            <a:ext cx="7560840" cy="4248472"/>
          </a:xfrm>
        </p:spPr>
        <p:txBody>
          <a:bodyPr>
            <a:normAutofit/>
          </a:bodyPr>
          <a:lstStyle/>
          <a:p>
            <a:r>
              <a:rPr lang="fi-FI" dirty="0" smtClean="0"/>
              <a:t>Invisible join disadvantages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foreign key columns in ‘sale’ table are scanned </a:t>
            </a:r>
            <a:r>
              <a:rPr lang="en-US" dirty="0" smtClean="0"/>
              <a:t>twice</a:t>
            </a:r>
          </a:p>
          <a:p>
            <a:pPr lvl="1"/>
            <a:r>
              <a:rPr lang="en-US" dirty="0" smtClean="0"/>
              <a:t>Join </a:t>
            </a:r>
            <a:r>
              <a:rPr lang="en-US" dirty="0"/>
              <a:t>result bitmaps in phase 2 are produced on ‘sale’ table, that has a huge size</a:t>
            </a:r>
            <a:r>
              <a:rPr lang="en-US" dirty="0" smtClean="0"/>
              <a:t>.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 DDTA-join tries to improve these weaknesses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ow-oriented </a:t>
            </a:r>
            <a:r>
              <a:rPr lang="en-US" dirty="0"/>
              <a:t>processing for fact table and column-oriented processing for dimension </a:t>
            </a:r>
            <a:r>
              <a:rPr lang="en-US" dirty="0" smtClean="0"/>
              <a:t>tables</a:t>
            </a:r>
          </a:p>
          <a:p>
            <a:pPr lvl="1"/>
            <a:r>
              <a:rPr lang="en-US" dirty="0" smtClean="0"/>
              <a:t>Large fact table is scanned only once</a:t>
            </a:r>
          </a:p>
          <a:p>
            <a:pPr lvl="1"/>
            <a:r>
              <a:rPr lang="en-US" dirty="0" smtClean="0"/>
              <a:t>No need to </a:t>
            </a:r>
            <a:r>
              <a:rPr lang="en-US" dirty="0"/>
              <a:t>c</a:t>
            </a:r>
            <a:r>
              <a:rPr lang="en-US" dirty="0" smtClean="0"/>
              <a:t>reate  bitmap for fact table</a:t>
            </a:r>
          </a:p>
          <a:p>
            <a:pPr lvl="1"/>
            <a:r>
              <a:rPr lang="fi-FI" dirty="0" smtClean="0"/>
              <a:t>Foreign </a:t>
            </a:r>
            <a:r>
              <a:rPr lang="en-US" dirty="0" smtClean="0"/>
              <a:t>keys </a:t>
            </a:r>
            <a:r>
              <a:rPr lang="en-US" dirty="0"/>
              <a:t>in the fact table </a:t>
            </a:r>
            <a:r>
              <a:rPr lang="en-US" dirty="0" smtClean="0"/>
              <a:t>are mapped directly to the memory address of (</a:t>
            </a:r>
            <a:r>
              <a:rPr lang="fi-FI" dirty="0" smtClean="0"/>
              <a:t>memory resident) </a:t>
            </a:r>
            <a:r>
              <a:rPr lang="fi-FI" dirty="0"/>
              <a:t>dimension </a:t>
            </a:r>
            <a:r>
              <a:rPr lang="fi-FI" dirty="0" smtClean="0"/>
              <a:t>column values</a:t>
            </a:r>
          </a:p>
        </p:txBody>
      </p:sp>
    </p:spTree>
    <p:extLst>
      <p:ext uri="{BB962C8B-B14F-4D97-AF65-F5344CB8AC3E}">
        <p14:creationId xmlns:p14="http://schemas.microsoft.com/office/powerpoint/2010/main" val="90757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/>
          <a:lstStyle/>
          <a:p>
            <a:r>
              <a:rPr lang="fi-FI" sz="3200" dirty="0"/>
              <a:t>4. Advanced </a:t>
            </a:r>
            <a:r>
              <a:rPr lang="fi-FI" sz="3200" dirty="0" smtClean="0"/>
              <a:t>optimization techniques (7/9)</a:t>
            </a:r>
            <a:endParaRPr lang="fi-F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304" y="6356350"/>
            <a:ext cx="1141018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6649139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</a:t>
            </a:r>
            <a:r>
              <a:rPr lang="en-US" dirty="0"/>
              <a:t>, Seminar: Columnar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043608" y="716908"/>
            <a:ext cx="6336704" cy="4798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dirty="0" smtClean="0"/>
              <a:t>DDTA-join (1/3): Creating predicate-vector filters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837" y="1196753"/>
            <a:ext cx="2785781" cy="4864600"/>
          </a:xfr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953" y="3501008"/>
            <a:ext cx="2572242" cy="273630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355976" y="1340768"/>
            <a:ext cx="3960440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Create predicate-vector bitmaps </a:t>
            </a:r>
            <a:r>
              <a:rPr lang="en-US" dirty="0" smtClean="0"/>
              <a:t>for </a:t>
            </a:r>
            <a:r>
              <a:rPr lang="en-US" dirty="0"/>
              <a:t>dimension </a:t>
            </a:r>
            <a:r>
              <a:rPr lang="en-US" dirty="0" smtClean="0"/>
              <a:t>tables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customer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Store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date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41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/>
          <a:lstStyle/>
          <a:p>
            <a:r>
              <a:rPr lang="fi-FI" sz="3200" dirty="0"/>
              <a:t>4. Advanced </a:t>
            </a:r>
            <a:r>
              <a:rPr lang="fi-FI" sz="3200" dirty="0" smtClean="0"/>
              <a:t>optimization techniques (8/9)</a:t>
            </a:r>
            <a:endParaRPr lang="fi-F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304" y="6356350"/>
            <a:ext cx="1141018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6649139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</a:t>
            </a:r>
            <a:r>
              <a:rPr lang="en-US" dirty="0"/>
              <a:t>, Seminar: Columnar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01888" y="1484784"/>
            <a:ext cx="2846576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Perform </a:t>
            </a:r>
            <a:r>
              <a:rPr lang="en-US" dirty="0"/>
              <a:t>a full table scan on ‘sale’ table. </a:t>
            </a:r>
            <a:endParaRPr lang="fi-FI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For each tuple in ‘sale’ table find the corresponding value from </a:t>
            </a:r>
            <a:r>
              <a:rPr lang="en-US" dirty="0" smtClean="0"/>
              <a:t>dimension </a:t>
            </a:r>
            <a:r>
              <a:rPr lang="en-US" dirty="0"/>
              <a:t>columns, using predicate-vector bitmaps </a:t>
            </a:r>
            <a:r>
              <a:rPr lang="en-US" dirty="0" smtClean="0"/>
              <a:t>. This </a:t>
            </a:r>
            <a:r>
              <a:rPr lang="en-US" dirty="0"/>
              <a:t>is a fast array </a:t>
            </a:r>
            <a:r>
              <a:rPr lang="en-US" dirty="0" smtClean="0"/>
              <a:t>lookup, because foreign keys </a:t>
            </a:r>
            <a:r>
              <a:rPr lang="en-US" dirty="0"/>
              <a:t>in ‘sale’ table can be mapped to the </a:t>
            </a:r>
            <a:r>
              <a:rPr lang="en-US" dirty="0" smtClean="0"/>
              <a:t>memory address of </a:t>
            </a:r>
            <a:r>
              <a:rPr lang="en-US" dirty="0"/>
              <a:t>dimension </a:t>
            </a:r>
            <a:r>
              <a:rPr lang="en-US" dirty="0" smtClean="0"/>
              <a:t>columns. </a:t>
            </a:r>
            <a:endParaRPr lang="fi-FI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043608" y="716908"/>
            <a:ext cx="6768752" cy="4798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dirty="0" smtClean="0"/>
              <a:t>DDTA-join (2/3): Perform full table scan on fact table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40" y="1292280"/>
            <a:ext cx="5051637" cy="4873023"/>
          </a:xfrm>
        </p:spPr>
      </p:pic>
    </p:spTree>
    <p:extLst>
      <p:ext uri="{BB962C8B-B14F-4D97-AF65-F5344CB8AC3E}">
        <p14:creationId xmlns:p14="http://schemas.microsoft.com/office/powerpoint/2010/main" val="149116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576064"/>
          </a:xfrm>
        </p:spPr>
        <p:txBody>
          <a:bodyPr/>
          <a:lstStyle/>
          <a:p>
            <a:r>
              <a:rPr lang="fi-FI" sz="3200" dirty="0" smtClean="0"/>
              <a:t>Overview</a:t>
            </a:r>
            <a:endParaRPr lang="fi-F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304" y="6356350"/>
            <a:ext cx="1141018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568" y="6381328"/>
            <a:ext cx="6624736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Helsinki, Seminar: Columnar 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548680"/>
            <a:ext cx="7200800" cy="576064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 smtClean="0"/>
              <a:t>Introduction</a:t>
            </a:r>
          </a:p>
          <a:p>
            <a:pPr lvl="1"/>
            <a:r>
              <a:rPr lang="fi-FI" dirty="0" smtClean="0"/>
              <a:t>What is OLAP and data warehousing?</a:t>
            </a:r>
          </a:p>
          <a:p>
            <a:pPr lvl="1"/>
            <a:r>
              <a:rPr lang="fi-FI" dirty="0" smtClean="0"/>
              <a:t>Multidimensional data model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Column-oriented model</a:t>
            </a:r>
          </a:p>
          <a:p>
            <a:pPr lvl="1"/>
            <a:r>
              <a:rPr lang="fi-FI" dirty="0"/>
              <a:t>Column-oriented </a:t>
            </a:r>
            <a:r>
              <a:rPr lang="fi-FI" dirty="0" smtClean="0"/>
              <a:t>storage model</a:t>
            </a:r>
          </a:p>
          <a:p>
            <a:pPr lvl="1"/>
            <a:r>
              <a:rPr lang="fi-FI" dirty="0"/>
              <a:t>Column-oriented </a:t>
            </a:r>
            <a:r>
              <a:rPr lang="fi-FI" dirty="0" smtClean="0"/>
              <a:t>processing model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Basic optimization techniques</a:t>
            </a:r>
          </a:p>
          <a:p>
            <a:pPr lvl="1"/>
            <a:r>
              <a:rPr lang="fi-FI" dirty="0" smtClean="0"/>
              <a:t>Compression</a:t>
            </a:r>
          </a:p>
          <a:p>
            <a:pPr lvl="1"/>
            <a:r>
              <a:rPr lang="fi-FI" dirty="0" smtClean="0"/>
              <a:t>Block Iteration</a:t>
            </a:r>
          </a:p>
          <a:p>
            <a:pPr lvl="1"/>
            <a:r>
              <a:rPr lang="fi-FI" dirty="0" smtClean="0"/>
              <a:t>Late materialization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Advanced optimization techniques</a:t>
            </a:r>
          </a:p>
          <a:p>
            <a:pPr lvl="1"/>
            <a:r>
              <a:rPr lang="fi-FI" dirty="0" smtClean="0"/>
              <a:t>Invisible join</a:t>
            </a:r>
          </a:p>
          <a:p>
            <a:pPr lvl="1"/>
            <a:r>
              <a:rPr lang="fi-FI" dirty="0" smtClean="0"/>
              <a:t>DDTA-join</a:t>
            </a:r>
          </a:p>
          <a:p>
            <a:pPr lvl="1"/>
            <a:r>
              <a:rPr lang="fi-FI" dirty="0" smtClean="0"/>
              <a:t>Parallelization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Experiments</a:t>
            </a:r>
          </a:p>
          <a:p>
            <a:pPr lvl="1"/>
            <a:r>
              <a:rPr lang="fi-FI" dirty="0" smtClean="0"/>
              <a:t>CDDTA-join</a:t>
            </a:r>
          </a:p>
          <a:p>
            <a:pPr lvl="1"/>
            <a:r>
              <a:rPr lang="fi-FI" dirty="0" smtClean="0"/>
              <a:t>Parallelization and SADAS database system</a:t>
            </a:r>
          </a:p>
        </p:txBody>
      </p:sp>
    </p:spTree>
    <p:extLst>
      <p:ext uri="{BB962C8B-B14F-4D97-AF65-F5344CB8AC3E}">
        <p14:creationId xmlns:p14="http://schemas.microsoft.com/office/powerpoint/2010/main" val="238442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/>
          <a:lstStyle/>
          <a:p>
            <a:r>
              <a:rPr lang="fi-FI" sz="3200" dirty="0"/>
              <a:t>4. Advanced </a:t>
            </a:r>
            <a:r>
              <a:rPr lang="fi-FI" sz="3200" dirty="0" smtClean="0"/>
              <a:t>optimization techniques (9/9)</a:t>
            </a:r>
            <a:endParaRPr lang="fi-F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304" y="6356350"/>
            <a:ext cx="1141018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6649139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</a:t>
            </a:r>
            <a:r>
              <a:rPr lang="en-US" dirty="0"/>
              <a:t>, Seminar: Columnar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5576" y="5085184"/>
            <a:ext cx="7747664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Create </a:t>
            </a:r>
            <a:r>
              <a:rPr lang="en-US" dirty="0"/>
              <a:t>a join between ‘sale’-tuple and dimension column if it satisfies the query expression.</a:t>
            </a:r>
            <a:endParaRPr lang="fi-FI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Perform aggregation, grouping and ordering operations on tuples.</a:t>
            </a:r>
            <a:endParaRPr lang="fi-FI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Return the </a:t>
            </a:r>
            <a:r>
              <a:rPr lang="en-US" dirty="0" err="1"/>
              <a:t>resultset</a:t>
            </a:r>
            <a:r>
              <a:rPr lang="en-US" dirty="0" smtClean="0"/>
              <a:t>.</a:t>
            </a:r>
            <a:endParaRPr lang="fi-FI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043608" y="620688"/>
            <a:ext cx="6984776" cy="479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dirty="0" smtClean="0"/>
              <a:t>DDTA-join (3/3): GroupBy and aggregating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196" y="1121517"/>
            <a:ext cx="5933124" cy="3951231"/>
          </a:xfrm>
        </p:spPr>
      </p:pic>
    </p:spTree>
    <p:extLst>
      <p:ext uri="{BB962C8B-B14F-4D97-AF65-F5344CB8AC3E}">
        <p14:creationId xmlns:p14="http://schemas.microsoft.com/office/powerpoint/2010/main" val="149116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79512" y="5301208"/>
            <a:ext cx="8568952" cy="10081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576064"/>
          </a:xfrm>
        </p:spPr>
        <p:txBody>
          <a:bodyPr/>
          <a:lstStyle/>
          <a:p>
            <a:r>
              <a:rPr lang="fi-FI" sz="3200" dirty="0" smtClean="0"/>
              <a:t>Overview</a:t>
            </a:r>
            <a:endParaRPr lang="fi-F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304" y="6356350"/>
            <a:ext cx="1141018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568" y="6381328"/>
            <a:ext cx="6624736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Helsinki, Seminar: Columnar 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71600" y="548680"/>
            <a:ext cx="7200800" cy="576064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 smtClean="0"/>
              <a:t>Introduction</a:t>
            </a:r>
          </a:p>
          <a:p>
            <a:pPr lvl="1"/>
            <a:r>
              <a:rPr lang="fi-FI" dirty="0" smtClean="0"/>
              <a:t>What is OLAP and data warehousing?</a:t>
            </a:r>
          </a:p>
          <a:p>
            <a:pPr lvl="1"/>
            <a:r>
              <a:rPr lang="fi-FI" dirty="0" smtClean="0"/>
              <a:t>Multidimensional data model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Column-oriented model</a:t>
            </a:r>
          </a:p>
          <a:p>
            <a:pPr lvl="1"/>
            <a:r>
              <a:rPr lang="fi-FI" dirty="0" smtClean="0"/>
              <a:t>Column-oriented storage model</a:t>
            </a:r>
          </a:p>
          <a:p>
            <a:pPr lvl="1"/>
            <a:r>
              <a:rPr lang="fi-FI" dirty="0"/>
              <a:t>Column-oriented </a:t>
            </a:r>
            <a:r>
              <a:rPr lang="fi-FI" dirty="0" smtClean="0"/>
              <a:t>processing model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Basic optimization techniques</a:t>
            </a:r>
          </a:p>
          <a:p>
            <a:pPr lvl="1"/>
            <a:r>
              <a:rPr lang="fi-FI" dirty="0" smtClean="0"/>
              <a:t>Compression</a:t>
            </a:r>
          </a:p>
          <a:p>
            <a:pPr lvl="1"/>
            <a:r>
              <a:rPr lang="fi-FI" dirty="0" smtClean="0"/>
              <a:t>Block Iteration</a:t>
            </a:r>
          </a:p>
          <a:p>
            <a:pPr lvl="1"/>
            <a:r>
              <a:rPr lang="fi-FI" dirty="0" smtClean="0"/>
              <a:t>Late materialization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Advanced optimization techniques</a:t>
            </a:r>
          </a:p>
          <a:p>
            <a:pPr lvl="1"/>
            <a:r>
              <a:rPr lang="fi-FI" dirty="0" smtClean="0"/>
              <a:t>Invisible join</a:t>
            </a:r>
          </a:p>
          <a:p>
            <a:pPr lvl="1"/>
            <a:r>
              <a:rPr lang="fi-FI" dirty="0" smtClean="0"/>
              <a:t>DDTA-join</a:t>
            </a:r>
          </a:p>
          <a:p>
            <a:pPr lvl="1"/>
            <a:r>
              <a:rPr lang="fi-FI" dirty="0" smtClean="0"/>
              <a:t>Parallelization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Experiments</a:t>
            </a:r>
          </a:p>
          <a:p>
            <a:pPr lvl="1"/>
            <a:r>
              <a:rPr lang="fi-FI" dirty="0" smtClean="0"/>
              <a:t>CDDTA-join</a:t>
            </a:r>
          </a:p>
          <a:p>
            <a:pPr lvl="1"/>
            <a:r>
              <a:rPr lang="fi-FI" dirty="0" smtClean="0"/>
              <a:t>Parallelization and SADAS database system</a:t>
            </a:r>
          </a:p>
        </p:txBody>
      </p:sp>
    </p:spTree>
    <p:extLst>
      <p:ext uri="{BB962C8B-B14F-4D97-AF65-F5344CB8AC3E}">
        <p14:creationId xmlns:p14="http://schemas.microsoft.com/office/powerpoint/2010/main" val="420939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/>
          <a:lstStyle/>
          <a:p>
            <a:r>
              <a:rPr lang="fi-FI" sz="3200" dirty="0"/>
              <a:t>5</a:t>
            </a:r>
            <a:r>
              <a:rPr lang="fi-FI" sz="3200" dirty="0" smtClean="0"/>
              <a:t>. Experiments (1/4)</a:t>
            </a:r>
            <a:endParaRPr lang="fi-F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304" y="6356350"/>
            <a:ext cx="1141018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6649139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</a:t>
            </a:r>
            <a:r>
              <a:rPr lang="en-US" dirty="0"/>
              <a:t>, Seminar: Columnar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196752"/>
            <a:ext cx="7056784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dirty="0" smtClean="0"/>
              <a:t>Experiment with CDDTA-join</a:t>
            </a:r>
          </a:p>
          <a:p>
            <a:r>
              <a:rPr lang="en-US" dirty="0" smtClean="0"/>
              <a:t>CDDTA-join = DDTA-join </a:t>
            </a:r>
            <a:r>
              <a:rPr lang="fi-FI" dirty="0"/>
              <a:t>with column-oriented </a:t>
            </a:r>
            <a:r>
              <a:rPr lang="fi-FI" dirty="0" smtClean="0"/>
              <a:t>model</a:t>
            </a:r>
          </a:p>
          <a:p>
            <a:r>
              <a:rPr lang="en-US" dirty="0" smtClean="0"/>
              <a:t>3 alternative storage models for the fact table</a:t>
            </a:r>
          </a:p>
          <a:p>
            <a:pPr lvl="1"/>
            <a:r>
              <a:rPr lang="fi-FI" dirty="0"/>
              <a:t>R</a:t>
            </a:r>
            <a:r>
              <a:rPr lang="fi-FI" dirty="0" smtClean="0"/>
              <a:t>ow-oriented </a:t>
            </a:r>
            <a:r>
              <a:rPr lang="fi-FI" dirty="0"/>
              <a:t>storage </a:t>
            </a:r>
            <a:r>
              <a:rPr lang="fi-FI" dirty="0" smtClean="0"/>
              <a:t>model </a:t>
            </a:r>
          </a:p>
          <a:p>
            <a:pPr lvl="1"/>
            <a:r>
              <a:rPr lang="fi-FI" dirty="0"/>
              <a:t>C</a:t>
            </a:r>
            <a:r>
              <a:rPr lang="fi-FI" dirty="0" smtClean="0"/>
              <a:t>olumn-oriented </a:t>
            </a:r>
            <a:r>
              <a:rPr lang="fi-FI" dirty="0"/>
              <a:t>storage </a:t>
            </a:r>
            <a:r>
              <a:rPr lang="fi-FI" dirty="0" smtClean="0"/>
              <a:t>model </a:t>
            </a:r>
          </a:p>
          <a:p>
            <a:pPr lvl="2"/>
            <a:r>
              <a:rPr lang="en-US" dirty="0"/>
              <a:t>DDTA-join uses row-wise processing model for the fact table, so the fact table attributes must to be converted on-the-fly into rows</a:t>
            </a:r>
            <a:endParaRPr lang="fi-FI" dirty="0" smtClean="0"/>
          </a:p>
          <a:p>
            <a:pPr lvl="1"/>
            <a:r>
              <a:rPr lang="fi-FI" dirty="0"/>
              <a:t>H</a:t>
            </a:r>
            <a:r>
              <a:rPr lang="fi-FI" dirty="0" smtClean="0"/>
              <a:t>ybrid </a:t>
            </a:r>
            <a:r>
              <a:rPr lang="fi-FI" dirty="0"/>
              <a:t>storage model</a:t>
            </a:r>
            <a:r>
              <a:rPr lang="fi-FI" dirty="0" smtClean="0"/>
              <a:t>.</a:t>
            </a:r>
          </a:p>
          <a:p>
            <a:pPr lvl="2"/>
            <a:r>
              <a:rPr lang="en-US" dirty="0" smtClean="0"/>
              <a:t>Only </a:t>
            </a:r>
            <a:r>
              <a:rPr lang="en-US" dirty="0"/>
              <a:t>the foreign keys of the fact table a</a:t>
            </a:r>
            <a:r>
              <a:rPr lang="en-US" dirty="0" smtClean="0"/>
              <a:t>re </a:t>
            </a:r>
            <a:r>
              <a:rPr lang="en-US" dirty="0"/>
              <a:t>organized as row table and measure attributes were left as column arrays</a:t>
            </a:r>
            <a:r>
              <a:rPr lang="fi-FI" dirty="0" smtClean="0"/>
              <a:t> 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16822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/>
          <a:lstStyle/>
          <a:p>
            <a:r>
              <a:rPr lang="fi-FI" sz="3200" dirty="0"/>
              <a:t>5</a:t>
            </a:r>
            <a:r>
              <a:rPr lang="fi-FI" sz="3200" dirty="0" smtClean="0"/>
              <a:t>. Experiments (2/4)</a:t>
            </a:r>
            <a:endParaRPr lang="fi-F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304" y="6356350"/>
            <a:ext cx="1141018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6649139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</a:t>
            </a:r>
            <a:r>
              <a:rPr lang="en-US" dirty="0"/>
              <a:t>, Seminar: Columnar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84784"/>
            <a:ext cx="7904421" cy="2448272"/>
          </a:xfr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755576" y="694512"/>
            <a:ext cx="8064896" cy="5614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dirty="0" smtClean="0"/>
              <a:t>CDDTA-join experiment results</a:t>
            </a:r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lvl="1"/>
            <a:r>
              <a:rPr lang="en-US" dirty="0"/>
              <a:t>Q2.1 – Q4.3 refer to different queries in star schema benchmark</a:t>
            </a:r>
          </a:p>
          <a:p>
            <a:pPr lvl="1"/>
            <a:r>
              <a:rPr lang="en-US" dirty="0"/>
              <a:t>CDDTA-join performed remarkably well, sometimes even halving the response time compared to invisible join. </a:t>
            </a:r>
          </a:p>
        </p:txBody>
      </p:sp>
    </p:spTree>
    <p:extLst>
      <p:ext uri="{BB962C8B-B14F-4D97-AF65-F5344CB8AC3E}">
        <p14:creationId xmlns:p14="http://schemas.microsoft.com/office/powerpoint/2010/main" val="40326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/>
          <a:lstStyle/>
          <a:p>
            <a:r>
              <a:rPr lang="fi-FI" sz="3200" dirty="0"/>
              <a:t>5</a:t>
            </a:r>
            <a:r>
              <a:rPr lang="fi-FI" sz="3200" dirty="0" smtClean="0"/>
              <a:t>. Experiments (3/4)</a:t>
            </a:r>
            <a:endParaRPr lang="fi-F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304" y="6356350"/>
            <a:ext cx="1141018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6649139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</a:t>
            </a:r>
            <a:r>
              <a:rPr lang="en-US" dirty="0"/>
              <a:t>, Seminar: Columnar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28800"/>
            <a:ext cx="7200800" cy="3672408"/>
          </a:xfrm>
        </p:spPr>
        <p:txBody>
          <a:bodyPr>
            <a:normAutofit/>
          </a:bodyPr>
          <a:lstStyle/>
          <a:p>
            <a:r>
              <a:rPr lang="fi-FI" dirty="0"/>
              <a:t>Parallel porting and SADAS database </a:t>
            </a:r>
            <a:endParaRPr lang="fi-FI" dirty="0" smtClean="0"/>
          </a:p>
          <a:p>
            <a:pPr lvl="1"/>
            <a:r>
              <a:rPr lang="en-US" dirty="0"/>
              <a:t>SADAS is a commercial, column-oriented database for data </a:t>
            </a:r>
            <a:r>
              <a:rPr lang="en-US" dirty="0" smtClean="0"/>
              <a:t>warehousing</a:t>
            </a:r>
          </a:p>
          <a:p>
            <a:pPr lvl="1"/>
            <a:r>
              <a:rPr lang="en-US" dirty="0" smtClean="0"/>
              <a:t>Experimental </a:t>
            </a:r>
            <a:r>
              <a:rPr lang="en-US" dirty="0"/>
              <a:t>work of </a:t>
            </a:r>
            <a:r>
              <a:rPr lang="en-US" dirty="0" smtClean="0"/>
              <a:t>changing </a:t>
            </a:r>
            <a:r>
              <a:rPr lang="en-US" dirty="0"/>
              <a:t>the SADAS kernel to support shared memory and </a:t>
            </a:r>
            <a:r>
              <a:rPr lang="en-US" dirty="0" smtClean="0"/>
              <a:t>distributed </a:t>
            </a:r>
            <a:r>
              <a:rPr lang="en-US" dirty="0"/>
              <a:t>memory </a:t>
            </a:r>
            <a:r>
              <a:rPr lang="en-US" dirty="0" smtClean="0"/>
              <a:t>parallelism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fi-FI" dirty="0" smtClean="0"/>
              <a:t>Experiment details</a:t>
            </a:r>
          </a:p>
          <a:p>
            <a:pPr lvl="1"/>
            <a:r>
              <a:rPr lang="en-US" dirty="0" err="1" smtClean="0"/>
              <a:t>OpenMP</a:t>
            </a:r>
            <a:r>
              <a:rPr lang="en-US" dirty="0" smtClean="0"/>
              <a:t> </a:t>
            </a:r>
            <a:r>
              <a:rPr lang="en-US" dirty="0"/>
              <a:t>software for shared address space </a:t>
            </a:r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 MPI </a:t>
            </a:r>
            <a:r>
              <a:rPr lang="en-US" dirty="0"/>
              <a:t>technology for distributed </a:t>
            </a:r>
            <a:r>
              <a:rPr lang="en-US" dirty="0" smtClean="0"/>
              <a:t>address </a:t>
            </a:r>
            <a:r>
              <a:rPr lang="en-US" dirty="0"/>
              <a:t>space model</a:t>
            </a:r>
            <a:endParaRPr lang="en-US" dirty="0" smtClean="0"/>
          </a:p>
          <a:p>
            <a:pPr lvl="1"/>
            <a:endParaRPr lang="fi-FI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31682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/>
          <a:lstStyle/>
          <a:p>
            <a:r>
              <a:rPr lang="fi-FI" sz="3200" dirty="0"/>
              <a:t>5</a:t>
            </a:r>
            <a:r>
              <a:rPr lang="fi-FI" sz="3200" dirty="0" smtClean="0"/>
              <a:t>. Experiments (4/4)</a:t>
            </a:r>
            <a:endParaRPr lang="fi-F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304" y="6356350"/>
            <a:ext cx="1141018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6649139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</a:t>
            </a:r>
            <a:r>
              <a:rPr lang="en-US" dirty="0"/>
              <a:t>, Seminar: Columnar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99592" y="694512"/>
            <a:ext cx="7128792" cy="5614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dirty="0" smtClean="0"/>
              <a:t>SADAS parallelization experiment results:</a:t>
            </a:r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est </a:t>
            </a:r>
            <a:r>
              <a:rPr lang="en-US" dirty="0"/>
              <a:t>result </a:t>
            </a:r>
            <a:r>
              <a:rPr lang="en-US" dirty="0" smtClean="0"/>
              <a:t>was obtained </a:t>
            </a:r>
            <a:r>
              <a:rPr lang="en-US" dirty="0"/>
              <a:t>by using both technologies, </a:t>
            </a:r>
            <a:r>
              <a:rPr lang="en-US" dirty="0" err="1"/>
              <a:t>OpenMP</a:t>
            </a:r>
            <a:r>
              <a:rPr lang="en-US" dirty="0"/>
              <a:t> and MPI, </a:t>
            </a:r>
            <a:r>
              <a:rPr lang="en-US" dirty="0" smtClean="0"/>
              <a:t>together</a:t>
            </a:r>
          </a:p>
          <a:p>
            <a:pPr lvl="1"/>
            <a:r>
              <a:rPr lang="en-US" dirty="0" smtClean="0"/>
              <a:t>With </a:t>
            </a:r>
            <a:r>
              <a:rPr lang="en-US" dirty="0"/>
              <a:t>4 nodes (excluded from the table) the execution time dropped as low as to 1,25 with </a:t>
            </a:r>
            <a:r>
              <a:rPr lang="en-US" dirty="0" err="1"/>
              <a:t>OpenMP</a:t>
            </a:r>
            <a:r>
              <a:rPr lang="en-US" dirty="0"/>
              <a:t>/MPI hybrid </a:t>
            </a:r>
            <a:r>
              <a:rPr lang="en-US" dirty="0" smtClean="0"/>
              <a:t>solution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167059"/>
              </p:ext>
            </p:extLst>
          </p:nvPr>
        </p:nvGraphicFramePr>
        <p:xfrm>
          <a:off x="1475656" y="1340768"/>
          <a:ext cx="6336705" cy="3312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35"/>
                <a:gridCol w="2112235"/>
                <a:gridCol w="2112235"/>
              </a:tblGrid>
              <a:tr h="8904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/>
                        </a:rPr>
                        <a:t>Version</a:t>
                      </a:r>
                      <a:endParaRPr lang="fi-FI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Number of nodes</a:t>
                      </a:r>
                      <a:endParaRPr lang="fi-FI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/>
                        </a:rPr>
                        <a:t>Duration</a:t>
                      </a:r>
                      <a:endParaRPr lang="fi-FI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7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Times New Roman"/>
                        </a:rPr>
                        <a:t>Sequential (Original code)</a:t>
                      </a:r>
                      <a:endParaRPr lang="fi-FI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endParaRPr lang="fi-FI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</a:rPr>
                        <a:t>9,15</a:t>
                      </a:r>
                      <a:endParaRPr lang="fi-FI" sz="18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667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Times New Roman"/>
                        </a:rPr>
                        <a:t>Shared Memory (</a:t>
                      </a:r>
                      <a:r>
                        <a:rPr lang="en-US" sz="1800" b="1" dirty="0" err="1">
                          <a:effectLst/>
                          <a:latin typeface="+mn-lt"/>
                          <a:ea typeface="Times New Roman"/>
                        </a:rPr>
                        <a:t>OpenMP</a:t>
                      </a:r>
                      <a:r>
                        <a:rPr lang="en-US" sz="1800" b="1" dirty="0">
                          <a:effectLst/>
                          <a:latin typeface="+mn-lt"/>
                          <a:ea typeface="Times New Roman"/>
                        </a:rPr>
                        <a:t>)</a:t>
                      </a:r>
                      <a:endParaRPr lang="fi-FI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fi-FI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4,71</a:t>
                      </a:r>
                      <a:endParaRPr lang="fi-FI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667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Times New Roman"/>
                        </a:rPr>
                        <a:t>Distributed Memory (MPI)</a:t>
                      </a:r>
                      <a:endParaRPr lang="fi-FI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fi-FI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4,65</a:t>
                      </a:r>
                      <a:endParaRPr lang="fi-FI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183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+mn-lt"/>
                          <a:ea typeface="Times New Roman"/>
                        </a:rPr>
                        <a:t>OpenMP</a:t>
                      </a:r>
                      <a:r>
                        <a:rPr lang="en-US" sz="1800" b="1" dirty="0" smtClean="0">
                          <a:effectLst/>
                          <a:latin typeface="+mn-lt"/>
                          <a:ea typeface="Times New Roman"/>
                        </a:rPr>
                        <a:t> + MPI</a:t>
                      </a:r>
                      <a:endParaRPr lang="fi-FI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fi-FI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2,43</a:t>
                      </a:r>
                      <a:endParaRPr lang="fi-FI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9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/>
          <a:lstStyle/>
          <a:p>
            <a:r>
              <a:rPr lang="fi-FI" sz="3200" dirty="0" smtClean="0"/>
              <a:t>Conclusion</a:t>
            </a:r>
            <a:endParaRPr lang="fi-F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304" y="6356350"/>
            <a:ext cx="1141018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6649139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</a:t>
            </a:r>
            <a:r>
              <a:rPr lang="en-US" dirty="0"/>
              <a:t>, Seminar: Columnar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764704"/>
            <a:ext cx="7848872" cy="5544616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OLAP technology is used in data warehouses and Decision Support Systems</a:t>
            </a:r>
          </a:p>
          <a:p>
            <a:r>
              <a:rPr lang="fi-FI" dirty="0" smtClean="0"/>
              <a:t>Columnar approach in databases may be implemented at 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torage level</a:t>
            </a:r>
          </a:p>
          <a:p>
            <a:pPr lvl="1"/>
            <a:r>
              <a:rPr lang="fi-FI" dirty="0"/>
              <a:t>P</a:t>
            </a:r>
            <a:r>
              <a:rPr lang="fi-FI" dirty="0" smtClean="0"/>
              <a:t>rocessing level</a:t>
            </a:r>
          </a:p>
          <a:p>
            <a:r>
              <a:rPr lang="fi-FI" dirty="0" smtClean="0"/>
              <a:t>Basic optimization techniques in Column-oriented databases include</a:t>
            </a:r>
          </a:p>
          <a:p>
            <a:pPr lvl="1"/>
            <a:r>
              <a:rPr lang="fi-FI" dirty="0" smtClean="0"/>
              <a:t>Compression</a:t>
            </a:r>
          </a:p>
          <a:p>
            <a:pPr lvl="1"/>
            <a:r>
              <a:rPr lang="fi-FI" dirty="0" smtClean="0"/>
              <a:t>Block iteration</a:t>
            </a:r>
          </a:p>
          <a:p>
            <a:pPr lvl="1"/>
            <a:r>
              <a:rPr lang="fi-FI" dirty="0" smtClean="0"/>
              <a:t>Late materialization</a:t>
            </a:r>
          </a:p>
          <a:p>
            <a:r>
              <a:rPr lang="fi-FI" dirty="0" smtClean="0"/>
              <a:t>Advanced optimization techniques include</a:t>
            </a:r>
          </a:p>
          <a:p>
            <a:pPr lvl="1"/>
            <a:r>
              <a:rPr lang="fi-FI" dirty="0" smtClean="0"/>
              <a:t>Invisible join</a:t>
            </a:r>
          </a:p>
          <a:p>
            <a:pPr lvl="1"/>
            <a:r>
              <a:rPr lang="fi-FI" dirty="0" smtClean="0"/>
              <a:t>CDDTA-join</a:t>
            </a:r>
          </a:p>
          <a:p>
            <a:pPr lvl="1"/>
            <a:r>
              <a:rPr lang="fi-FI" dirty="0" smtClean="0"/>
              <a:t>Parallel porting</a:t>
            </a:r>
          </a:p>
          <a:p>
            <a:r>
              <a:rPr lang="fi-FI" dirty="0" smtClean="0"/>
              <a:t>DDTA-join and parallelization experiments with column-oriented databases show good results</a:t>
            </a:r>
            <a:endParaRPr lang="en-US" dirty="0" smtClean="0"/>
          </a:p>
          <a:p>
            <a:pPr marL="457200" lvl="1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64094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/>
          <a:lstStyle/>
          <a:p>
            <a:r>
              <a:rPr lang="fi-FI" sz="3200" dirty="0" smtClean="0"/>
              <a:t>References</a:t>
            </a:r>
            <a:endParaRPr lang="fi-F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304" y="6356350"/>
            <a:ext cx="1141018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6649139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</a:t>
            </a:r>
            <a:r>
              <a:rPr lang="en-US" dirty="0"/>
              <a:t>, Seminar: Columnar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7848872" cy="4896544"/>
          </a:xfrm>
        </p:spPr>
        <p:txBody>
          <a:bodyPr>
            <a:normAutofit fontScale="32500" lnSpcReduction="20000"/>
          </a:bodyPr>
          <a:lstStyle/>
          <a:p>
            <a:pPr marL="457200" lvl="0" indent="-457200">
              <a:buFont typeface="+mj-lt"/>
              <a:buAutoNum type="arabicParenR"/>
            </a:pPr>
            <a:r>
              <a:rPr lang="en-US" sz="4300" dirty="0"/>
              <a:t>D. J. </a:t>
            </a:r>
            <a:r>
              <a:rPr lang="en-US" sz="4300" dirty="0" err="1"/>
              <a:t>Abadi</a:t>
            </a:r>
            <a:r>
              <a:rPr lang="en-US" sz="4300" dirty="0"/>
              <a:t>, S. R. Madden  and N. </a:t>
            </a:r>
            <a:r>
              <a:rPr lang="en-US" sz="4300" dirty="0" err="1"/>
              <a:t>Hachem</a:t>
            </a:r>
            <a:r>
              <a:rPr lang="en-US" sz="4300" dirty="0"/>
              <a:t>, “Column-stores vs. row-stores: how different are they really?,” </a:t>
            </a:r>
            <a:r>
              <a:rPr lang="en-US" sz="4300" i="1" dirty="0"/>
              <a:t>Proceedings of the 2008 ACM SIGMOD international conference on Management of data</a:t>
            </a:r>
            <a:r>
              <a:rPr lang="en-US" sz="4300" dirty="0"/>
              <a:t>, Vancouver, Canada, 2008.</a:t>
            </a:r>
            <a:endParaRPr lang="fi-FI" sz="4300" dirty="0"/>
          </a:p>
          <a:p>
            <a:pPr marL="457200" lvl="0" indent="-457200">
              <a:buFont typeface="+mj-lt"/>
              <a:buAutoNum type="arabicParenR"/>
            </a:pPr>
            <a:r>
              <a:rPr lang="en-US" sz="4300" dirty="0"/>
              <a:t>R. Aversa, B. Di Martino, S. </a:t>
            </a:r>
            <a:r>
              <a:rPr lang="en-US" sz="4300" dirty="0" err="1"/>
              <a:t>Venticinque</a:t>
            </a:r>
            <a:r>
              <a:rPr lang="en-US" sz="4300" dirty="0"/>
              <a:t> and L. De Rosa , “Parallel porting and performance evaluation of a column based OLAP system,” in </a:t>
            </a:r>
            <a:r>
              <a:rPr lang="en-US" sz="4300" i="1" dirty="0"/>
              <a:t>Proceedings of the IADIS International Conference Applied Computing 2009, 19-21 November, Rome, Italy, 2 Volumes</a:t>
            </a:r>
            <a:r>
              <a:rPr lang="en-US" sz="4300" dirty="0"/>
              <a:t>, 2009, pp. 67–75.</a:t>
            </a:r>
            <a:endParaRPr lang="fi-FI" sz="4300" dirty="0"/>
          </a:p>
          <a:p>
            <a:pPr marL="457200" lvl="0" indent="-457200">
              <a:buFont typeface="+mj-lt"/>
              <a:buAutoNum type="arabicParenR"/>
            </a:pPr>
            <a:r>
              <a:rPr lang="en-US" sz="4300" dirty="0"/>
              <a:t>N. Bruno, “Teaching an old elephant new tricks,” </a:t>
            </a:r>
            <a:r>
              <a:rPr lang="en-US" sz="4300" i="1" dirty="0"/>
              <a:t>In fourth biennial Conference on Innovative Data Systems Research (CIDR), </a:t>
            </a:r>
            <a:r>
              <a:rPr lang="en-US" sz="4300" i="1" dirty="0" err="1"/>
              <a:t>Asilomar</a:t>
            </a:r>
            <a:r>
              <a:rPr lang="en-US" sz="4300" i="1" dirty="0"/>
              <a:t>, California, USA</a:t>
            </a:r>
            <a:r>
              <a:rPr lang="en-US" sz="4300" dirty="0"/>
              <a:t>, 2009.</a:t>
            </a:r>
            <a:endParaRPr lang="fi-FI" sz="4300" dirty="0"/>
          </a:p>
          <a:p>
            <a:pPr marL="457200" lvl="0" indent="-457200">
              <a:buFont typeface="+mj-lt"/>
              <a:buAutoNum type="arabicParenR"/>
            </a:pPr>
            <a:r>
              <a:rPr lang="en-US" sz="4300" dirty="0"/>
              <a:t>S. </a:t>
            </a:r>
            <a:r>
              <a:rPr lang="en-US" sz="4300" dirty="0" err="1"/>
              <a:t>Chaudhuri</a:t>
            </a:r>
            <a:r>
              <a:rPr lang="en-US" sz="4300" dirty="0"/>
              <a:t> , U. </a:t>
            </a:r>
            <a:r>
              <a:rPr lang="en-US" sz="4300" dirty="0" err="1"/>
              <a:t>Dayal</a:t>
            </a:r>
            <a:r>
              <a:rPr lang="en-US" sz="4300" dirty="0"/>
              <a:t>, “An overview of data warehousing and OLAP technology,” </a:t>
            </a:r>
            <a:r>
              <a:rPr lang="en-US" sz="4300" i="1" dirty="0"/>
              <a:t>ACM SIGMOD Record</a:t>
            </a:r>
            <a:r>
              <a:rPr lang="en-US" sz="4300" dirty="0"/>
              <a:t>, vol. 26, 1997, pp. 65-74.</a:t>
            </a:r>
            <a:endParaRPr lang="fi-FI" sz="4300" dirty="0"/>
          </a:p>
          <a:p>
            <a:pPr marL="457200" lvl="0" indent="-457200">
              <a:buFont typeface="+mj-lt"/>
              <a:buAutoNum type="arabicParenR"/>
            </a:pPr>
            <a:r>
              <a:rPr lang="en-US" sz="4300" dirty="0"/>
              <a:t>E.F. </a:t>
            </a:r>
            <a:r>
              <a:rPr lang="en-US" sz="4300" dirty="0" err="1"/>
              <a:t>Codd</a:t>
            </a:r>
            <a:r>
              <a:rPr lang="en-US" sz="4300" dirty="0"/>
              <a:t>, S.B. </a:t>
            </a:r>
            <a:r>
              <a:rPr lang="en-US" sz="4300" dirty="0" err="1"/>
              <a:t>Codd</a:t>
            </a:r>
            <a:r>
              <a:rPr lang="en-US" sz="4300" dirty="0"/>
              <a:t> and  C.T. </a:t>
            </a:r>
            <a:r>
              <a:rPr lang="en-US" sz="4300" dirty="0" err="1"/>
              <a:t>Salley</a:t>
            </a:r>
            <a:r>
              <a:rPr lang="en-US" sz="4300" dirty="0"/>
              <a:t>, “Providing OLAP  to user-analysts: an IT mandate,” Technical report, E.F. </a:t>
            </a:r>
            <a:r>
              <a:rPr lang="en-US" sz="4300" dirty="0" err="1"/>
              <a:t>Codd</a:t>
            </a:r>
            <a:r>
              <a:rPr lang="en-US" sz="4300" dirty="0"/>
              <a:t> and Associates, 1993.</a:t>
            </a:r>
            <a:endParaRPr lang="fi-FI" sz="4300" dirty="0"/>
          </a:p>
          <a:p>
            <a:pPr marL="457200" lvl="0" indent="-457200">
              <a:buFont typeface="+mj-lt"/>
              <a:buAutoNum type="arabicParenR"/>
            </a:pPr>
            <a:r>
              <a:rPr lang="en-US" sz="4300" dirty="0"/>
              <a:t>M. Jiao, Y. Zhang, S. Wang and X. Zhou, “CDDTA-JOIN: one-pass OLAP algorithm for column-oriented databases,” in </a:t>
            </a:r>
            <a:r>
              <a:rPr lang="en-US" sz="4300" i="1" dirty="0"/>
              <a:t>Web Technologies and Applications: 14th Asia-Pacific Web Conference, </a:t>
            </a:r>
            <a:r>
              <a:rPr lang="en-US" sz="4300" i="1" dirty="0" err="1"/>
              <a:t>APWeb</a:t>
            </a:r>
            <a:r>
              <a:rPr lang="en-US" sz="4300" i="1" dirty="0"/>
              <a:t> 2012, Kunming, China, April 11-13, Proceedings</a:t>
            </a:r>
            <a:r>
              <a:rPr lang="en-US" sz="4300" dirty="0"/>
              <a:t>, vol. 7235, 2012, pp. 448-459.</a:t>
            </a:r>
            <a:endParaRPr lang="fi-FI" sz="4300" dirty="0"/>
          </a:p>
          <a:p>
            <a:pPr marL="457200" lvl="0" indent="-457200">
              <a:buFont typeface="+mj-lt"/>
              <a:buAutoNum type="arabicParenR"/>
            </a:pPr>
            <a:r>
              <a:rPr lang="en-US" sz="4300" dirty="0"/>
              <a:t>P. O’Neil, B. O’Neil, X. Chen, “Star schema benchmark,” </a:t>
            </a:r>
            <a:r>
              <a:rPr lang="en-US" sz="4300" i="1" dirty="0"/>
              <a:t>2009, </a:t>
            </a:r>
            <a:r>
              <a:rPr lang="en-US" sz="4300" dirty="0"/>
              <a:t>Available</a:t>
            </a:r>
            <a:r>
              <a:rPr lang="en-US" sz="4300" u="sng" dirty="0"/>
              <a:t>: </a:t>
            </a:r>
            <a:r>
              <a:rPr lang="en-US" sz="4300" u="sng" dirty="0">
                <a:hlinkClick r:id="rId2"/>
              </a:rPr>
              <a:t>http://www.cs.umb.edu/~poneil/StarSchemaB.PDF</a:t>
            </a:r>
            <a:endParaRPr lang="fi-FI" sz="4300" dirty="0"/>
          </a:p>
          <a:p>
            <a:pPr marL="457200" lvl="0" indent="-457200">
              <a:buFont typeface="+mj-lt"/>
              <a:buAutoNum type="arabicParenR"/>
            </a:pPr>
            <a:r>
              <a:rPr lang="en-US" sz="4300" dirty="0"/>
              <a:t>Y. Zhang, W. Hu and S. Wang ,MOSS-DB: A hardware-aware OLAP Database, in </a:t>
            </a:r>
            <a:r>
              <a:rPr lang="en-US" sz="4300" i="1" dirty="0"/>
              <a:t>Web-Age Information Management, 11th International Conference, WAIM 2010, </a:t>
            </a:r>
            <a:r>
              <a:rPr lang="en-US" sz="4300" i="1" dirty="0" err="1"/>
              <a:t>Jiuzhaigou</a:t>
            </a:r>
            <a:r>
              <a:rPr lang="en-US" sz="4300" i="1" dirty="0"/>
              <a:t>, China, July 15-17, 2010. Proceedings</a:t>
            </a:r>
            <a:r>
              <a:rPr lang="en-US" sz="4300" dirty="0"/>
              <a:t>, vol. 6184, 2010, pp. 582–594.</a:t>
            </a:r>
            <a:endParaRPr lang="fi-FI" sz="4300" dirty="0"/>
          </a:p>
          <a:p>
            <a:pPr marL="457200" lvl="0" indent="-457200">
              <a:buFont typeface="+mj-lt"/>
              <a:buAutoNum type="arabicParenR"/>
            </a:pPr>
            <a:r>
              <a:rPr lang="en-US" sz="4300" dirty="0"/>
              <a:t>M. </a:t>
            </a:r>
            <a:r>
              <a:rPr lang="en-US" sz="4300" dirty="0" err="1"/>
              <a:t>Zukowski</a:t>
            </a:r>
            <a:r>
              <a:rPr lang="en-US" sz="4300" dirty="0"/>
              <a:t> , N. </a:t>
            </a:r>
            <a:r>
              <a:rPr lang="en-US" sz="4300" dirty="0" err="1"/>
              <a:t>Nes</a:t>
            </a:r>
            <a:r>
              <a:rPr lang="en-US" sz="4300" dirty="0"/>
              <a:t> , P. </a:t>
            </a:r>
            <a:r>
              <a:rPr lang="en-US" sz="4300" dirty="0" err="1"/>
              <a:t>Boncz</a:t>
            </a:r>
            <a:r>
              <a:rPr lang="en-US" sz="4300" dirty="0"/>
              <a:t>, DSM vs. NSM: CPU performance tradeoffs in block-oriented query processing, in </a:t>
            </a:r>
            <a:r>
              <a:rPr lang="en-US" sz="4300" i="1" dirty="0"/>
              <a:t>Proceedings of the 4th international workshop on Data management on new hardware</a:t>
            </a:r>
            <a:r>
              <a:rPr lang="en-US" sz="4300" dirty="0"/>
              <a:t>, Vancouver, Canada, 2008</a:t>
            </a:r>
            <a:endParaRPr lang="fi-FI" sz="4300" dirty="0"/>
          </a:p>
          <a:p>
            <a:pPr marL="457200" lvl="1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74971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4968551"/>
          </a:xfrm>
        </p:spPr>
        <p:txBody>
          <a:bodyPr/>
          <a:lstStyle/>
          <a:p>
            <a:r>
              <a:rPr lang="fi-FI" sz="6000" dirty="0" smtClean="0"/>
              <a:t>Thanks for listening</a:t>
            </a:r>
            <a:br>
              <a:rPr lang="fi-FI" sz="6000" dirty="0" smtClean="0"/>
            </a:br>
            <a:r>
              <a:rPr lang="fi-FI" sz="6000" dirty="0" smtClean="0"/>
              <a:t/>
            </a:r>
            <a:br>
              <a:rPr lang="fi-FI" sz="6000" dirty="0" smtClean="0"/>
            </a:br>
            <a:r>
              <a:rPr lang="fi-FI" dirty="0" smtClean="0"/>
              <a:t>Columnar databases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301208"/>
            <a:ext cx="6400800" cy="1008112"/>
          </a:xfrm>
        </p:spPr>
        <p:txBody>
          <a:bodyPr/>
          <a:lstStyle/>
          <a:p>
            <a:r>
              <a:rPr lang="fi-FI" dirty="0" smtClean="0"/>
              <a:t>OLAP Query Performance in Column-Oriented Databases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659165" y="6356350"/>
            <a:ext cx="6721147" cy="365125"/>
          </a:xfrm>
        </p:spPr>
        <p:txBody>
          <a:bodyPr/>
          <a:lstStyle/>
          <a:p>
            <a:r>
              <a:rPr lang="en-US" dirty="0" smtClean="0"/>
              <a:t>Department of Computer Science, University of Helsinki</a:t>
            </a:r>
            <a:r>
              <a:rPr lang="en-US" dirty="0"/>
              <a:t>, Seminar: Columnar </a:t>
            </a:r>
            <a:r>
              <a:rPr lang="en-US" dirty="0" smtClean="0"/>
              <a:t>Databases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44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16632" y="558960"/>
            <a:ext cx="8568952" cy="10081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576064"/>
          </a:xfrm>
        </p:spPr>
        <p:txBody>
          <a:bodyPr/>
          <a:lstStyle/>
          <a:p>
            <a:r>
              <a:rPr lang="fi-FI" sz="3200" dirty="0" smtClean="0"/>
              <a:t>Overview</a:t>
            </a:r>
            <a:endParaRPr lang="fi-F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304" y="6356350"/>
            <a:ext cx="1141018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568" y="6381328"/>
            <a:ext cx="6624736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Helsinki, Seminar: Columnar 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71600" y="548680"/>
            <a:ext cx="7200800" cy="576064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 smtClean="0"/>
              <a:t>Introduction</a:t>
            </a:r>
          </a:p>
          <a:p>
            <a:pPr lvl="1"/>
            <a:r>
              <a:rPr lang="fi-FI" dirty="0" smtClean="0"/>
              <a:t>What is OLAP and data warehousing?</a:t>
            </a:r>
          </a:p>
          <a:p>
            <a:pPr lvl="1"/>
            <a:r>
              <a:rPr lang="fi-FI" dirty="0" smtClean="0"/>
              <a:t>Multidimensional data model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Column-oriented model</a:t>
            </a:r>
          </a:p>
          <a:p>
            <a:pPr lvl="1"/>
            <a:r>
              <a:rPr lang="fi-FI" dirty="0"/>
              <a:t>Column-oriented </a:t>
            </a:r>
            <a:r>
              <a:rPr lang="fi-FI" dirty="0" smtClean="0"/>
              <a:t>storage model</a:t>
            </a:r>
          </a:p>
          <a:p>
            <a:pPr lvl="1"/>
            <a:r>
              <a:rPr lang="fi-FI" dirty="0"/>
              <a:t>Column-oriented </a:t>
            </a:r>
            <a:r>
              <a:rPr lang="fi-FI" dirty="0" smtClean="0"/>
              <a:t>processing model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Basic optimization techniques</a:t>
            </a:r>
          </a:p>
          <a:p>
            <a:pPr lvl="1"/>
            <a:r>
              <a:rPr lang="fi-FI" dirty="0" smtClean="0"/>
              <a:t>Compression</a:t>
            </a:r>
          </a:p>
          <a:p>
            <a:pPr lvl="1"/>
            <a:r>
              <a:rPr lang="fi-FI" dirty="0" smtClean="0"/>
              <a:t>Block Iteration</a:t>
            </a:r>
          </a:p>
          <a:p>
            <a:pPr lvl="1"/>
            <a:r>
              <a:rPr lang="fi-FI" dirty="0" smtClean="0"/>
              <a:t>Late materialization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Advanced optimization techniques</a:t>
            </a:r>
          </a:p>
          <a:p>
            <a:pPr lvl="1"/>
            <a:r>
              <a:rPr lang="fi-FI" dirty="0" smtClean="0"/>
              <a:t>Invisible join</a:t>
            </a:r>
          </a:p>
          <a:p>
            <a:pPr lvl="1"/>
            <a:r>
              <a:rPr lang="fi-FI" dirty="0" smtClean="0"/>
              <a:t>DDTA-join</a:t>
            </a:r>
          </a:p>
          <a:p>
            <a:pPr lvl="1"/>
            <a:r>
              <a:rPr lang="fi-FI" dirty="0" smtClean="0"/>
              <a:t>Parallelization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Experiments</a:t>
            </a:r>
          </a:p>
          <a:p>
            <a:pPr lvl="1"/>
            <a:r>
              <a:rPr lang="fi-FI" dirty="0" smtClean="0"/>
              <a:t>CDDTA-join</a:t>
            </a:r>
          </a:p>
          <a:p>
            <a:pPr lvl="1"/>
            <a:r>
              <a:rPr lang="fi-FI" dirty="0" smtClean="0"/>
              <a:t>Parallelization and SADAS database system</a:t>
            </a:r>
          </a:p>
        </p:txBody>
      </p:sp>
    </p:spTree>
    <p:extLst>
      <p:ext uri="{BB962C8B-B14F-4D97-AF65-F5344CB8AC3E}">
        <p14:creationId xmlns:p14="http://schemas.microsoft.com/office/powerpoint/2010/main" val="22264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/>
          <a:lstStyle/>
          <a:p>
            <a:r>
              <a:rPr lang="fi-FI" sz="3200" dirty="0" smtClean="0"/>
              <a:t>1. Introduction (1/3)</a:t>
            </a:r>
            <a:endParaRPr lang="fi-F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6296" y="6356350"/>
            <a:ext cx="1213026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6649139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</a:t>
            </a:r>
            <a:r>
              <a:rPr lang="en-US" dirty="0"/>
              <a:t>, Seminar: Columnar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848872" cy="45365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sz="3500" dirty="0" smtClean="0"/>
              <a:t>What is </a:t>
            </a:r>
            <a:r>
              <a:rPr lang="fi-FI" sz="3500" b="1" dirty="0" smtClean="0"/>
              <a:t>OLAP</a:t>
            </a:r>
            <a:r>
              <a:rPr lang="fi-FI" sz="3500" dirty="0" smtClean="0"/>
              <a:t>?</a:t>
            </a:r>
          </a:p>
          <a:p>
            <a:endParaRPr lang="fi-FI" dirty="0" smtClean="0"/>
          </a:p>
          <a:p>
            <a:r>
              <a:rPr lang="fi-FI" sz="2600" dirty="0" smtClean="0"/>
              <a:t>An abbreviation for OnLine Analytical Processing.</a:t>
            </a:r>
          </a:p>
          <a:p>
            <a:pPr lvl="1"/>
            <a:r>
              <a:rPr lang="fi-FI" sz="2000" dirty="0" smtClean="0"/>
              <a:t>A category of database processing</a:t>
            </a:r>
          </a:p>
          <a:p>
            <a:pPr lvl="1"/>
            <a:r>
              <a:rPr lang="en-US" sz="2000" dirty="0"/>
              <a:t>Used in </a:t>
            </a:r>
            <a:r>
              <a:rPr lang="en-US" sz="2000" b="1" dirty="0"/>
              <a:t>data </a:t>
            </a:r>
            <a:r>
              <a:rPr lang="en-US" sz="2000" b="1" dirty="0" smtClean="0"/>
              <a:t>warehouses</a:t>
            </a:r>
            <a:r>
              <a:rPr lang="en-US" sz="2000" dirty="0" smtClean="0"/>
              <a:t>, which are decision support systems</a:t>
            </a:r>
            <a:endParaRPr lang="fi-FI" sz="2000" dirty="0" smtClean="0"/>
          </a:p>
          <a:p>
            <a:r>
              <a:rPr lang="en-US" sz="2600" dirty="0" smtClean="0"/>
              <a:t>Term points out the differences between </a:t>
            </a:r>
            <a:r>
              <a:rPr lang="en-US" sz="2600" i="1" dirty="0" smtClean="0"/>
              <a:t>operational systems </a:t>
            </a:r>
            <a:r>
              <a:rPr lang="en-US" sz="2600" dirty="0" smtClean="0"/>
              <a:t>and </a:t>
            </a:r>
            <a:r>
              <a:rPr lang="en-US" sz="2600" i="1" dirty="0" smtClean="0"/>
              <a:t>decision support systems</a:t>
            </a:r>
          </a:p>
          <a:p>
            <a:pPr lvl="1"/>
            <a:r>
              <a:rPr lang="en-US" sz="2000" i="1" dirty="0" smtClean="0"/>
              <a:t>Data warehouses </a:t>
            </a:r>
            <a:r>
              <a:rPr lang="en-US" sz="2000" dirty="0" smtClean="0"/>
              <a:t>use </a:t>
            </a:r>
            <a:r>
              <a:rPr lang="en-US" sz="2000" i="1" dirty="0" smtClean="0"/>
              <a:t>OLAP</a:t>
            </a:r>
            <a:r>
              <a:rPr lang="en-US" sz="2000" dirty="0" smtClean="0"/>
              <a:t> (</a:t>
            </a:r>
            <a:r>
              <a:rPr lang="en-US" sz="2000" dirty="0" err="1" smtClean="0"/>
              <a:t>OnLine</a:t>
            </a:r>
            <a:r>
              <a:rPr lang="en-US" sz="2000" dirty="0" smtClean="0"/>
              <a:t> Analytical Processing)</a:t>
            </a:r>
          </a:p>
          <a:p>
            <a:pPr lvl="1"/>
            <a:r>
              <a:rPr lang="en-US" sz="2000" i="1" dirty="0"/>
              <a:t>Operational systems </a:t>
            </a:r>
            <a:r>
              <a:rPr lang="en-US" sz="2000" dirty="0"/>
              <a:t>(e.g. invoicing system) use </a:t>
            </a:r>
            <a:r>
              <a:rPr lang="en-US" sz="2000" i="1" dirty="0"/>
              <a:t>OLTP</a:t>
            </a:r>
            <a:r>
              <a:rPr lang="en-US" sz="2000" dirty="0"/>
              <a:t> (</a:t>
            </a:r>
            <a:r>
              <a:rPr lang="en-US" sz="2000" dirty="0" err="1"/>
              <a:t>OnLine</a:t>
            </a:r>
            <a:r>
              <a:rPr lang="en-US" sz="2000" dirty="0"/>
              <a:t> Transaction Processing)</a:t>
            </a:r>
          </a:p>
          <a:p>
            <a:pPr lvl="1"/>
            <a:endParaRPr lang="en-US" sz="2000" dirty="0" smtClean="0"/>
          </a:p>
          <a:p>
            <a:pPr lvl="2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5324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648072"/>
          </a:xfrm>
        </p:spPr>
        <p:txBody>
          <a:bodyPr/>
          <a:lstStyle/>
          <a:p>
            <a:r>
              <a:rPr lang="fi-FI" sz="3200" dirty="0" smtClean="0"/>
              <a:t>1. Introduction (2/3)</a:t>
            </a:r>
            <a:endParaRPr lang="fi-F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452192" cy="427707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fi-FI" dirty="0" smtClean="0"/>
              <a:t>Some typical features of OLTP systems</a:t>
            </a:r>
          </a:p>
          <a:p>
            <a:endParaRPr lang="fi-FI" dirty="0" smtClean="0"/>
          </a:p>
          <a:p>
            <a:pPr marL="800100" lvl="1" indent="-342900">
              <a:buFont typeface="+mj-lt"/>
              <a:buAutoNum type="arabicPeriod"/>
            </a:pPr>
            <a:r>
              <a:rPr lang="fi-FI" sz="2000" dirty="0" smtClean="0"/>
              <a:t>Normalized data model</a:t>
            </a:r>
          </a:p>
          <a:p>
            <a:pPr marL="800100" lvl="1" indent="-342900">
              <a:buFont typeface="+mj-lt"/>
              <a:buAutoNum type="arabicPeriod"/>
            </a:pPr>
            <a:r>
              <a:rPr lang="fi-FI" sz="2000" dirty="0"/>
              <a:t>Predictable </a:t>
            </a:r>
            <a:r>
              <a:rPr lang="fi-FI" sz="2000" dirty="0" smtClean="0"/>
              <a:t>read, </a:t>
            </a:r>
            <a:r>
              <a:rPr lang="fi-FI" sz="2000" b="1" dirty="0" smtClean="0"/>
              <a:t>update and delete </a:t>
            </a:r>
            <a:r>
              <a:rPr lang="fi-FI" sz="2000" dirty="0" smtClean="0"/>
              <a:t>operations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fi-FI" sz="2000" dirty="0"/>
              <a:t>Transaction throughput time is </a:t>
            </a:r>
            <a:r>
              <a:rPr lang="fi-FI" sz="2000" dirty="0" smtClean="0"/>
              <a:t>important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52320" y="6356350"/>
            <a:ext cx="997002" cy="365125"/>
          </a:xfrm>
        </p:spPr>
        <p:txBody>
          <a:bodyPr/>
          <a:lstStyle/>
          <a:p>
            <a:fld id="{E34CF3C7-6809-4F39-BD67-A75817BDDE0A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6649139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Helsinki, Seminar</a:t>
            </a:r>
            <a:r>
              <a:rPr lang="en-US" dirty="0"/>
              <a:t>: Columnar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71600" y="1600200"/>
            <a:ext cx="3435808" cy="427707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i-FI" dirty="0" smtClean="0"/>
              <a:t>Some typical features of OLAP systems</a:t>
            </a:r>
          </a:p>
          <a:p>
            <a:endParaRPr lang="fi-FI" dirty="0" smtClean="0"/>
          </a:p>
          <a:p>
            <a:pPr marL="800100" lvl="1" indent="-342900">
              <a:buFont typeface="+mj-lt"/>
              <a:buAutoNum type="arabicPeriod"/>
            </a:pPr>
            <a:r>
              <a:rPr lang="fi-FI" sz="2000" b="1" dirty="0" smtClean="0"/>
              <a:t>Multidimensional data model</a:t>
            </a:r>
          </a:p>
          <a:p>
            <a:pPr marL="800100" lvl="1" indent="-342900">
              <a:buFont typeface="+mj-lt"/>
              <a:buAutoNum type="arabicPeriod"/>
            </a:pPr>
            <a:r>
              <a:rPr lang="fi-FI" sz="2000" b="1" dirty="0" smtClean="0"/>
              <a:t>Complex ad hoc, read intensive queries</a:t>
            </a:r>
          </a:p>
          <a:p>
            <a:pPr marL="800100" lvl="1" indent="-342900">
              <a:buFont typeface="+mj-lt"/>
              <a:buAutoNum type="arabicPeriod"/>
            </a:pPr>
            <a:r>
              <a:rPr lang="fi-FI" sz="2000" b="1" dirty="0" smtClean="0"/>
              <a:t>Query response time is important</a:t>
            </a:r>
          </a:p>
        </p:txBody>
      </p:sp>
    </p:spTree>
    <p:extLst>
      <p:ext uri="{BB962C8B-B14F-4D97-AF65-F5344CB8AC3E}">
        <p14:creationId xmlns:p14="http://schemas.microsoft.com/office/powerpoint/2010/main" val="409352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616" y="44624"/>
            <a:ext cx="8229600" cy="592403"/>
          </a:xfrm>
        </p:spPr>
        <p:txBody>
          <a:bodyPr/>
          <a:lstStyle/>
          <a:p>
            <a:r>
              <a:rPr lang="fi-FI" sz="3200" dirty="0" smtClean="0"/>
              <a:t>1. Introduction (3/3)</a:t>
            </a:r>
            <a:endParaRPr lang="fi-F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6296" y="6356350"/>
            <a:ext cx="1213026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6649139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</a:t>
            </a:r>
            <a:r>
              <a:rPr lang="en-US" dirty="0"/>
              <a:t>, Seminar: Columnar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96752"/>
            <a:ext cx="4653644" cy="495046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637027"/>
            <a:ext cx="8208912" cy="559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dirty="0"/>
              <a:t>M</a:t>
            </a:r>
            <a:r>
              <a:rPr lang="fi-FI" dirty="0" smtClean="0"/>
              <a:t>ultidimensional data model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494116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292080" y="1052737"/>
            <a:ext cx="3168352" cy="5094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lvl="1"/>
            <a:r>
              <a:rPr lang="fi-FI" dirty="0" smtClean="0"/>
              <a:t>One fact table and several dimension tables</a:t>
            </a:r>
          </a:p>
          <a:p>
            <a:pPr lvl="1"/>
            <a:r>
              <a:rPr lang="fi-FI" b="1" dirty="0" smtClean="0"/>
              <a:t>Large fact table </a:t>
            </a:r>
            <a:r>
              <a:rPr lang="fi-FI" dirty="0" smtClean="0"/>
              <a:t>holds millions of records</a:t>
            </a:r>
          </a:p>
          <a:p>
            <a:pPr lvl="2"/>
            <a:r>
              <a:rPr lang="fi-FI" dirty="0" smtClean="0"/>
              <a:t>Quickly enlarging table</a:t>
            </a:r>
          </a:p>
          <a:p>
            <a:pPr lvl="1"/>
            <a:r>
              <a:rPr lang="fi-FI" b="1" dirty="0" smtClean="0"/>
              <a:t>Smaller dimension tables </a:t>
            </a:r>
            <a:r>
              <a:rPr lang="fi-FI" dirty="0" smtClean="0"/>
              <a:t>hold few thousand records</a:t>
            </a:r>
          </a:p>
          <a:p>
            <a:pPr lvl="2"/>
            <a:r>
              <a:rPr lang="fi-FI" dirty="0" smtClean="0"/>
              <a:t>Static data</a:t>
            </a:r>
          </a:p>
          <a:p>
            <a:pPr lvl="1"/>
            <a:r>
              <a:rPr lang="fi-FI" dirty="0" smtClean="0"/>
              <a:t>Fact table measures are viewed through dimensions</a:t>
            </a:r>
          </a:p>
          <a:p>
            <a:pPr lvl="2"/>
            <a:r>
              <a:rPr lang="fi-FI" dirty="0" smtClean="0"/>
              <a:t>For example all sales in year 1993</a:t>
            </a:r>
          </a:p>
          <a:p>
            <a:pPr lvl="1"/>
            <a:r>
              <a:rPr lang="fi-FI" dirty="0" smtClean="0"/>
              <a:t>Also called </a:t>
            </a:r>
            <a:r>
              <a:rPr lang="fi-FI" b="1" dirty="0" smtClean="0"/>
              <a:t>Star Schema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8562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16632" y="1628800"/>
            <a:ext cx="8568952" cy="10081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576064"/>
          </a:xfrm>
        </p:spPr>
        <p:txBody>
          <a:bodyPr/>
          <a:lstStyle/>
          <a:p>
            <a:r>
              <a:rPr lang="fi-FI" sz="3200" dirty="0" smtClean="0"/>
              <a:t>Overview</a:t>
            </a:r>
            <a:endParaRPr lang="fi-F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304" y="6356350"/>
            <a:ext cx="1141018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568" y="6381328"/>
            <a:ext cx="6624736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Helsinki, Seminar: Columnar 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71600" y="548680"/>
            <a:ext cx="7200800" cy="576064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 smtClean="0"/>
              <a:t>Introduction</a:t>
            </a:r>
          </a:p>
          <a:p>
            <a:pPr lvl="1"/>
            <a:r>
              <a:rPr lang="fi-FI" dirty="0" smtClean="0"/>
              <a:t>What is OLAP and data warehousing?</a:t>
            </a:r>
          </a:p>
          <a:p>
            <a:pPr lvl="1"/>
            <a:r>
              <a:rPr lang="fi-FI" dirty="0" smtClean="0"/>
              <a:t>Multidimensional data model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Column-oriented model</a:t>
            </a:r>
          </a:p>
          <a:p>
            <a:pPr lvl="1"/>
            <a:r>
              <a:rPr lang="fi-FI" dirty="0" smtClean="0"/>
              <a:t>Column-oriented storage model</a:t>
            </a:r>
          </a:p>
          <a:p>
            <a:pPr lvl="1"/>
            <a:r>
              <a:rPr lang="fi-FI" dirty="0"/>
              <a:t>Column-oriented </a:t>
            </a:r>
            <a:r>
              <a:rPr lang="fi-FI" dirty="0" smtClean="0"/>
              <a:t>processing model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Basic optimization techniques</a:t>
            </a:r>
          </a:p>
          <a:p>
            <a:pPr lvl="1"/>
            <a:r>
              <a:rPr lang="fi-FI" dirty="0" smtClean="0"/>
              <a:t>Compression</a:t>
            </a:r>
          </a:p>
          <a:p>
            <a:pPr lvl="1"/>
            <a:r>
              <a:rPr lang="fi-FI" dirty="0" smtClean="0"/>
              <a:t>Block Iteration</a:t>
            </a:r>
          </a:p>
          <a:p>
            <a:pPr lvl="1"/>
            <a:r>
              <a:rPr lang="fi-FI" dirty="0" smtClean="0"/>
              <a:t>Late materialization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Advanced optimization techniques</a:t>
            </a:r>
          </a:p>
          <a:p>
            <a:pPr lvl="1"/>
            <a:r>
              <a:rPr lang="fi-FI" dirty="0" smtClean="0"/>
              <a:t>Invisible join</a:t>
            </a:r>
          </a:p>
          <a:p>
            <a:pPr lvl="1"/>
            <a:r>
              <a:rPr lang="fi-FI" dirty="0" smtClean="0"/>
              <a:t>DDTA-join</a:t>
            </a:r>
          </a:p>
          <a:p>
            <a:pPr lvl="1"/>
            <a:r>
              <a:rPr lang="fi-FI" dirty="0" smtClean="0"/>
              <a:t>Parallelization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Experiments</a:t>
            </a:r>
          </a:p>
          <a:p>
            <a:pPr lvl="1"/>
            <a:r>
              <a:rPr lang="fi-FI" dirty="0" smtClean="0"/>
              <a:t>CDDTA-join</a:t>
            </a:r>
          </a:p>
          <a:p>
            <a:pPr lvl="1"/>
            <a:r>
              <a:rPr lang="fi-FI" dirty="0" smtClean="0"/>
              <a:t>Parallelization and SADAS database system</a:t>
            </a:r>
          </a:p>
        </p:txBody>
      </p:sp>
    </p:spTree>
    <p:extLst>
      <p:ext uri="{BB962C8B-B14F-4D97-AF65-F5344CB8AC3E}">
        <p14:creationId xmlns:p14="http://schemas.microsoft.com/office/powerpoint/2010/main" val="246340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/>
          <a:lstStyle/>
          <a:p>
            <a:r>
              <a:rPr lang="fi-FI" sz="3200" dirty="0"/>
              <a:t>2</a:t>
            </a:r>
            <a:r>
              <a:rPr lang="fi-FI" sz="3200" dirty="0" smtClean="0"/>
              <a:t>. Column-oriented model (1/1)</a:t>
            </a:r>
            <a:endParaRPr lang="fi-F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304" y="6356350"/>
            <a:ext cx="1141018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6649139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</a:t>
            </a:r>
            <a:r>
              <a:rPr lang="en-US" dirty="0"/>
              <a:t>, Seminar: Columnar </a:t>
            </a:r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507288" cy="1972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Column-oriented database</a:t>
            </a:r>
          </a:p>
          <a:p>
            <a:pPr lvl="1"/>
            <a:r>
              <a:rPr lang="fi-FI" dirty="0" smtClean="0"/>
              <a:t>An alternative to traditional row-oriented database</a:t>
            </a:r>
          </a:p>
          <a:p>
            <a:pPr lvl="1"/>
            <a:r>
              <a:rPr lang="en-US" dirty="0" smtClean="0"/>
              <a:t>Relations are stored and/or processed as columns</a:t>
            </a:r>
          </a:p>
          <a:p>
            <a:pPr lvl="1"/>
            <a:r>
              <a:rPr lang="en-US" dirty="0" smtClean="0"/>
              <a:t>Aims at better I/O and cache efficiency</a:t>
            </a:r>
          </a:p>
          <a:p>
            <a:pPr lvl="1"/>
            <a:r>
              <a:rPr lang="en-US" dirty="0" smtClean="0"/>
              <a:t>Good results with query intensive  OLAP systems</a:t>
            </a:r>
          </a:p>
          <a:p>
            <a:pPr lvl="1"/>
            <a:r>
              <a:rPr lang="en-US" b="1" dirty="0"/>
              <a:t>May be implemented at processing or </a:t>
            </a:r>
            <a:r>
              <a:rPr lang="en-US" b="1" dirty="0" smtClean="0"/>
              <a:t>at storage level:</a:t>
            </a:r>
          </a:p>
          <a:p>
            <a:pPr lvl="1"/>
            <a:endParaRPr lang="fi-FI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317402"/>
              </p:ext>
            </p:extLst>
          </p:nvPr>
        </p:nvGraphicFramePr>
        <p:xfrm>
          <a:off x="1043608" y="3068960"/>
          <a:ext cx="6192687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229"/>
                <a:gridCol w="2064229"/>
                <a:gridCol w="2064229"/>
              </a:tblGrid>
              <a:tr h="85718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b="0" dirty="0" smtClean="0"/>
                        <a:t>Column-oriented</a:t>
                      </a:r>
                    </a:p>
                    <a:p>
                      <a:r>
                        <a:rPr lang="fi-FI" b="1" dirty="0" smtClean="0"/>
                        <a:t>storage </a:t>
                      </a:r>
                      <a:r>
                        <a:rPr lang="fi-FI" b="0" dirty="0" smtClean="0"/>
                        <a:t>model</a:t>
                      </a:r>
                      <a:endParaRPr lang="fi-FI" b="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0" dirty="0" smtClean="0"/>
                        <a:t>Row-oriented </a:t>
                      </a:r>
                      <a:r>
                        <a:rPr lang="fi-FI" b="1" dirty="0" smtClean="0"/>
                        <a:t>storage</a:t>
                      </a:r>
                      <a:r>
                        <a:rPr lang="fi-FI" b="0" dirty="0" smtClean="0"/>
                        <a:t> model</a:t>
                      </a:r>
                      <a:endParaRPr lang="fi-FI" b="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114334">
                <a:tc>
                  <a:txBody>
                    <a:bodyPr/>
                    <a:lstStyle/>
                    <a:p>
                      <a:r>
                        <a:rPr lang="fi-FI" b="0" dirty="0" smtClean="0">
                          <a:solidFill>
                            <a:schemeClr val="bg1"/>
                          </a:solidFill>
                        </a:rPr>
                        <a:t>Column-oriented</a:t>
                      </a:r>
                      <a:r>
                        <a:rPr lang="fi-FI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i-FI" b="1" baseline="0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fi-FI" b="1" dirty="0" smtClean="0">
                          <a:solidFill>
                            <a:schemeClr val="bg1"/>
                          </a:solidFill>
                        </a:rPr>
                        <a:t>rocessing </a:t>
                      </a:r>
                      <a:r>
                        <a:rPr lang="fi-FI" b="0" dirty="0" smtClean="0">
                          <a:solidFill>
                            <a:schemeClr val="bg1"/>
                          </a:solidFill>
                        </a:rPr>
                        <a:t>model</a:t>
                      </a:r>
                      <a:endParaRPr lang="fi-FI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smtClean="0"/>
                        <a:t>Native</a:t>
                      </a:r>
                      <a:r>
                        <a:rPr lang="fi-FI" dirty="0" smtClean="0"/>
                        <a:t> query processing engines</a:t>
                      </a:r>
                      <a:endParaRPr lang="fi-FI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Enabled</a:t>
                      </a: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query processing engines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248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="0" smtClean="0">
                          <a:solidFill>
                            <a:schemeClr val="bg1"/>
                          </a:solidFill>
                        </a:rPr>
                        <a:t>Row-oriented</a:t>
                      </a:r>
                      <a:r>
                        <a:rPr lang="fi-FI" b="0" baseline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i-FI" b="1" baseline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fi-FI" b="1" smtClean="0">
                          <a:solidFill>
                            <a:schemeClr val="bg1"/>
                          </a:solidFill>
                        </a:rPr>
                        <a:t>rocessing </a:t>
                      </a:r>
                      <a:r>
                        <a:rPr lang="fi-FI" b="0" smtClean="0">
                          <a:solidFill>
                            <a:schemeClr val="bg1"/>
                          </a:solidFill>
                        </a:rPr>
                        <a:t>model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="1" dirty="0" smtClean="0"/>
                        <a:t>Enabled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dirty="0" smtClean="0"/>
                        <a:t>query processing engines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Native</a:t>
                      </a: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query processing engines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22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316632" y="2636912"/>
            <a:ext cx="8568952" cy="12961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576064"/>
          </a:xfrm>
        </p:spPr>
        <p:txBody>
          <a:bodyPr/>
          <a:lstStyle/>
          <a:p>
            <a:r>
              <a:rPr lang="fi-FI" sz="3200" dirty="0" smtClean="0"/>
              <a:t>Overview</a:t>
            </a:r>
            <a:endParaRPr lang="fi-F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08304" y="6356350"/>
            <a:ext cx="1141018" cy="365125"/>
          </a:xfrm>
        </p:spPr>
        <p:txBody>
          <a:bodyPr/>
          <a:lstStyle/>
          <a:p>
            <a:fld id="{B11D738E-8962-435F-8C43-147B8DD7E819}" type="datetime1">
              <a:rPr lang="en-US" smtClean="0"/>
              <a:t>11/27/2012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3568" y="6381328"/>
            <a:ext cx="6624736" cy="365125"/>
          </a:xfrm>
        </p:spPr>
        <p:txBody>
          <a:bodyPr/>
          <a:lstStyle/>
          <a:p>
            <a:r>
              <a:rPr lang="en-US" dirty="0"/>
              <a:t>Department of Computer Science, University of </a:t>
            </a:r>
            <a:r>
              <a:rPr lang="en-US" dirty="0" smtClean="0"/>
              <a:t>Helsinki, Seminar: Columnar Databases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71600" y="548680"/>
            <a:ext cx="7200800" cy="576064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 smtClean="0"/>
              <a:t>Introduction</a:t>
            </a:r>
          </a:p>
          <a:p>
            <a:pPr lvl="1"/>
            <a:r>
              <a:rPr lang="fi-FI" dirty="0" smtClean="0"/>
              <a:t>What is OLAP and data warehousing?</a:t>
            </a:r>
          </a:p>
          <a:p>
            <a:pPr lvl="1"/>
            <a:r>
              <a:rPr lang="fi-FI" dirty="0" smtClean="0"/>
              <a:t>Multidimensional data model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Column-oriented model</a:t>
            </a:r>
          </a:p>
          <a:p>
            <a:pPr lvl="1"/>
            <a:r>
              <a:rPr lang="fi-FI" dirty="0"/>
              <a:t>Column-oriented </a:t>
            </a:r>
            <a:r>
              <a:rPr lang="fi-FI" dirty="0" smtClean="0"/>
              <a:t>storage model</a:t>
            </a:r>
          </a:p>
          <a:p>
            <a:pPr lvl="1"/>
            <a:r>
              <a:rPr lang="fi-FI" dirty="0"/>
              <a:t>Column-oriented </a:t>
            </a:r>
            <a:r>
              <a:rPr lang="fi-FI" dirty="0" smtClean="0"/>
              <a:t>processing model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Basic optimization techniques</a:t>
            </a:r>
          </a:p>
          <a:p>
            <a:pPr lvl="1"/>
            <a:r>
              <a:rPr lang="fi-FI" dirty="0" smtClean="0"/>
              <a:t>Compression</a:t>
            </a:r>
          </a:p>
          <a:p>
            <a:pPr lvl="1"/>
            <a:r>
              <a:rPr lang="fi-FI" dirty="0" smtClean="0"/>
              <a:t>Block Iteration</a:t>
            </a:r>
          </a:p>
          <a:p>
            <a:pPr lvl="1"/>
            <a:r>
              <a:rPr lang="fi-FI" dirty="0" smtClean="0"/>
              <a:t>Late materialization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Advanced optimization techniques</a:t>
            </a:r>
          </a:p>
          <a:p>
            <a:pPr lvl="1"/>
            <a:r>
              <a:rPr lang="fi-FI" dirty="0" smtClean="0"/>
              <a:t>Invisible join</a:t>
            </a:r>
          </a:p>
          <a:p>
            <a:pPr lvl="1"/>
            <a:r>
              <a:rPr lang="fi-FI" dirty="0" smtClean="0"/>
              <a:t>DDTA-join</a:t>
            </a:r>
          </a:p>
          <a:p>
            <a:pPr lvl="1"/>
            <a:r>
              <a:rPr lang="fi-FI" dirty="0" smtClean="0"/>
              <a:t>Parallelization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Experiments</a:t>
            </a:r>
          </a:p>
          <a:p>
            <a:pPr lvl="1"/>
            <a:r>
              <a:rPr lang="fi-FI" dirty="0" smtClean="0"/>
              <a:t>CDDTA-join</a:t>
            </a:r>
          </a:p>
          <a:p>
            <a:pPr lvl="1"/>
            <a:r>
              <a:rPr lang="fi-FI" dirty="0" smtClean="0"/>
              <a:t>Parallelization and SADAS database system</a:t>
            </a:r>
          </a:p>
        </p:txBody>
      </p:sp>
    </p:spTree>
    <p:extLst>
      <p:ext uri="{BB962C8B-B14F-4D97-AF65-F5344CB8AC3E}">
        <p14:creationId xmlns:p14="http://schemas.microsoft.com/office/powerpoint/2010/main" val="125740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1433</TotalTime>
  <Words>2213</Words>
  <Application>Microsoft Office PowerPoint</Application>
  <PresentationFormat>On-screen Show (4:3)</PresentationFormat>
  <Paragraphs>431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Executive</vt:lpstr>
      <vt:lpstr>Columnar databases</vt:lpstr>
      <vt:lpstr>Overview</vt:lpstr>
      <vt:lpstr>Overview</vt:lpstr>
      <vt:lpstr>1. Introduction (1/3)</vt:lpstr>
      <vt:lpstr>1. Introduction (2/3)</vt:lpstr>
      <vt:lpstr>1. Introduction (3/3)</vt:lpstr>
      <vt:lpstr>Overview</vt:lpstr>
      <vt:lpstr>2. Column-oriented model (1/1)</vt:lpstr>
      <vt:lpstr>Overview</vt:lpstr>
      <vt:lpstr>3. Basic optimization techniques (1/1)</vt:lpstr>
      <vt:lpstr>Overview</vt:lpstr>
      <vt:lpstr>4. Advanced optimization techniques (1/9)</vt:lpstr>
      <vt:lpstr>3. Basic optimization techniques (2/9)</vt:lpstr>
      <vt:lpstr>4. Advanced optimization techniques (3/9)</vt:lpstr>
      <vt:lpstr>4. Advanced optimization techniques (4/9)</vt:lpstr>
      <vt:lpstr>4. Advanced optimization techniques (5/9)</vt:lpstr>
      <vt:lpstr>4. Advanced optimization techniques (6/9)</vt:lpstr>
      <vt:lpstr>4. Advanced optimization techniques (7/9)</vt:lpstr>
      <vt:lpstr>4. Advanced optimization techniques (8/9)</vt:lpstr>
      <vt:lpstr>4. Advanced optimization techniques (9/9)</vt:lpstr>
      <vt:lpstr>Overview</vt:lpstr>
      <vt:lpstr>5. Experiments (1/4)</vt:lpstr>
      <vt:lpstr>5. Experiments (2/4)</vt:lpstr>
      <vt:lpstr>5. Experiments (3/4)</vt:lpstr>
      <vt:lpstr>5. Experiments (4/4)</vt:lpstr>
      <vt:lpstr>Conclusion</vt:lpstr>
      <vt:lpstr>References</vt:lpstr>
      <vt:lpstr>Thanks for listening  Columnar databases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perhe</dc:creator>
  <cp:lastModifiedBy>perhe</cp:lastModifiedBy>
  <cp:revision>535</cp:revision>
  <dcterms:created xsi:type="dcterms:W3CDTF">2012-11-20T18:35:22Z</dcterms:created>
  <dcterms:modified xsi:type="dcterms:W3CDTF">2012-11-27T18:38:49Z</dcterms:modified>
</cp:coreProperties>
</file>