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7" r:id="rId4"/>
    <p:sldId id="268" r:id="rId5"/>
    <p:sldId id="269" r:id="rId6"/>
    <p:sldId id="285" r:id="rId7"/>
    <p:sldId id="286" r:id="rId8"/>
    <p:sldId id="287" r:id="rId9"/>
    <p:sldId id="270" r:id="rId10"/>
    <p:sldId id="288" r:id="rId11"/>
    <p:sldId id="289" r:id="rId12"/>
    <p:sldId id="290" r:id="rId13"/>
    <p:sldId id="271" r:id="rId14"/>
    <p:sldId id="272" r:id="rId15"/>
    <p:sldId id="291" r:id="rId16"/>
    <p:sldId id="292" r:id="rId17"/>
    <p:sldId id="273" r:id="rId18"/>
    <p:sldId id="274" r:id="rId19"/>
    <p:sldId id="275" r:id="rId20"/>
    <p:sldId id="276" r:id="rId21"/>
    <p:sldId id="293" r:id="rId22"/>
    <p:sldId id="282" r:id="rId23"/>
    <p:sldId id="294" r:id="rId24"/>
    <p:sldId id="295" r:id="rId25"/>
    <p:sldId id="280" r:id="rId26"/>
    <p:sldId id="296" r:id="rId27"/>
    <p:sldId id="297" r:id="rId28"/>
    <p:sldId id="278" r:id="rId29"/>
    <p:sldId id="279" r:id="rId30"/>
    <p:sldId id="281" r:id="rId31"/>
    <p:sldId id="298" r:id="rId32"/>
    <p:sldId id="283" r:id="rId33"/>
    <p:sldId id="2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 autoAdjust="0"/>
  </p:normalViewPr>
  <p:slideViewPr>
    <p:cSldViewPr>
      <p:cViewPr>
        <p:scale>
          <a:sx n="75" d="100"/>
          <a:sy n="75" d="100"/>
        </p:scale>
        <p:origin x="-258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90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-155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0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72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BCDB-DA6B-431B-B464-CE282725C16C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55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BA02-8BF0-49BE-AC3B-2DEFE2C7327B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25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8101-09CD-47D2-954A-C8A0C610B11B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57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735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FD86-EF10-44F8-B953-7242FD99821D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17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192C-72EF-472A-A384-31C04A0EB9CB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99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636D-9C8C-49AF-8CED-74A666735B06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34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70C-18A0-40E7-B901-BAF3F58A9074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30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1F13-819D-45A7-81A0-322F8DC97816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96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F9B5-D40E-46F9-A338-1859DBE65450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27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D1D92D72-21CA-4D04-81F8-015ED95998F1}" type="datetime1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75554"/>
            <a:ext cx="10515598" cy="115844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Introduction to Column-Oriented Databases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Seminar</a:t>
            </a:r>
            <a:r>
              <a:rPr lang="tr-TR" dirty="0" smtClean="0"/>
              <a:t>: </a:t>
            </a:r>
            <a:r>
              <a:rPr lang="tr-TR" dirty="0" err="1" smtClean="0"/>
              <a:t>Columnar</a:t>
            </a:r>
            <a:r>
              <a:rPr lang="tr-TR" dirty="0" smtClean="0"/>
              <a:t> Databases, </a:t>
            </a:r>
            <a:r>
              <a:rPr lang="tr-TR" dirty="0" err="1" smtClean="0"/>
              <a:t>Nov</a:t>
            </a:r>
            <a:r>
              <a:rPr lang="tr-TR" dirty="0" smtClean="0"/>
              <a:t> 2012</a:t>
            </a:r>
            <a:r>
              <a:rPr lang="fi-FI" dirty="0" smtClean="0"/>
              <a:t>, </a:t>
            </a:r>
            <a:r>
              <a:rPr lang="fi-FI" dirty="0" err="1" smtClean="0"/>
              <a:t>Univ</a:t>
            </a:r>
            <a:r>
              <a:rPr lang="fi-FI" dirty="0" smtClean="0"/>
              <a:t>. Helsinki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272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Materialization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Most query results entity-at-a-time not column-at-a-time</a:t>
            </a:r>
          </a:p>
          <a:p>
            <a:r>
              <a:rPr lang="en-US" dirty="0" smtClean="0"/>
              <a:t>At some </a:t>
            </a:r>
            <a:r>
              <a:rPr lang="en-US" dirty="0"/>
              <a:t>point of time multiple column must be combined</a:t>
            </a:r>
          </a:p>
          <a:p>
            <a:r>
              <a:rPr lang="en-US" dirty="0" smtClean="0"/>
              <a:t>Performance </a:t>
            </a:r>
            <a:r>
              <a:rPr lang="en-US" dirty="0"/>
              <a:t>can be </a:t>
            </a:r>
            <a:r>
              <a:rPr lang="en-US" dirty="0" smtClean="0"/>
              <a:t>improved by </a:t>
            </a:r>
            <a:r>
              <a:rPr lang="en-US" dirty="0"/>
              <a:t>using </a:t>
            </a:r>
            <a:r>
              <a:rPr lang="en-US" dirty="0" smtClean="0"/>
              <a:t>late-materialization</a:t>
            </a:r>
          </a:p>
          <a:p>
            <a:r>
              <a:rPr lang="en-US" dirty="0" smtClean="0"/>
              <a:t>Keep the data in columns until much later in the query plan, operating directly on these columns.</a:t>
            </a:r>
          </a:p>
          <a:p>
            <a:pPr lvl="0"/>
            <a:r>
              <a:rPr lang="en-IN" dirty="0" err="1"/>
              <a:t>Eg</a:t>
            </a:r>
            <a:r>
              <a:rPr lang="en-IN" dirty="0"/>
              <a:t>: SELECT </a:t>
            </a:r>
            <a:r>
              <a:rPr lang="en-IN" dirty="0" err="1"/>
              <a:t>R.a</a:t>
            </a:r>
            <a:r>
              <a:rPr lang="en-IN" dirty="0"/>
              <a:t> FROM R WHERE </a:t>
            </a:r>
            <a:r>
              <a:rPr lang="en-IN" dirty="0" err="1"/>
              <a:t>R.c</a:t>
            </a:r>
            <a:r>
              <a:rPr lang="en-IN" dirty="0"/>
              <a:t> = </a:t>
            </a:r>
            <a:r>
              <a:rPr lang="en-IN" dirty="0" smtClean="0"/>
              <a:t>1 </a:t>
            </a:r>
            <a:r>
              <a:rPr lang="en-IN" dirty="0"/>
              <a:t>AND </a:t>
            </a:r>
            <a:r>
              <a:rPr lang="en-IN" dirty="0" err="1"/>
              <a:t>R.b</a:t>
            </a:r>
            <a:r>
              <a:rPr lang="en-IN" dirty="0"/>
              <a:t> = </a:t>
            </a:r>
            <a:r>
              <a:rPr lang="en-IN" dirty="0" smtClean="0"/>
              <a:t>7</a:t>
            </a:r>
            <a:endParaRPr lang="en-IN" dirty="0"/>
          </a:p>
          <a:p>
            <a:pPr lvl="1" hangingPunct="0"/>
            <a:r>
              <a:rPr lang="en-IN" dirty="0"/>
              <a:t>Output of each predicate is a bit string</a:t>
            </a:r>
          </a:p>
          <a:p>
            <a:pPr lvl="1" hangingPunct="0"/>
            <a:r>
              <a:rPr lang="en-IN" dirty="0"/>
              <a:t>Perform Bitwise AND</a:t>
            </a:r>
          </a:p>
          <a:p>
            <a:pPr lvl="1" hangingPunct="0"/>
            <a:r>
              <a:rPr lang="en-IN" dirty="0"/>
              <a:t>Use final position list to extract </a:t>
            </a:r>
            <a:r>
              <a:rPr lang="en-IN" dirty="0" err="1" smtClean="0"/>
              <a:t>R.a</a:t>
            </a:r>
            <a:endParaRPr lang="en-IN" dirty="0" smtClean="0"/>
          </a:p>
          <a:p>
            <a:r>
              <a:rPr lang="en-US" dirty="0" smtClean="0"/>
              <a:t>Advantages: Unnecessary </a:t>
            </a:r>
            <a:r>
              <a:rPr lang="en-US" dirty="0"/>
              <a:t>construction of tuple is </a:t>
            </a:r>
            <a:r>
              <a:rPr lang="en-US" dirty="0" smtClean="0"/>
              <a:t>avoided, direct </a:t>
            </a:r>
            <a:r>
              <a:rPr lang="en-US" dirty="0"/>
              <a:t>operation on compressed </a:t>
            </a:r>
            <a:r>
              <a:rPr lang="en-US" dirty="0" smtClean="0"/>
              <a:t>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744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sz="2400" dirty="0"/>
              <a:t>Operators operate on blocks of tuples at </a:t>
            </a:r>
            <a:r>
              <a:rPr lang="en-IN" sz="2400" dirty="0" smtClean="0"/>
              <a:t>once.</a:t>
            </a:r>
            <a:endParaRPr lang="en-IN" sz="2400" dirty="0"/>
          </a:p>
          <a:p>
            <a:pPr lvl="1" hangingPunct="0"/>
            <a:r>
              <a:rPr lang="en-IN" sz="2000" dirty="0"/>
              <a:t>Iterate over blocks rather than tuples</a:t>
            </a:r>
          </a:p>
          <a:p>
            <a:pPr lvl="1" hangingPunct="0"/>
            <a:r>
              <a:rPr lang="en-IN" sz="2000" dirty="0"/>
              <a:t>Like batch processing</a:t>
            </a:r>
          </a:p>
          <a:p>
            <a:pPr lvl="1" hangingPunct="0"/>
            <a:r>
              <a:rPr lang="en-IN" sz="2000" dirty="0" smtClean="0"/>
              <a:t>Block of values from the same columns are sent to an operator in a single function call.</a:t>
            </a:r>
            <a:endParaRPr lang="en-IN" sz="2000" dirty="0"/>
          </a:p>
          <a:p>
            <a:pPr lvl="0"/>
            <a:r>
              <a:rPr lang="en-IN" sz="2400" dirty="0"/>
              <a:t>If column is fixed width, it can be operated as an </a:t>
            </a:r>
            <a:r>
              <a:rPr lang="en-IN" sz="2400" dirty="0" smtClean="0"/>
              <a:t>array.</a:t>
            </a:r>
            <a:endParaRPr lang="en-IN" sz="2400" dirty="0"/>
          </a:p>
          <a:p>
            <a:pPr lvl="1" hangingPunct="0"/>
            <a:r>
              <a:rPr lang="en-IN" sz="2000" dirty="0"/>
              <a:t>Minimizes per-tuple overhead</a:t>
            </a:r>
          </a:p>
          <a:p>
            <a:pPr lvl="1" hangingPunct="0"/>
            <a:r>
              <a:rPr lang="en-IN" sz="2000" dirty="0"/>
              <a:t>Exploits potential for </a:t>
            </a:r>
            <a:r>
              <a:rPr lang="en-IN" sz="2000" dirty="0" smtClean="0"/>
              <a:t>parallelism</a:t>
            </a:r>
            <a:endParaRPr lang="en-I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824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Invisible</a:t>
            </a:r>
            <a:r>
              <a:rPr lang="tr-TR" dirty="0" smtClean="0"/>
              <a:t> </a:t>
            </a:r>
            <a:r>
              <a:rPr lang="tr-TR" dirty="0" err="1" smtClean="0"/>
              <a:t>Join</a:t>
            </a:r>
            <a:r>
              <a:rPr lang="fi-FI" dirty="0" smtClean="0"/>
              <a:t> - </a:t>
            </a:r>
            <a:r>
              <a:rPr lang="tr-TR" sz="3600" dirty="0"/>
              <a:t>SSBM </a:t>
            </a:r>
            <a:r>
              <a:rPr lang="tr-TR" sz="3600" dirty="0" err="1" smtClean="0"/>
              <a:t>tables</a:t>
            </a:r>
            <a:r>
              <a:rPr lang="tr-TR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1828800"/>
            <a:ext cx="4677228" cy="42929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Invisible Join	-</a:t>
            </a:r>
            <a:r>
              <a:rPr lang="fi-FI" dirty="0" smtClean="0"/>
              <a:t> </a:t>
            </a:r>
            <a:r>
              <a:rPr lang="tr-TR" sz="3600" dirty="0" smtClean="0"/>
              <a:t>A </a:t>
            </a:r>
            <a:r>
              <a:rPr lang="tr-TR" sz="3600" dirty="0" err="1"/>
              <a:t>query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i-FI" sz="2400" dirty="0" smtClean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 smtClean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 smtClean="0"/>
          </a:p>
          <a:p>
            <a:pPr marL="0" indent="0">
              <a:buNone/>
            </a:pPr>
            <a:endParaRPr lang="fi-FI" sz="2400" dirty="0"/>
          </a:p>
          <a:p>
            <a:pPr marL="0" lvl="0" indent="0">
              <a:buNone/>
            </a:pPr>
            <a:endParaRPr lang="en-IN" sz="2400" dirty="0" smtClean="0"/>
          </a:p>
          <a:p>
            <a:pPr marL="0" lvl="0" indent="0">
              <a:buNone/>
            </a:pPr>
            <a:endParaRPr lang="en-IN" sz="2400" dirty="0"/>
          </a:p>
          <a:p>
            <a:pPr marL="0" lvl="0" indent="0">
              <a:buNone/>
            </a:pPr>
            <a:r>
              <a:rPr lang="en-IN" sz="2800" dirty="0" smtClean="0"/>
              <a:t>Find total </a:t>
            </a:r>
            <a:r>
              <a:rPr lang="en-IN" sz="2800" dirty="0"/>
              <a:t>revenue from Asian customers who purchase a product supplied by an Asian supplier between 1992 and 1997 grouped by nation of the customer, supplier and year of transaction</a:t>
            </a:r>
          </a:p>
          <a:p>
            <a:pPr marL="0" indent="0">
              <a:buNone/>
            </a:pPr>
            <a:endParaRPr lang="tr-TR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676400"/>
            <a:ext cx="5486399" cy="34430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Invisible</a:t>
            </a:r>
            <a:r>
              <a:rPr lang="tr-TR" dirty="0"/>
              <a:t> </a:t>
            </a:r>
            <a:r>
              <a:rPr lang="tr-TR" dirty="0" err="1" smtClean="0"/>
              <a:t>Join</a:t>
            </a:r>
            <a:r>
              <a:rPr lang="fi-FI" dirty="0" smtClean="0"/>
              <a:t> – </a:t>
            </a:r>
            <a:r>
              <a:rPr lang="fi-FI" dirty="0" err="1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Traditional plan for this type of query is to pipeline join in order of predicate selectivity</a:t>
            </a:r>
          </a:p>
          <a:p>
            <a:r>
              <a:rPr lang="en-US" sz="2400" dirty="0"/>
              <a:t>Alternate plan is late materialized join technique</a:t>
            </a:r>
          </a:p>
          <a:p>
            <a:endParaRPr lang="en-US" sz="2400" dirty="0"/>
          </a:p>
          <a:p>
            <a:r>
              <a:rPr lang="en-US" sz="2400" dirty="0"/>
              <a:t>But both have disadvantages</a:t>
            </a:r>
          </a:p>
          <a:p>
            <a:pPr lvl="1"/>
            <a:r>
              <a:rPr lang="en-US" sz="2000" dirty="0"/>
              <a:t>Traditional plan lacks all the advantages described previously of late materialization</a:t>
            </a:r>
          </a:p>
          <a:p>
            <a:pPr lvl="1"/>
            <a:r>
              <a:rPr lang="en-US" sz="2000" dirty="0"/>
              <a:t>In the late materialized join technique group by columns need to be extracted in out-of-position </a:t>
            </a:r>
            <a:r>
              <a:rPr lang="en-US" sz="2000" dirty="0" smtClean="0"/>
              <a:t>order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763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Invisible</a:t>
            </a:r>
            <a:r>
              <a:rPr lang="tr-TR" dirty="0"/>
              <a:t> </a:t>
            </a:r>
            <a:r>
              <a:rPr lang="tr-TR" dirty="0" err="1"/>
              <a:t>Join</a:t>
            </a:r>
            <a:r>
              <a:rPr lang="fi-FI" dirty="0"/>
              <a:t> – </a:t>
            </a:r>
            <a:r>
              <a:rPr lang="fi-FI" dirty="0" err="1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Invisible join is a late materialized join but minimize the values that need to be extracted out of order</a:t>
            </a:r>
          </a:p>
          <a:p>
            <a:r>
              <a:rPr lang="en-US" sz="2400" dirty="0"/>
              <a:t>Invisible join</a:t>
            </a:r>
          </a:p>
          <a:p>
            <a:pPr lvl="1"/>
            <a:r>
              <a:rPr lang="en-US" sz="2000" dirty="0"/>
              <a:t>Rewrite joins into predicates on the foreign key columns in the fact </a:t>
            </a:r>
            <a:r>
              <a:rPr lang="en-US" sz="2000" dirty="0" smtClean="0"/>
              <a:t>table.</a:t>
            </a:r>
            <a:endParaRPr lang="en-US" sz="2000" dirty="0"/>
          </a:p>
          <a:p>
            <a:pPr lvl="1"/>
            <a:r>
              <a:rPr lang="en-US" sz="2000" dirty="0"/>
              <a:t>These predicates </a:t>
            </a:r>
            <a:r>
              <a:rPr lang="en-US" sz="2000" dirty="0" smtClean="0"/>
              <a:t> can be evaluated by hash-lookup.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869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Invisible Join	</a:t>
            </a:r>
            <a:r>
              <a:rPr lang="fi-FI" dirty="0"/>
              <a:t> </a:t>
            </a:r>
            <a:r>
              <a:rPr lang="fi-FI" dirty="0" smtClean="0"/>
              <a:t>- </a:t>
            </a:r>
            <a:r>
              <a:rPr lang="en-US" sz="3600" dirty="0"/>
              <a:t>The first phase of Invisible </a:t>
            </a:r>
            <a:r>
              <a:rPr lang="en-US" sz="3600" dirty="0" smtClean="0"/>
              <a:t>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1905001"/>
            <a:ext cx="5219806" cy="4038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Invisible Join	</a:t>
            </a:r>
            <a:r>
              <a:rPr lang="fi-FI" dirty="0" smtClean="0"/>
              <a:t>- </a:t>
            </a:r>
            <a:r>
              <a:rPr lang="en-US" sz="3600" dirty="0"/>
              <a:t>The </a:t>
            </a:r>
            <a:r>
              <a:rPr lang="tr-TR" sz="3600" dirty="0" err="1"/>
              <a:t>second</a:t>
            </a:r>
            <a:r>
              <a:rPr lang="en-US" sz="3600" dirty="0"/>
              <a:t> phase of Invisible </a:t>
            </a:r>
            <a:r>
              <a:rPr lang="en-US" sz="3600" dirty="0" smtClean="0"/>
              <a:t>Join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1443178"/>
            <a:ext cx="5248275" cy="4948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Invisible Join	- </a:t>
            </a:r>
            <a:r>
              <a:rPr lang="en-US" sz="3600" dirty="0"/>
              <a:t>The </a:t>
            </a:r>
            <a:r>
              <a:rPr lang="tr-TR" sz="3600" dirty="0" err="1"/>
              <a:t>third</a:t>
            </a:r>
            <a:r>
              <a:rPr lang="en-US" sz="3600" dirty="0"/>
              <a:t> phase of Invisible </a:t>
            </a:r>
            <a:r>
              <a:rPr lang="en-US" sz="3600" dirty="0" smtClean="0"/>
              <a:t>Join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1448944"/>
            <a:ext cx="5105400" cy="506708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Experiments</a:t>
            </a:r>
            <a:r>
              <a:rPr lang="fi-FI" dirty="0" smtClean="0"/>
              <a:t> [4]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Column-</a:t>
            </a:r>
            <a:r>
              <a:rPr lang="tr-TR" sz="2400" dirty="0" smtClean="0"/>
              <a:t>s</a:t>
            </a:r>
            <a:r>
              <a:rPr lang="en-US" sz="2400" dirty="0" smtClean="0"/>
              <a:t>tore simulation in a </a:t>
            </a:r>
            <a:r>
              <a:rPr lang="tr-TR" sz="2400" dirty="0" smtClean="0"/>
              <a:t>r</a:t>
            </a:r>
            <a:r>
              <a:rPr lang="en-US" sz="2400" dirty="0" err="1" smtClean="0"/>
              <a:t>ow</a:t>
            </a:r>
            <a:r>
              <a:rPr lang="en-US" sz="2400" dirty="0" smtClean="0"/>
              <a:t>-</a:t>
            </a:r>
            <a:r>
              <a:rPr lang="tr-TR" sz="2400" dirty="0" smtClean="0"/>
              <a:t>s</a:t>
            </a:r>
            <a:r>
              <a:rPr lang="en-US" sz="2400" dirty="0" smtClean="0"/>
              <a:t>tore to find out whether it is </a:t>
            </a:r>
            <a:r>
              <a:rPr lang="en-IN" sz="2400" dirty="0" smtClean="0"/>
              <a:t>possible </a:t>
            </a:r>
            <a:r>
              <a:rPr lang="en-IN" sz="2400" dirty="0"/>
              <a:t>for a </a:t>
            </a:r>
            <a:r>
              <a:rPr lang="en-IN" sz="2400" dirty="0" smtClean="0"/>
              <a:t>row-store </a:t>
            </a:r>
            <a:r>
              <a:rPr lang="en-IN" sz="2400" dirty="0"/>
              <a:t>to obtain the benefits of </a:t>
            </a:r>
            <a:r>
              <a:rPr lang="en-IN" sz="2400" dirty="0" smtClean="0"/>
              <a:t>column-oriented design.</a:t>
            </a:r>
            <a:endParaRPr lang="tr-TR" sz="2400" dirty="0" smtClean="0"/>
          </a:p>
          <a:p>
            <a:r>
              <a:rPr lang="tr-TR" sz="2400" dirty="0" err="1" smtClean="0"/>
              <a:t>Column-store</a:t>
            </a:r>
            <a:r>
              <a:rPr lang="tr-TR" sz="2400" dirty="0" smtClean="0"/>
              <a:t> performance after removing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optimizations</a:t>
            </a:r>
            <a:r>
              <a:rPr lang="fi-FI" sz="2400" dirty="0" smtClean="0"/>
              <a:t> to </a:t>
            </a:r>
            <a:r>
              <a:rPr lang="fi-FI" sz="2400" dirty="0" err="1" smtClean="0"/>
              <a:t>find</a:t>
            </a:r>
            <a:r>
              <a:rPr lang="fi-FI" sz="2400" dirty="0" smtClean="0"/>
              <a:t> out </a:t>
            </a:r>
            <a:r>
              <a:rPr lang="fi-FI" sz="2400" dirty="0" err="1" smtClean="0"/>
              <a:t>which</a:t>
            </a:r>
            <a:r>
              <a:rPr lang="fi-FI" sz="2400" dirty="0" smtClean="0"/>
              <a:t> </a:t>
            </a:r>
            <a:r>
              <a:rPr lang="fi-FI" sz="2400" dirty="0" err="1" smtClean="0"/>
              <a:t>optimizations</a:t>
            </a:r>
            <a:r>
              <a:rPr lang="fi-FI" sz="2400" dirty="0" smtClean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</a:t>
            </a:r>
            <a:r>
              <a:rPr lang="fi-FI" sz="2400" dirty="0" err="1" smtClean="0"/>
              <a:t>most</a:t>
            </a:r>
            <a:r>
              <a:rPr lang="fi-FI" sz="2400" dirty="0" smtClean="0"/>
              <a:t> </a:t>
            </a:r>
            <a:r>
              <a:rPr lang="fi-FI" sz="2400" dirty="0" err="1" smtClean="0"/>
              <a:t>significant</a:t>
            </a:r>
            <a:r>
              <a:rPr lang="fi-FI" sz="2400" dirty="0" smtClean="0"/>
              <a:t>.</a:t>
            </a:r>
            <a:endParaRPr lang="tr-TR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Introduction</a:t>
            </a:r>
            <a:endParaRPr lang="en-US" sz="2400" dirty="0" smtClean="0"/>
          </a:p>
          <a:p>
            <a:r>
              <a:rPr lang="tr-TR" sz="2400" dirty="0" smtClean="0"/>
              <a:t>Row-Oriented Execution</a:t>
            </a:r>
          </a:p>
          <a:p>
            <a:r>
              <a:rPr lang="tr-TR" sz="2400" dirty="0" smtClean="0"/>
              <a:t>Column-Oriented Execution</a:t>
            </a:r>
          </a:p>
          <a:p>
            <a:r>
              <a:rPr lang="tr-TR" sz="2400" dirty="0" smtClean="0"/>
              <a:t>Experiments</a:t>
            </a:r>
          </a:p>
          <a:p>
            <a:r>
              <a:rPr lang="tr-TR" sz="2400" dirty="0" smtClean="0"/>
              <a:t>Conclusion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219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Experiments</a:t>
            </a:r>
            <a:r>
              <a:rPr lang="fi-FI" dirty="0" smtClean="0"/>
              <a:t> -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hangingPunct="0"/>
            <a:r>
              <a:rPr lang="en-IN" sz="2400" dirty="0" smtClean="0"/>
              <a:t>2.8 GHz </a:t>
            </a:r>
            <a:r>
              <a:rPr lang="en-IN" sz="2400" dirty="0"/>
              <a:t>Dual Core Pentium(R) workstation</a:t>
            </a:r>
          </a:p>
          <a:p>
            <a:pPr lvl="1" hangingPunct="0"/>
            <a:r>
              <a:rPr lang="en-IN" sz="2400" dirty="0"/>
              <a:t>3 GB RAM</a:t>
            </a:r>
          </a:p>
          <a:p>
            <a:pPr lvl="1" hangingPunct="0"/>
            <a:r>
              <a:rPr lang="en-IN" sz="2400" dirty="0"/>
              <a:t>RHEL 5</a:t>
            </a:r>
          </a:p>
          <a:p>
            <a:pPr lvl="1" hangingPunct="0"/>
            <a:r>
              <a:rPr lang="en-IN" sz="2400" dirty="0"/>
              <a:t>4 disk array mapped as a single logical volume</a:t>
            </a:r>
          </a:p>
          <a:p>
            <a:pPr lvl="1" hangingPunct="0"/>
            <a:r>
              <a:rPr lang="en-IN" sz="2400" dirty="0"/>
              <a:t>Reported numbers are average of several runs</a:t>
            </a:r>
          </a:p>
          <a:p>
            <a:pPr lvl="1" hangingPunct="0"/>
            <a:r>
              <a:rPr lang="en-IN" sz="2400" dirty="0"/>
              <a:t>Warm buffer (30% improvement for both systems</a:t>
            </a:r>
            <a:r>
              <a:rPr lang="en-IN" sz="2400" dirty="0" smtClean="0"/>
              <a:t>)</a:t>
            </a:r>
          </a:p>
          <a:p>
            <a:pPr lvl="1" hangingPunct="0"/>
            <a:r>
              <a:rPr lang="en-US" sz="2400" dirty="0"/>
              <a:t>Star Schema Benchmark (SSBM</a:t>
            </a:r>
            <a:r>
              <a:rPr lang="en-US" sz="2400" dirty="0" smtClean="0"/>
              <a:t>)</a:t>
            </a:r>
            <a:r>
              <a:rPr lang="en-IN" sz="2400" dirty="0" smtClean="0"/>
              <a:t> with the fact table (17 columns, 60,000,000 rows) and 4 dimension tables (largest one: 80,000 rows)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36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RS = System X (</a:t>
            </a:r>
            <a:r>
              <a:rPr lang="fi-FI" dirty="0" err="1" smtClean="0"/>
              <a:t>row-store</a:t>
            </a:r>
            <a:r>
              <a:rPr lang="fi-FI" dirty="0" smtClean="0"/>
              <a:t>)			CS = </a:t>
            </a:r>
            <a:r>
              <a:rPr lang="fi-FI" dirty="0" err="1" smtClean="0"/>
              <a:t>C-store</a:t>
            </a:r>
            <a:r>
              <a:rPr lang="fi-FI" dirty="0" smtClean="0"/>
              <a:t> (</a:t>
            </a:r>
            <a:r>
              <a:rPr lang="fi-FI" dirty="0" err="1" smtClean="0"/>
              <a:t>column-store</a:t>
            </a:r>
            <a:r>
              <a:rPr lang="fi-FI" dirty="0" smtClean="0"/>
              <a:t>)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RS (MV) = System X </a:t>
            </a:r>
            <a:r>
              <a:rPr lang="fi-FI" dirty="0" err="1" smtClean="0"/>
              <a:t>materialized</a:t>
            </a:r>
            <a:r>
              <a:rPr lang="fi-FI" dirty="0" smtClean="0"/>
              <a:t> </a:t>
            </a:r>
            <a:r>
              <a:rPr lang="fi-FI" dirty="0" err="1" smtClean="0"/>
              <a:t>view</a:t>
            </a:r>
            <a:r>
              <a:rPr lang="fi-FI" dirty="0" smtClean="0"/>
              <a:t>	CS (</a:t>
            </a:r>
            <a:r>
              <a:rPr lang="fi-FI" dirty="0" err="1" smtClean="0"/>
              <a:t>Row-MV</a:t>
            </a:r>
            <a:r>
              <a:rPr lang="fi-FI" dirty="0" smtClean="0"/>
              <a:t>) = </a:t>
            </a:r>
            <a:r>
              <a:rPr lang="fi-FI" dirty="0" err="1" smtClean="0"/>
              <a:t>Row-MV</a:t>
            </a:r>
            <a:r>
              <a:rPr lang="fi-FI" dirty="0" smtClean="0"/>
              <a:t>  in </a:t>
            </a:r>
            <a:r>
              <a:rPr lang="fi-FI" dirty="0" err="1" smtClean="0"/>
              <a:t>C-Store</a:t>
            </a:r>
            <a:endParaRPr lang="fi-FI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aseline </a:t>
            </a:r>
            <a:r>
              <a:rPr lang="en-US" sz="3600" dirty="0"/>
              <a:t>performance of C-store and System </a:t>
            </a:r>
            <a:r>
              <a:rPr lang="en-US" sz="3600" dirty="0" smtClean="0"/>
              <a:t>X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828800"/>
            <a:ext cx="7718036" cy="304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21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Baseline </a:t>
            </a:r>
            <a:r>
              <a:rPr lang="en-US" sz="3200" dirty="0" smtClean="0"/>
              <a:t>performance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From the graph we can see</a:t>
            </a:r>
          </a:p>
          <a:p>
            <a:pPr lvl="1"/>
            <a:r>
              <a:rPr lang="en-US" sz="2400" dirty="0"/>
              <a:t>C-Store </a:t>
            </a:r>
            <a:r>
              <a:rPr lang="en-US" sz="2400" dirty="0" smtClean="0"/>
              <a:t>performs better than System </a:t>
            </a:r>
            <a:r>
              <a:rPr lang="en-US" sz="2400" dirty="0"/>
              <a:t>X by a </a:t>
            </a:r>
          </a:p>
          <a:p>
            <a:pPr lvl="2"/>
            <a:r>
              <a:rPr lang="en-US" sz="2000" dirty="0"/>
              <a:t>Factor of 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</a:rPr>
              <a:t>six</a:t>
            </a:r>
            <a:r>
              <a:rPr lang="en-US" sz="2000" dirty="0"/>
              <a:t> in the base case</a:t>
            </a:r>
          </a:p>
          <a:p>
            <a:pPr lvl="2"/>
            <a:r>
              <a:rPr lang="en-US" sz="2000" dirty="0"/>
              <a:t>Factor of 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</a:rPr>
              <a:t>three</a:t>
            </a:r>
            <a:r>
              <a:rPr lang="en-US" sz="2000" dirty="0"/>
              <a:t> when System </a:t>
            </a:r>
            <a:r>
              <a:rPr lang="en-US" sz="2000" dirty="0" smtClean="0"/>
              <a:t>X </a:t>
            </a:r>
            <a:r>
              <a:rPr lang="en-US" sz="2000" dirty="0"/>
              <a:t>use materialized view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However CS (Row-MV</a:t>
            </a:r>
            <a:r>
              <a:rPr lang="en-US" sz="2800" dirty="0" smtClean="0"/>
              <a:t>) (row-oriented materialized view inside C-Store) performs </a:t>
            </a:r>
            <a:r>
              <a:rPr lang="en-US" sz="2800" dirty="0"/>
              <a:t>worse than RS (MV) </a:t>
            </a:r>
          </a:p>
          <a:p>
            <a:pPr lvl="1"/>
            <a:r>
              <a:rPr lang="en-US" sz="2400" dirty="0"/>
              <a:t>System X provide advance performance feature</a:t>
            </a:r>
          </a:p>
          <a:p>
            <a:pPr lvl="1"/>
            <a:r>
              <a:rPr lang="en-US" sz="2400" dirty="0"/>
              <a:t>C-Store has multiple known performance </a:t>
            </a:r>
            <a:r>
              <a:rPr lang="en-US" sz="2400" dirty="0" smtClean="0"/>
              <a:t>bottlenecks</a:t>
            </a:r>
            <a:endParaRPr lang="en-US" sz="2400" dirty="0"/>
          </a:p>
          <a:p>
            <a:pPr lvl="2"/>
            <a:r>
              <a:rPr lang="en-IN" sz="2000" dirty="0"/>
              <a:t>C-Store doesn't support </a:t>
            </a:r>
            <a:r>
              <a:rPr lang="en-IN" sz="2000" dirty="0" smtClean="0">
                <a:solidFill>
                  <a:schemeClr val="tx2">
                    <a:lumMod val="90000"/>
                  </a:schemeClr>
                </a:solidFill>
              </a:rPr>
              <a:t>partitioning</a:t>
            </a:r>
            <a:r>
              <a:rPr lang="en-IN" sz="2000" dirty="0">
                <a:solidFill>
                  <a:schemeClr val="tx2">
                    <a:lumMod val="90000"/>
                  </a:schemeClr>
                </a:solidFill>
              </a:rPr>
              <a:t>, multithreading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79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Column-</a:t>
            </a:r>
            <a:r>
              <a:rPr lang="tr-TR" sz="3600" dirty="0"/>
              <a:t>s</a:t>
            </a:r>
            <a:r>
              <a:rPr lang="en-US" sz="3600" dirty="0"/>
              <a:t>tore simulation in a </a:t>
            </a:r>
            <a:r>
              <a:rPr lang="tr-TR" sz="3600" dirty="0"/>
              <a:t>r</a:t>
            </a:r>
            <a:r>
              <a:rPr lang="en-US" sz="3600" dirty="0" err="1"/>
              <a:t>ow</a:t>
            </a:r>
            <a:r>
              <a:rPr lang="en-US" sz="3600" dirty="0"/>
              <a:t>-</a:t>
            </a:r>
            <a:r>
              <a:rPr lang="tr-TR" sz="3600" dirty="0"/>
              <a:t>s</a:t>
            </a:r>
            <a:r>
              <a:rPr lang="en-US" sz="3600" dirty="0"/>
              <a:t>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Five </a:t>
            </a:r>
            <a:r>
              <a:rPr lang="en-US" sz="2800" dirty="0"/>
              <a:t>different </a:t>
            </a:r>
            <a:r>
              <a:rPr lang="en-US" sz="2800" dirty="0" smtClean="0"/>
              <a:t>configurations:</a:t>
            </a:r>
            <a:endParaRPr lang="en-US" sz="2800" dirty="0"/>
          </a:p>
          <a:p>
            <a:pPr marL="731838" lvl="1" indent="-457200">
              <a:buFont typeface="Bookman Old Style" pitchFamily="16" charset="0"/>
              <a:buAutoNum type="arabicPeriod"/>
            </a:pPr>
            <a:r>
              <a:rPr lang="en-US" sz="2400" dirty="0"/>
              <a:t>Traditional </a:t>
            </a:r>
            <a:r>
              <a:rPr lang="en-US" sz="2400" dirty="0" smtClean="0"/>
              <a:t>row</a:t>
            </a:r>
            <a:r>
              <a:rPr lang="tr-TR" sz="2400" dirty="0" smtClean="0"/>
              <a:t>-</a:t>
            </a:r>
            <a:r>
              <a:rPr lang="en-US" sz="2400" dirty="0" smtClean="0"/>
              <a:t>oriented </a:t>
            </a:r>
            <a:r>
              <a:rPr lang="en-US" sz="2400" dirty="0"/>
              <a:t>representation with </a:t>
            </a:r>
            <a:r>
              <a:rPr lang="en-US" sz="2400" dirty="0" smtClean="0"/>
              <a:t>bitmap</a:t>
            </a:r>
            <a:endParaRPr lang="en-US" sz="2400" dirty="0"/>
          </a:p>
          <a:p>
            <a:pPr marL="731838" lvl="1" indent="-457200">
              <a:buFont typeface="Bookman Old Style" pitchFamily="16" charset="0"/>
              <a:buAutoNum type="arabicPeriod"/>
            </a:pPr>
            <a:r>
              <a:rPr lang="en-US" sz="2400" dirty="0"/>
              <a:t>Traditional (bitmap):  Biased to use bitmaps; might be inferior sometimes</a:t>
            </a:r>
          </a:p>
          <a:p>
            <a:pPr marL="731838" lvl="1" indent="-457200">
              <a:buFont typeface="Bookman Old Style" pitchFamily="16" charset="0"/>
              <a:buAutoNum type="arabicPeriod"/>
            </a:pPr>
            <a:r>
              <a:rPr lang="en-US" sz="2400" dirty="0"/>
              <a:t>Vertical Partitioning:  Each column is a relation</a:t>
            </a:r>
          </a:p>
          <a:p>
            <a:pPr marL="731838" lvl="1" indent="-457200">
              <a:buFont typeface="Bookman Old Style" pitchFamily="16" charset="0"/>
              <a:buAutoNum type="arabicPeriod"/>
            </a:pPr>
            <a:r>
              <a:rPr lang="en-US" sz="2400" dirty="0"/>
              <a:t>Index-Only:  </a:t>
            </a:r>
            <a:r>
              <a:rPr lang="en-US" sz="2400" dirty="0" err="1"/>
              <a:t>B+Tree</a:t>
            </a:r>
            <a:r>
              <a:rPr lang="en-US" sz="2400" dirty="0"/>
              <a:t> on each </a:t>
            </a:r>
            <a:r>
              <a:rPr lang="en-US" sz="2400" dirty="0" smtClean="0"/>
              <a:t>columns</a:t>
            </a:r>
            <a:endParaRPr lang="en-US" sz="2400" dirty="0"/>
          </a:p>
          <a:p>
            <a:pPr marL="731838" lvl="1" indent="-457200">
              <a:buFont typeface="Bookman Old Style" pitchFamily="16" charset="0"/>
              <a:buAutoNum type="arabicPeriod"/>
            </a:pPr>
            <a:r>
              <a:rPr lang="en-US" sz="2400" dirty="0"/>
              <a:t>Materialized Views:  Optimal set of views for every query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89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Average </a:t>
            </a:r>
            <a:r>
              <a:rPr lang="en-US" sz="3600" dirty="0"/>
              <a:t>performance across all the </a:t>
            </a:r>
            <a:r>
              <a:rPr lang="en-US" sz="3600" dirty="0" smtClean="0"/>
              <a:t>queries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4000" dirty="0" smtClean="0"/>
              <a:t>T       = </a:t>
            </a:r>
            <a:r>
              <a:rPr lang="fi-FI" sz="4000" dirty="0" err="1" smtClean="0"/>
              <a:t>Traditional</a:t>
            </a:r>
            <a:r>
              <a:rPr lang="fi-FI" sz="4000" dirty="0" smtClean="0"/>
              <a:t> </a:t>
            </a:r>
            <a:br>
              <a:rPr lang="fi-FI" sz="4000" dirty="0" smtClean="0"/>
            </a:br>
            <a:r>
              <a:rPr lang="fi-FI" sz="4000" dirty="0" smtClean="0"/>
              <a:t>T(B)  = </a:t>
            </a:r>
            <a:r>
              <a:rPr lang="fi-FI" sz="4000" dirty="0" err="1" smtClean="0"/>
              <a:t>Traditional</a:t>
            </a:r>
            <a:r>
              <a:rPr lang="fi-FI" sz="4000" dirty="0" smtClean="0"/>
              <a:t> </a:t>
            </a:r>
            <a:r>
              <a:rPr lang="fi-FI" sz="4000" dirty="0" err="1" smtClean="0"/>
              <a:t>Bitmap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>MV   = </a:t>
            </a:r>
            <a:r>
              <a:rPr lang="fi-FI" sz="4000" dirty="0" err="1" smtClean="0"/>
              <a:t>Materialized</a:t>
            </a:r>
            <a:r>
              <a:rPr lang="fi-FI" sz="4000" dirty="0" smtClean="0"/>
              <a:t> </a:t>
            </a:r>
            <a:r>
              <a:rPr lang="fi-FI" sz="4000" dirty="0" err="1" smtClean="0"/>
              <a:t>View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>VP    = </a:t>
            </a:r>
            <a:r>
              <a:rPr lang="fi-FI" sz="4000" dirty="0" err="1" smtClean="0"/>
              <a:t>Vertical</a:t>
            </a:r>
            <a:r>
              <a:rPr lang="fi-FI" sz="4000" dirty="0" smtClean="0"/>
              <a:t> </a:t>
            </a:r>
            <a:r>
              <a:rPr lang="fi-FI" sz="4000" dirty="0" err="1" smtClean="0"/>
              <a:t>Partitioning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>AI     = </a:t>
            </a:r>
            <a:r>
              <a:rPr lang="fi-FI" sz="4000" dirty="0" err="1" smtClean="0"/>
              <a:t>All</a:t>
            </a:r>
            <a:r>
              <a:rPr lang="fi-FI" sz="4000" dirty="0" smtClean="0"/>
              <a:t> </a:t>
            </a:r>
            <a:r>
              <a:rPr lang="fi-FI" sz="4000" dirty="0" err="1" smtClean="0"/>
              <a:t>indexes</a:t>
            </a:r>
            <a:endParaRPr lang="fi-FI" sz="4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799" y="1600200"/>
            <a:ext cx="3407739" cy="472648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Column-</a:t>
            </a:r>
            <a:r>
              <a:rPr lang="tr-TR" sz="3200" dirty="0"/>
              <a:t>s</a:t>
            </a:r>
            <a:r>
              <a:rPr lang="en-US" sz="3200" dirty="0"/>
              <a:t>tore simulation in a </a:t>
            </a:r>
            <a:r>
              <a:rPr lang="tr-TR" sz="3200" dirty="0"/>
              <a:t>r</a:t>
            </a:r>
            <a:r>
              <a:rPr lang="en-US" sz="3200" dirty="0" err="1"/>
              <a:t>ow</a:t>
            </a:r>
            <a:r>
              <a:rPr lang="en-US" sz="3200" dirty="0"/>
              <a:t>-</a:t>
            </a:r>
            <a:r>
              <a:rPr lang="tr-TR" sz="3200" dirty="0"/>
              <a:t>s</a:t>
            </a:r>
            <a:r>
              <a:rPr lang="en-US" sz="3200" dirty="0" smtClean="0"/>
              <a:t>tore -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sz="2800" dirty="0" smtClean="0"/>
              <a:t>MV performs best since they read minimal amount of data needed by a query.</a:t>
            </a:r>
          </a:p>
          <a:p>
            <a:pPr lvl="0"/>
            <a:r>
              <a:rPr lang="en-IN" sz="2800" dirty="0" smtClean="0"/>
              <a:t>Index only plans are the worst:</a:t>
            </a:r>
          </a:p>
          <a:p>
            <a:pPr lvl="1" hangingPunct="0"/>
            <a:r>
              <a:rPr lang="en-IN" sz="2400" dirty="0" smtClean="0"/>
              <a:t>Expensive column joins on fact table</a:t>
            </a:r>
          </a:p>
          <a:p>
            <a:pPr lvl="1" hangingPunct="0"/>
            <a:r>
              <a:rPr lang="en-IN" sz="2400" dirty="0" smtClean="0"/>
              <a:t>Unable to use merge join</a:t>
            </a:r>
          </a:p>
          <a:p>
            <a:pPr lvl="0"/>
            <a:r>
              <a:rPr lang="en-IN" sz="2800" dirty="0" smtClean="0"/>
              <a:t>Vertical partitioning:</a:t>
            </a:r>
          </a:p>
          <a:p>
            <a:pPr lvl="1" hangingPunct="0"/>
            <a:r>
              <a:rPr lang="en-IN" sz="2400" dirty="0" smtClean="0"/>
              <a:t>Tuple overheads and reconstruction</a:t>
            </a:r>
          </a:p>
          <a:p>
            <a:pPr lvl="2" hangingPunct="0"/>
            <a:r>
              <a:rPr lang="en-IN" sz="2000" dirty="0" err="1" smtClean="0"/>
              <a:t>LineOrder</a:t>
            </a:r>
            <a:r>
              <a:rPr lang="en-IN" sz="2000" dirty="0" smtClean="0"/>
              <a:t> Table – 60 million tuples, 17 columns</a:t>
            </a:r>
          </a:p>
          <a:p>
            <a:pPr lvl="2" hangingPunct="0"/>
            <a:r>
              <a:rPr lang="en-IN" sz="2000" dirty="0" smtClean="0"/>
              <a:t>Compressed data</a:t>
            </a:r>
          </a:p>
          <a:p>
            <a:pPr marL="502920" lvl="2" indent="0" hangingPunct="0">
              <a:buNone/>
            </a:pPr>
            <a:endParaRPr lang="en-IN" sz="2000" dirty="0" smtClean="0"/>
          </a:p>
          <a:p>
            <a:pPr marL="502920" lvl="2" indent="0" hangingPunct="0">
              <a:buNone/>
            </a:pPr>
            <a:endParaRPr lang="en-IN" sz="2000" dirty="0" smtClean="0"/>
          </a:p>
          <a:p>
            <a:pPr marL="502920" lvl="2" indent="0" hangingPunct="0">
              <a:buNone/>
            </a:pPr>
            <a:endParaRPr lang="en-IN" sz="20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28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/>
              <a:t>Column-store</a:t>
            </a:r>
            <a:r>
              <a:rPr lang="tr-TR" sz="3600" dirty="0"/>
              <a:t> </a:t>
            </a:r>
            <a:r>
              <a:rPr lang="tr-TR" sz="3600" dirty="0" err="1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Column</a:t>
            </a:r>
            <a:r>
              <a:rPr lang="tr-TR" sz="2800" dirty="0" smtClean="0"/>
              <a:t>-s</a:t>
            </a:r>
            <a:r>
              <a:rPr lang="en-US" sz="2800" dirty="0" smtClean="0"/>
              <a:t>tore perform</a:t>
            </a:r>
            <a:r>
              <a:rPr lang="tr-TR" sz="2800" dirty="0" smtClean="0"/>
              <a:t>s</a:t>
            </a:r>
            <a:r>
              <a:rPr lang="en-US" sz="2800" dirty="0" smtClean="0"/>
              <a:t> </a:t>
            </a:r>
            <a:r>
              <a:rPr lang="en-US" sz="2800" dirty="0"/>
              <a:t>better than the best case of </a:t>
            </a:r>
            <a:r>
              <a:rPr lang="en-US" sz="2800" dirty="0" smtClean="0"/>
              <a:t>row</a:t>
            </a:r>
            <a:r>
              <a:rPr lang="tr-TR" sz="2800" dirty="0" smtClean="0"/>
              <a:t>-</a:t>
            </a:r>
            <a:r>
              <a:rPr lang="en-US" sz="2800" dirty="0" smtClean="0"/>
              <a:t>store </a:t>
            </a:r>
            <a:r>
              <a:rPr lang="en-US" sz="2800" dirty="0"/>
              <a:t>(4.0sec -</a:t>
            </a:r>
            <a:r>
              <a:rPr lang="en-US" sz="2800" dirty="0" smtClean="0"/>
              <a:t> </a:t>
            </a:r>
            <a:r>
              <a:rPr lang="en-US" sz="2800" dirty="0"/>
              <a:t>10.2sec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Approach:</a:t>
            </a:r>
          </a:p>
          <a:p>
            <a:pPr lvl="1"/>
            <a:r>
              <a:rPr lang="en-US" sz="2400" dirty="0"/>
              <a:t>Start with column-store (C-Store)</a:t>
            </a:r>
          </a:p>
          <a:p>
            <a:pPr lvl="1"/>
            <a:r>
              <a:rPr lang="en-US" sz="2400" dirty="0"/>
              <a:t>Remove column-store-specific performance </a:t>
            </a:r>
            <a:r>
              <a:rPr lang="en-US" sz="2400" dirty="0" smtClean="0"/>
              <a:t>optimizations</a:t>
            </a:r>
            <a:r>
              <a:rPr lang="tr-TR" sz="2400" dirty="0" smtClean="0"/>
              <a:t> which are compression, block processing, late materialization, invisible join.</a:t>
            </a:r>
            <a:endParaRPr lang="en-US" sz="2400" dirty="0"/>
          </a:p>
          <a:p>
            <a:pPr lvl="1"/>
            <a:r>
              <a:rPr lang="en-US" sz="2400" dirty="0"/>
              <a:t>End </a:t>
            </a:r>
            <a:r>
              <a:rPr lang="en-US" sz="2400" dirty="0" smtClean="0"/>
              <a:t>up with column-store having </a:t>
            </a:r>
            <a:r>
              <a:rPr lang="en-US" sz="2400" dirty="0"/>
              <a:t>a row-oriented query </a:t>
            </a:r>
            <a:r>
              <a:rPr lang="en-US" sz="2400" dirty="0" smtClean="0"/>
              <a:t>executer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72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 err="1" smtClean="0"/>
              <a:t>Column-store</a:t>
            </a:r>
            <a:r>
              <a:rPr lang="tr-TR" sz="4000" dirty="0" smtClean="0"/>
              <a:t> </a:t>
            </a:r>
            <a:r>
              <a:rPr lang="tr-TR" sz="4000" dirty="0" err="1" smtClean="0"/>
              <a:t>performance</a:t>
            </a:r>
            <a:r>
              <a:rPr lang="fi-FI" sz="4000" dirty="0" smtClean="0"/>
              <a:t> </a:t>
            </a:r>
            <a:r>
              <a:rPr lang="fi-FI" sz="3600" dirty="0" smtClean="0"/>
              <a:t>- </a:t>
            </a:r>
            <a:r>
              <a:rPr lang="en-US" sz="2700" dirty="0"/>
              <a:t>Average performance numbers for C-Store across all queries while various optimizations removed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6400" dirty="0" smtClean="0"/>
              <a:t/>
            </a:r>
            <a:br>
              <a:rPr lang="en-US" sz="6400" dirty="0" smtClean="0"/>
            </a:br>
            <a:endParaRPr lang="en-US" sz="6400" dirty="0" smtClean="0"/>
          </a:p>
          <a:p>
            <a:pPr marL="0" indent="0">
              <a:buNone/>
            </a:pPr>
            <a:r>
              <a:rPr lang="en-US" sz="9600" dirty="0" smtClean="0"/>
              <a:t>T</a:t>
            </a:r>
            <a:r>
              <a:rPr lang="en-US" sz="9600" dirty="0"/>
              <a:t>= tuple-at-a-time </a:t>
            </a:r>
            <a:r>
              <a:rPr lang="en-US" sz="9600" dirty="0" smtClean="0"/>
              <a:t>processing</a:t>
            </a:r>
            <a:br>
              <a:rPr lang="en-US" sz="9600" dirty="0" smtClean="0"/>
            </a:br>
            <a:r>
              <a:rPr lang="en-US" sz="9600" dirty="0"/>
              <a:t>t= block </a:t>
            </a:r>
            <a:r>
              <a:rPr lang="en-US" sz="9600" dirty="0" smtClean="0"/>
              <a:t>processing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>I=invisible join </a:t>
            </a:r>
            <a:r>
              <a:rPr lang="en-US" sz="9600" dirty="0" smtClean="0"/>
              <a:t>enabled</a:t>
            </a:r>
            <a:br>
              <a:rPr lang="en-US" sz="9600" dirty="0" smtClean="0"/>
            </a:br>
            <a:r>
              <a:rPr lang="en-US" sz="9600" dirty="0" err="1"/>
              <a:t>i</a:t>
            </a:r>
            <a:r>
              <a:rPr lang="en-US" sz="9600" dirty="0"/>
              <a:t>= </a:t>
            </a:r>
            <a:r>
              <a:rPr lang="en-US" sz="9600" dirty="0" smtClean="0"/>
              <a:t>disabled</a:t>
            </a:r>
            <a:br>
              <a:rPr lang="en-US" sz="9600" dirty="0" smtClean="0"/>
            </a:br>
            <a:r>
              <a:rPr lang="en-US" sz="9600" dirty="0"/>
              <a:t>C= compression </a:t>
            </a:r>
            <a:r>
              <a:rPr lang="en-US" sz="9600" dirty="0" smtClean="0"/>
              <a:t>enabled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>c= </a:t>
            </a:r>
            <a:r>
              <a:rPr lang="en-US" sz="9600" dirty="0" smtClean="0"/>
              <a:t>disabled</a:t>
            </a:r>
            <a:br>
              <a:rPr lang="en-US" sz="9600" dirty="0" smtClean="0"/>
            </a:br>
            <a:r>
              <a:rPr lang="en-US" sz="9600" dirty="0"/>
              <a:t>L= late materialization </a:t>
            </a:r>
            <a:r>
              <a:rPr lang="en-US" sz="9600" dirty="0" smtClean="0"/>
              <a:t>enabled</a:t>
            </a:r>
            <a:br>
              <a:rPr lang="en-US" sz="9600" dirty="0" smtClean="0"/>
            </a:br>
            <a:r>
              <a:rPr lang="en-US" sz="9600" dirty="0"/>
              <a:t>l= disabled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219199"/>
            <a:ext cx="3807373" cy="52578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/>
              <a:t>Column-store</a:t>
            </a:r>
            <a:r>
              <a:rPr lang="tr-TR" sz="3600" dirty="0"/>
              <a:t> </a:t>
            </a:r>
            <a:r>
              <a:rPr lang="tr-TR" sz="3600" dirty="0" err="1"/>
              <a:t>performance</a:t>
            </a:r>
            <a:r>
              <a:rPr lang="fi-FI" sz="3600" dirty="0"/>
              <a:t> </a:t>
            </a:r>
            <a:r>
              <a:rPr lang="fi-FI" sz="3600" dirty="0" smtClean="0"/>
              <a:t>- </a:t>
            </a:r>
            <a:r>
              <a:rPr lang="tr-TR" dirty="0" err="1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Block processing improves the performance by a factor of 5% to 50</a:t>
            </a:r>
            <a:r>
              <a:rPr lang="en-US" sz="2400" dirty="0" smtClean="0"/>
              <a:t>% depending on the compression.</a:t>
            </a:r>
            <a:endParaRPr lang="en-US" sz="2400" dirty="0"/>
          </a:p>
          <a:p>
            <a:r>
              <a:rPr lang="en-US" sz="2400" dirty="0"/>
              <a:t>Compression improves the performance by almost a factor of </a:t>
            </a:r>
            <a:r>
              <a:rPr lang="en-US" sz="2400" dirty="0" smtClean="0"/>
              <a:t>2.</a:t>
            </a:r>
          </a:p>
          <a:p>
            <a:r>
              <a:rPr lang="en-US" sz="2400" dirty="0"/>
              <a:t>Late materialization improves performance by almost a factor of </a:t>
            </a:r>
            <a:r>
              <a:rPr lang="en-US" sz="2400" dirty="0" smtClean="0"/>
              <a:t>3 because of the selective predicates.</a:t>
            </a:r>
            <a:endParaRPr lang="en-US" sz="2400" dirty="0"/>
          </a:p>
          <a:p>
            <a:r>
              <a:rPr lang="en-US" sz="2400" dirty="0"/>
              <a:t>Invisible join improves the performance by 50-75</a:t>
            </a:r>
            <a:r>
              <a:rPr lang="en-US" sz="2400" dirty="0" smtClean="0"/>
              <a:t>%.</a:t>
            </a:r>
            <a:endParaRPr lang="tr-TR" sz="2400" dirty="0" smtClean="0"/>
          </a:p>
          <a:p>
            <a:r>
              <a:rPr lang="en-GB" sz="2400" dirty="0" smtClean="0"/>
              <a:t>The most significant optimizations are compression and late materialization.</a:t>
            </a:r>
            <a:endParaRPr lang="tr-TR" sz="2400" dirty="0" smtClean="0"/>
          </a:p>
          <a:p>
            <a:r>
              <a:rPr lang="en-GB" sz="2400" dirty="0" smtClean="0"/>
              <a:t>After all the optimizations are removed, the column store acts just like a row store.</a:t>
            </a:r>
            <a:endParaRPr lang="en-US" sz="2400" dirty="0"/>
          </a:p>
          <a:p>
            <a:pPr lvl="0"/>
            <a:r>
              <a:rPr lang="tr-TR" sz="2400" dirty="0" smtClean="0"/>
              <a:t>Column-stores are f</a:t>
            </a:r>
            <a:r>
              <a:rPr lang="en-IN" sz="2400" dirty="0" smtClean="0"/>
              <a:t>aster </a:t>
            </a:r>
            <a:r>
              <a:rPr lang="en-IN" sz="2400" dirty="0"/>
              <a:t>than </a:t>
            </a:r>
            <a:r>
              <a:rPr lang="tr-TR" sz="2400" dirty="0" smtClean="0"/>
              <a:t>s</a:t>
            </a:r>
            <a:r>
              <a:rPr lang="en-IN" sz="2400" dirty="0" err="1" smtClean="0"/>
              <a:t>imulated</a:t>
            </a:r>
            <a:r>
              <a:rPr lang="tr-TR" sz="2400" dirty="0" smtClean="0"/>
              <a:t>-c</a:t>
            </a:r>
            <a:r>
              <a:rPr lang="en-IN" sz="2400" dirty="0" err="1" smtClean="0"/>
              <a:t>olumn</a:t>
            </a:r>
            <a:r>
              <a:rPr lang="en-IN" sz="2400" dirty="0" smtClean="0"/>
              <a:t> stores.</a:t>
            </a:r>
            <a:endParaRPr lang="tr-TR" sz="2400" dirty="0" smtClean="0"/>
          </a:p>
          <a:p>
            <a:pPr lvl="0"/>
            <a:endParaRPr lang="en-IN" sz="2400" dirty="0" smtClean="0"/>
          </a:p>
          <a:p>
            <a:pPr lvl="0"/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To emulate </a:t>
            </a:r>
            <a:r>
              <a:rPr lang="en-US" sz="2600" dirty="0" smtClean="0"/>
              <a:t>column</a:t>
            </a:r>
            <a:r>
              <a:rPr lang="tr-TR" sz="2600" dirty="0" smtClean="0"/>
              <a:t>-</a:t>
            </a:r>
            <a:r>
              <a:rPr lang="en-US" sz="2600" dirty="0" smtClean="0"/>
              <a:t>store</a:t>
            </a:r>
            <a:r>
              <a:rPr lang="tr-TR" sz="2600" dirty="0" smtClean="0"/>
              <a:t>s</a:t>
            </a:r>
            <a:r>
              <a:rPr lang="en-US" sz="2600" dirty="0" smtClean="0"/>
              <a:t> </a:t>
            </a:r>
            <a:r>
              <a:rPr lang="en-US" sz="2600" dirty="0"/>
              <a:t>in </a:t>
            </a:r>
            <a:r>
              <a:rPr lang="en-US" sz="2600" dirty="0" smtClean="0"/>
              <a:t>row</a:t>
            </a:r>
            <a:r>
              <a:rPr lang="tr-TR" sz="2600" dirty="0" smtClean="0"/>
              <a:t>-</a:t>
            </a:r>
            <a:r>
              <a:rPr lang="en-US" sz="2600" dirty="0" smtClean="0"/>
              <a:t>store</a:t>
            </a:r>
            <a:r>
              <a:rPr lang="tr-TR" sz="2600" dirty="0" smtClean="0"/>
              <a:t>s</a:t>
            </a:r>
            <a:r>
              <a:rPr lang="en-US" sz="2600" dirty="0" smtClean="0"/>
              <a:t>, </a:t>
            </a:r>
            <a:r>
              <a:rPr lang="en-US" sz="2600" dirty="0"/>
              <a:t>techniques like</a:t>
            </a:r>
          </a:p>
          <a:p>
            <a:pPr lvl="1"/>
            <a:r>
              <a:rPr lang="en-US" sz="2200" dirty="0"/>
              <a:t>Vertical portioning</a:t>
            </a:r>
          </a:p>
          <a:p>
            <a:pPr lvl="1"/>
            <a:r>
              <a:rPr lang="en-US" sz="2200" dirty="0"/>
              <a:t>Index only plan </a:t>
            </a:r>
          </a:p>
          <a:p>
            <a:pPr>
              <a:buFont typeface="Wingdings 3" pitchFamily="16" charset="2"/>
              <a:buNone/>
            </a:pPr>
            <a:r>
              <a:rPr lang="en-US" sz="2600" dirty="0" smtClean="0"/>
              <a:t>	does </a:t>
            </a:r>
            <a:r>
              <a:rPr lang="en-US" sz="2600" dirty="0"/>
              <a:t>not yield good </a:t>
            </a:r>
            <a:r>
              <a:rPr lang="en-US" sz="2600" dirty="0" smtClean="0"/>
              <a:t>performance for the reasons of</a:t>
            </a:r>
          </a:p>
          <a:p>
            <a:pPr lvl="1" hangingPunct="0"/>
            <a:r>
              <a:rPr lang="en-US" sz="2200" dirty="0"/>
              <a:t>Tuple reconstruction costs</a:t>
            </a:r>
          </a:p>
          <a:p>
            <a:pPr lvl="1" hangingPunct="0"/>
            <a:r>
              <a:rPr lang="en-US" sz="2200" dirty="0"/>
              <a:t>Per tuple </a:t>
            </a:r>
            <a:r>
              <a:rPr lang="en-US" sz="2200" dirty="0" smtClean="0"/>
              <a:t>overheads.</a:t>
            </a:r>
            <a:endParaRPr lang="en-US" sz="2200" dirty="0"/>
          </a:p>
          <a:p>
            <a:r>
              <a:rPr lang="en-US" sz="2600" dirty="0" smtClean="0"/>
              <a:t>Reasons why column-stores have good performance</a:t>
            </a:r>
          </a:p>
          <a:p>
            <a:pPr lvl="1"/>
            <a:r>
              <a:rPr lang="en-US" sz="2200" dirty="0"/>
              <a:t>Late materialization </a:t>
            </a:r>
          </a:p>
          <a:p>
            <a:pPr lvl="1"/>
            <a:r>
              <a:rPr lang="en-US" sz="2200" dirty="0"/>
              <a:t>Compression </a:t>
            </a:r>
          </a:p>
          <a:p>
            <a:pPr lvl="1"/>
            <a:r>
              <a:rPr lang="en-US" sz="2200" dirty="0"/>
              <a:t>Block iteration</a:t>
            </a:r>
          </a:p>
          <a:p>
            <a:pPr lvl="1"/>
            <a:r>
              <a:rPr lang="en-US" sz="2200" dirty="0"/>
              <a:t>Invisible join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Introduction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Column-oriented database: E</a:t>
            </a:r>
            <a:r>
              <a:rPr lang="en-US" sz="2400" dirty="0" smtClean="0"/>
              <a:t>ach column is stored contiguously on a separate location on a disk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Column-stores ideas begins in late 70’s.</a:t>
            </a:r>
          </a:p>
          <a:p>
            <a:r>
              <a:rPr lang="tr-TR" sz="2400" dirty="0" err="1" smtClean="0"/>
              <a:t>MonetDB</a:t>
            </a:r>
            <a:r>
              <a:rPr lang="fi-FI" sz="2400" dirty="0" smtClean="0"/>
              <a:t>[1]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C-</a:t>
            </a:r>
            <a:r>
              <a:rPr lang="tr-TR" sz="2400" dirty="0" err="1" smtClean="0"/>
              <a:t>store</a:t>
            </a:r>
            <a:r>
              <a:rPr lang="fi-FI" sz="2400" dirty="0" smtClean="0"/>
              <a:t>[2]</a:t>
            </a:r>
            <a:r>
              <a:rPr lang="tr-TR" sz="2400" dirty="0" smtClean="0"/>
              <a:t> has been intoduced in 2000’s.</a:t>
            </a:r>
          </a:p>
          <a:p>
            <a:r>
              <a:rPr lang="tr-TR" sz="2400" dirty="0" smtClean="0"/>
              <a:t>Star Schema Benchmark (SSBM)</a:t>
            </a:r>
            <a:r>
              <a:rPr lang="fi-FI" sz="2400" dirty="0" smtClean="0"/>
              <a:t>[3]</a:t>
            </a:r>
            <a:r>
              <a:rPr lang="tr-TR" sz="2400" dirty="0" smtClean="0"/>
              <a:t> has been implemented with column-stores as possible.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Building a complete row-store that can transform into a column-store on workloads where column-stores perform well</a:t>
            </a:r>
            <a:r>
              <a:rPr lang="en-US" altLang="zh-CN" sz="2400" dirty="0" smtClean="0"/>
              <a:t>.</a:t>
            </a:r>
            <a:endParaRPr lang="en-US" altLang="zh-C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2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dirty="0"/>
              <a:t>[1</a:t>
            </a:r>
            <a:r>
              <a:rPr lang="fi-FI" dirty="0" smtClean="0"/>
              <a:t>]	</a:t>
            </a:r>
            <a:r>
              <a:rPr lang="en-US" dirty="0"/>
              <a:t> S. </a:t>
            </a:r>
            <a:r>
              <a:rPr lang="en-US" dirty="0" err="1"/>
              <a:t>Idreos</a:t>
            </a:r>
            <a:r>
              <a:rPr lang="en-US" dirty="0"/>
              <a:t>, F. </a:t>
            </a:r>
            <a:r>
              <a:rPr lang="en-US" dirty="0" err="1"/>
              <a:t>Groffen</a:t>
            </a:r>
            <a:r>
              <a:rPr lang="en-US" dirty="0"/>
              <a:t>, N. </a:t>
            </a:r>
            <a:r>
              <a:rPr lang="en-US" dirty="0" err="1"/>
              <a:t>Nes</a:t>
            </a:r>
            <a:r>
              <a:rPr lang="en-US" dirty="0"/>
              <a:t>, S. </a:t>
            </a:r>
            <a:r>
              <a:rPr lang="en-US" dirty="0" err="1"/>
              <a:t>Manegold</a:t>
            </a:r>
            <a:r>
              <a:rPr lang="en-US" dirty="0"/>
              <a:t>, S. </a:t>
            </a:r>
            <a:r>
              <a:rPr lang="en-US" dirty="0" err="1"/>
              <a:t>Mullender</a:t>
            </a:r>
            <a:r>
              <a:rPr lang="en-US" dirty="0"/>
              <a:t>, M. </a:t>
            </a:r>
            <a:r>
              <a:rPr lang="en-US" dirty="0" err="1"/>
              <a:t>Kersten</a:t>
            </a:r>
            <a:r>
              <a:rPr lang="en-US" dirty="0"/>
              <a:t>. </a:t>
            </a:r>
            <a:r>
              <a:rPr lang="en-US" dirty="0" err="1"/>
              <a:t>MonetDB</a:t>
            </a:r>
            <a:r>
              <a:rPr lang="en-US" dirty="0"/>
              <a:t>: Two Decades of Research in Column-oriented Database </a:t>
            </a:r>
            <a:r>
              <a:rPr lang="en-US" dirty="0" err="1"/>
              <a:t>Artitectures</a:t>
            </a:r>
            <a:r>
              <a:rPr lang="en-US" dirty="0"/>
              <a:t>. 2012.</a:t>
            </a:r>
            <a:endParaRPr lang="fi-FI" dirty="0"/>
          </a:p>
          <a:p>
            <a:r>
              <a:rPr lang="en-US" dirty="0" smtClean="0"/>
              <a:t>[2]	</a:t>
            </a:r>
            <a:r>
              <a:rPr lang="en-US" dirty="0"/>
              <a:t> M. </a:t>
            </a:r>
            <a:r>
              <a:rPr lang="en-US" dirty="0" err="1"/>
              <a:t>Stonebraker</a:t>
            </a:r>
            <a:r>
              <a:rPr lang="en-US" dirty="0"/>
              <a:t>, D. J. </a:t>
            </a:r>
            <a:r>
              <a:rPr lang="en-US" dirty="0" err="1"/>
              <a:t>Abadi</a:t>
            </a:r>
            <a:r>
              <a:rPr lang="en-US" dirty="0"/>
              <a:t>, A. </a:t>
            </a:r>
            <a:r>
              <a:rPr lang="en-US" dirty="0" err="1"/>
              <a:t>Batkin</a:t>
            </a:r>
            <a:r>
              <a:rPr lang="en-US" dirty="0"/>
              <a:t>, X. Chen, M. </a:t>
            </a:r>
            <a:r>
              <a:rPr lang="en-US" dirty="0" err="1"/>
              <a:t>Cherniack</a:t>
            </a:r>
            <a:r>
              <a:rPr lang="en-US" dirty="0"/>
              <a:t>, M. Ferreira, E. Lau, A. Lin, S. R. Madden, E. J. O’Neil, P. E. O’Neil, A. </a:t>
            </a:r>
            <a:r>
              <a:rPr lang="en-US" dirty="0" err="1"/>
              <a:t>Rasin</a:t>
            </a:r>
            <a:r>
              <a:rPr lang="en-US" dirty="0"/>
              <a:t>, N. Tran,  S. B. </a:t>
            </a:r>
            <a:r>
              <a:rPr lang="en-US" dirty="0" err="1"/>
              <a:t>Zdonik</a:t>
            </a:r>
            <a:r>
              <a:rPr lang="en-US" dirty="0"/>
              <a:t>. C-Store: A Column-Oriented DBMS. In VLDB, pages 553–564, 2005</a:t>
            </a:r>
            <a:endParaRPr lang="fi-FI" dirty="0"/>
          </a:p>
          <a:p>
            <a:r>
              <a:rPr lang="en-US" dirty="0" smtClean="0"/>
              <a:t>[3]	</a:t>
            </a:r>
            <a:r>
              <a:rPr lang="en-US" dirty="0"/>
              <a:t> </a:t>
            </a:r>
            <a:r>
              <a:rPr lang="en-US" dirty="0" smtClean="0"/>
              <a:t>E</a:t>
            </a:r>
            <a:r>
              <a:rPr lang="en-US" dirty="0"/>
              <a:t>. O’Neil, X. Chen, E. J. O’Neil. Adjoined Dimension Column Index (ADC Index) to Improve Star Schema Query Performance. In ICDE, </a:t>
            </a:r>
            <a:r>
              <a:rPr lang="en-US" dirty="0" smtClean="0"/>
              <a:t>2008 and http://</a:t>
            </a:r>
            <a:r>
              <a:rPr lang="en-US" dirty="0"/>
              <a:t>www.cs.umb.edu/poneil/StarSchemaB.PDF.</a:t>
            </a:r>
            <a:endParaRPr lang="fi-FI" dirty="0"/>
          </a:p>
          <a:p>
            <a:r>
              <a:rPr lang="en-US" dirty="0" smtClean="0"/>
              <a:t>[4]	</a:t>
            </a:r>
            <a:r>
              <a:rPr lang="en-US" dirty="0"/>
              <a:t> D.J. </a:t>
            </a:r>
            <a:r>
              <a:rPr lang="en-US" dirty="0" err="1"/>
              <a:t>Abadi</a:t>
            </a:r>
            <a:r>
              <a:rPr lang="en-US" dirty="0"/>
              <a:t>, S.R. Madden, N. </a:t>
            </a:r>
            <a:r>
              <a:rPr lang="en-US" dirty="0" err="1"/>
              <a:t>Hachem</a:t>
            </a:r>
            <a:r>
              <a:rPr lang="en-US" dirty="0"/>
              <a:t>. Column-stores vs. row-stores: how different are they really? In Proc. SIGMOD, 2008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4200"/>
            <a:ext cx="9601200" cy="1762319"/>
          </a:xfrm>
        </p:spPr>
        <p:txBody>
          <a:bodyPr>
            <a:normAutofit/>
          </a:bodyPr>
          <a:lstStyle/>
          <a:p>
            <a:r>
              <a:rPr lang="en-US" sz="4400" dirty="0"/>
              <a:t>Thanks for your attention</a:t>
            </a:r>
            <a:r>
              <a:rPr lang="en-US" sz="4400" dirty="0" smtClean="0"/>
              <a:t>,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Any comments, questions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181600"/>
            <a:ext cx="9601200" cy="475488"/>
          </a:xfrm>
        </p:spPr>
        <p:txBody>
          <a:bodyPr>
            <a:normAutofit/>
          </a:bodyPr>
          <a:lstStyle/>
          <a:p>
            <a:r>
              <a:rPr lang="en-US" dirty="0"/>
              <a:t>Seminar: Columnar </a:t>
            </a:r>
            <a:r>
              <a:rPr lang="en-US" dirty="0" smtClean="0"/>
              <a:t>Databases, Nov 2012, Univ</a:t>
            </a:r>
            <a:r>
              <a:rPr lang="en-US" dirty="0"/>
              <a:t>. Helsinki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793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Row-Oriented Execution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T</a:t>
            </a:r>
            <a:r>
              <a:rPr lang="en-US" sz="2400" dirty="0" smtClean="0"/>
              <a:t>he implementation of column-stores in a row-stored based system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Three techniques are being introduced: </a:t>
            </a:r>
          </a:p>
          <a:p>
            <a:pPr marL="685800" lvl="1" indent="-457200">
              <a:buFont typeface="+mj-lt"/>
              <a:buAutoNum type="arabicPeriod"/>
            </a:pPr>
            <a:r>
              <a:rPr lang="tr-TR" sz="2400" dirty="0" smtClean="0"/>
              <a:t>Vertical Partitioning</a:t>
            </a:r>
          </a:p>
          <a:p>
            <a:pPr marL="685800" lvl="1" indent="-457200">
              <a:buFont typeface="+mj-lt"/>
              <a:buAutoNum type="arabicPeriod"/>
            </a:pPr>
            <a:r>
              <a:rPr lang="tr-TR" sz="2400" dirty="0" smtClean="0"/>
              <a:t>Index-Only Plans</a:t>
            </a:r>
          </a:p>
          <a:p>
            <a:pPr marL="685800" lvl="1" indent="-457200">
              <a:buFont typeface="+mj-lt"/>
              <a:buAutoNum type="arabicPeriod"/>
            </a:pPr>
            <a:r>
              <a:rPr lang="tr-TR" sz="2400" dirty="0" smtClean="0"/>
              <a:t>Materizalized Views</a:t>
            </a:r>
          </a:p>
          <a:p>
            <a:pPr marL="457200" indent="-457200">
              <a:buFont typeface="+mj-lt"/>
              <a:buAutoNum type="arabicPeriod"/>
            </a:pPr>
            <a:endParaRPr lang="tr-TR" sz="2400" dirty="0" smtClean="0"/>
          </a:p>
          <a:p>
            <a:pPr marL="457200" indent="-457200">
              <a:buFont typeface="+mj-lt"/>
              <a:buAutoNum type="arabicPeriod"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		</a:t>
            </a:r>
          </a:p>
          <a:p>
            <a:pPr>
              <a:buNone/>
            </a:pPr>
            <a:r>
              <a:rPr lang="tr-TR" sz="2400" dirty="0" smtClean="0"/>
              <a:t>		</a:t>
            </a:r>
          </a:p>
          <a:p>
            <a:pPr algn="ctr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Process:</a:t>
            </a:r>
            <a:endParaRPr lang="en-US" sz="2800" dirty="0">
              <a:solidFill>
                <a:schemeClr val="tx2">
                  <a:lumMod val="90000"/>
                </a:schemeClr>
              </a:solidFill>
            </a:endParaRPr>
          </a:p>
          <a:p>
            <a:pPr lvl="1"/>
            <a:r>
              <a:rPr lang="en-US" sz="2400" dirty="0"/>
              <a:t>Full </a:t>
            </a:r>
            <a:r>
              <a:rPr lang="en-US" sz="2400" dirty="0" smtClean="0"/>
              <a:t>vertical </a:t>
            </a:r>
            <a:r>
              <a:rPr lang="en-US" sz="2400" dirty="0"/>
              <a:t>partitioning of each relation</a:t>
            </a:r>
          </a:p>
          <a:p>
            <a:pPr lvl="2"/>
            <a:r>
              <a:rPr lang="en-US" sz="2000" dirty="0"/>
              <a:t>Each column </a:t>
            </a:r>
            <a:r>
              <a:rPr lang="en-US" sz="2000" dirty="0" smtClean="0"/>
              <a:t>= 1 physical </a:t>
            </a:r>
            <a:r>
              <a:rPr lang="en-US" sz="2000" dirty="0"/>
              <a:t>table</a:t>
            </a:r>
          </a:p>
          <a:p>
            <a:pPr lvl="2"/>
            <a:r>
              <a:rPr lang="en-US" sz="2000" dirty="0"/>
              <a:t>This can be achieved by adding integer position column to every table</a:t>
            </a:r>
          </a:p>
          <a:p>
            <a:pPr lvl="1"/>
            <a:r>
              <a:rPr lang="en-US" sz="2400" dirty="0" smtClean="0"/>
              <a:t>Join </a:t>
            </a:r>
            <a:r>
              <a:rPr lang="en-US" sz="2400" dirty="0"/>
              <a:t>on Position for multi column </a:t>
            </a:r>
            <a:r>
              <a:rPr lang="en-US" sz="2400" dirty="0" smtClean="0"/>
              <a:t>fetch</a:t>
            </a:r>
          </a:p>
          <a:p>
            <a:pPr lvl="1"/>
            <a:endParaRPr lang="en-US" sz="24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Problems:</a:t>
            </a:r>
          </a:p>
          <a:p>
            <a:pPr lvl="1"/>
            <a:r>
              <a:rPr lang="tr-TR" sz="2400" dirty="0" smtClean="0"/>
              <a:t>‘</a:t>
            </a:r>
            <a:r>
              <a:rPr lang="en-US" sz="2400" dirty="0" smtClean="0"/>
              <a:t>Position</a:t>
            </a:r>
            <a:r>
              <a:rPr lang="tr-TR" sz="2400" dirty="0" smtClean="0"/>
              <a:t>’</a:t>
            </a:r>
            <a:r>
              <a:rPr lang="en-US" sz="2400" dirty="0" smtClean="0"/>
              <a:t> </a:t>
            </a:r>
            <a:r>
              <a:rPr lang="en-US" sz="2400" dirty="0"/>
              <a:t>- Space and disk bandwidth</a:t>
            </a:r>
          </a:p>
          <a:p>
            <a:pPr lvl="1"/>
            <a:r>
              <a:rPr lang="en-US" sz="2400" dirty="0"/>
              <a:t>Header for every tuple – further space </a:t>
            </a:r>
            <a:r>
              <a:rPr lang="en-US" sz="2400" dirty="0" err="1" smtClean="0"/>
              <a:t>wa</a:t>
            </a:r>
            <a:r>
              <a:rPr lang="tr-TR" sz="2400" smtClean="0"/>
              <a:t>ste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62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Index-Only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Process:</a:t>
            </a:r>
          </a:p>
          <a:p>
            <a:pPr lvl="1"/>
            <a:r>
              <a:rPr lang="en-US" sz="2000" dirty="0"/>
              <a:t>Add </a:t>
            </a:r>
            <a:r>
              <a:rPr lang="en-US" sz="2000" dirty="0" err="1"/>
              <a:t>B+Tree</a:t>
            </a:r>
            <a:r>
              <a:rPr lang="en-US" sz="2000" dirty="0"/>
              <a:t> index for every </a:t>
            </a:r>
            <a:r>
              <a:rPr lang="en-US" sz="2000" dirty="0" err="1" smtClean="0"/>
              <a:t>table.column</a:t>
            </a:r>
            <a:endParaRPr lang="tr-TR" sz="2000" dirty="0" smtClean="0"/>
          </a:p>
          <a:p>
            <a:pPr lvl="1"/>
            <a:r>
              <a:rPr lang="tr-TR" sz="2000" dirty="0" smtClean="0"/>
              <a:t>Build list of (record-id, value) pairs satisfying predicates on each table</a:t>
            </a:r>
          </a:p>
          <a:p>
            <a:pPr lvl="1"/>
            <a:r>
              <a:rPr lang="tr-TR" sz="2000" dirty="0" smtClean="0"/>
              <a:t>Merge the lists in memory when there are multiple predicates on the same table</a:t>
            </a:r>
          </a:p>
          <a:p>
            <a:pPr lvl="1">
              <a:buNone/>
            </a:pPr>
            <a:endParaRPr lang="en-US" sz="2000" dirty="0"/>
          </a:p>
          <a:p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Problem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: </a:t>
            </a:r>
          </a:p>
          <a:p>
            <a:pPr lvl="1"/>
            <a:r>
              <a:rPr lang="en-US" sz="2000" dirty="0"/>
              <a:t>Separate indices may require full index scan, which is slower</a:t>
            </a:r>
          </a:p>
          <a:p>
            <a:pPr lvl="1"/>
            <a:r>
              <a:rPr lang="en-US" sz="2000" dirty="0" err="1"/>
              <a:t>Eg</a:t>
            </a:r>
            <a:r>
              <a:rPr lang="en-US" sz="2000" dirty="0"/>
              <a:t>:  SELECT AVG(salary) </a:t>
            </a:r>
            <a:br>
              <a:rPr lang="en-US" sz="2000" dirty="0"/>
            </a:br>
            <a:r>
              <a:rPr lang="en-US" sz="2000" dirty="0"/>
              <a:t>	  FROM </a:t>
            </a:r>
            <a:r>
              <a:rPr lang="en-US" sz="2000" dirty="0" err="1"/>
              <a:t>emp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	  WHERE age &gt; 40</a:t>
            </a:r>
          </a:p>
          <a:p>
            <a:pPr lvl="1"/>
            <a:r>
              <a:rPr lang="en-US" sz="2000" dirty="0"/>
              <a:t>Composite index with (age, salary) key helps</a:t>
            </a:r>
          </a:p>
        </p:txBody>
      </p:sp>
    </p:spTree>
    <p:extLst>
      <p:ext uri="{BB962C8B-B14F-4D97-AF65-F5344CB8AC3E}">
        <p14:creationId xmlns:p14="http://schemas.microsoft.com/office/powerpoint/2010/main" xmlns="" val="85657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Materialized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Process:</a:t>
            </a:r>
          </a:p>
          <a:p>
            <a:pPr lvl="1"/>
            <a:r>
              <a:rPr lang="en-US" sz="2200" dirty="0"/>
              <a:t>Create ‘</a:t>
            </a:r>
            <a:r>
              <a:rPr lang="en-US" sz="2200" dirty="0" smtClean="0"/>
              <a:t>optimal</a:t>
            </a:r>
            <a:r>
              <a:rPr lang="tr-TR" sz="2200" dirty="0" smtClean="0"/>
              <a:t>’</a:t>
            </a:r>
            <a:r>
              <a:rPr lang="en-US" sz="2200" dirty="0" smtClean="0"/>
              <a:t> </a:t>
            </a:r>
            <a:r>
              <a:rPr lang="en-US" sz="2200" dirty="0"/>
              <a:t>set of MVs for given query workload</a:t>
            </a:r>
          </a:p>
          <a:p>
            <a:pPr lvl="1"/>
            <a:r>
              <a:rPr lang="en-US" sz="2200" dirty="0"/>
              <a:t>Objective: </a:t>
            </a:r>
          </a:p>
          <a:p>
            <a:pPr lvl="2"/>
            <a:r>
              <a:rPr lang="en-US" sz="1900" dirty="0"/>
              <a:t>Provide just the required data</a:t>
            </a:r>
          </a:p>
          <a:p>
            <a:pPr lvl="2"/>
            <a:r>
              <a:rPr lang="en-US" sz="1900" dirty="0"/>
              <a:t>Avoid overheads</a:t>
            </a:r>
          </a:p>
          <a:p>
            <a:pPr lvl="2"/>
            <a:r>
              <a:rPr lang="en-US" sz="1900" dirty="0"/>
              <a:t>Performs better</a:t>
            </a:r>
          </a:p>
          <a:p>
            <a:r>
              <a:rPr lang="en-US" sz="2400" dirty="0"/>
              <a:t>Expected to perform better than other two </a:t>
            </a:r>
            <a:r>
              <a:rPr lang="en-US" sz="2400" dirty="0" smtClean="0"/>
              <a:t>approaches</a:t>
            </a:r>
            <a:endParaRPr lang="en-US" sz="2400" dirty="0"/>
          </a:p>
          <a:p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Problem:</a:t>
            </a:r>
            <a:endParaRPr lang="en-US" sz="2400" dirty="0">
              <a:solidFill>
                <a:schemeClr val="tx2">
                  <a:lumMod val="90000"/>
                </a:schemeClr>
              </a:solidFill>
            </a:endParaRPr>
          </a:p>
          <a:p>
            <a:pPr lvl="1"/>
            <a:r>
              <a:rPr lang="en-US" sz="2200" dirty="0"/>
              <a:t>Practical only in limited situation</a:t>
            </a:r>
          </a:p>
          <a:p>
            <a:pPr lvl="1"/>
            <a:r>
              <a:rPr lang="en-US" sz="2200" dirty="0"/>
              <a:t>Require knowledge of query workloads in advance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90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Column-Oriented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O</a:t>
            </a:r>
            <a:r>
              <a:rPr lang="en-US" sz="2400" dirty="0" err="1" smtClean="0"/>
              <a:t>ptimization</a:t>
            </a:r>
            <a:r>
              <a:rPr lang="en-US" sz="2400" dirty="0" smtClean="0"/>
              <a:t> approaches to improve the performance of column-stores</a:t>
            </a:r>
            <a:r>
              <a:rPr lang="tr-TR" sz="2400" dirty="0" smtClean="0"/>
              <a:t>.</a:t>
            </a:r>
          </a:p>
          <a:p>
            <a:r>
              <a:rPr lang="tr-TR" sz="2400" dirty="0" err="1" smtClean="0"/>
              <a:t>Fo</a:t>
            </a:r>
            <a:r>
              <a:rPr lang="fi-FI" sz="2400" dirty="0" smtClean="0"/>
              <a:t>u</a:t>
            </a:r>
            <a:r>
              <a:rPr lang="tr-TR" sz="2400" dirty="0" smtClean="0"/>
              <a:t>r techniques are being introduced:</a:t>
            </a:r>
          </a:p>
          <a:p>
            <a:pPr marL="685800" lvl="1" indent="-457200">
              <a:buFont typeface="+mj-lt"/>
              <a:buAutoNum type="arabicPeriod"/>
            </a:pPr>
            <a:r>
              <a:rPr lang="tr-TR" sz="2400" dirty="0" smtClean="0"/>
              <a:t>Compression</a:t>
            </a:r>
          </a:p>
          <a:p>
            <a:pPr marL="685800" lvl="1" indent="-457200">
              <a:buAutoNum type="arabicPeriod"/>
            </a:pPr>
            <a:r>
              <a:rPr lang="tr-TR" sz="2400" dirty="0" smtClean="0"/>
              <a:t>Late Materizalization</a:t>
            </a:r>
          </a:p>
          <a:p>
            <a:pPr marL="685800" lvl="1" indent="-457200">
              <a:buAutoNum type="arabicPeriod"/>
            </a:pPr>
            <a:r>
              <a:rPr lang="tr-TR" sz="2400" dirty="0" smtClean="0"/>
              <a:t>Block Iteration</a:t>
            </a:r>
          </a:p>
          <a:p>
            <a:pPr marL="685800" lvl="1" indent="-457200">
              <a:buAutoNum type="arabicPeriod"/>
            </a:pPr>
            <a:r>
              <a:rPr lang="tr-TR" sz="2400" dirty="0" err="1" smtClean="0"/>
              <a:t>Invisible</a:t>
            </a:r>
            <a:r>
              <a:rPr lang="tr-TR" sz="2400" dirty="0" smtClean="0"/>
              <a:t> </a:t>
            </a:r>
            <a:r>
              <a:rPr lang="tr-TR" sz="2400" dirty="0" err="1" smtClean="0"/>
              <a:t>Join</a:t>
            </a:r>
            <a:r>
              <a:rPr lang="fi-FI" sz="2400" dirty="0" smtClean="0"/>
              <a:t>[4] </a:t>
            </a:r>
            <a:r>
              <a:rPr lang="tr-TR" sz="2400" dirty="0" smtClean="0"/>
              <a:t>(a new technique)</a:t>
            </a:r>
          </a:p>
          <a:p>
            <a:pPr marL="685800" lvl="1" indent="-457200">
              <a:buNone/>
            </a:pPr>
            <a:endParaRPr lang="tr-TR" sz="2200" dirty="0" smtClean="0"/>
          </a:p>
          <a:p>
            <a:pPr marL="685800" lvl="1" indent="-457200">
              <a:buAutoNum type="arabicPeriod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Low information entropy (high data value locality) leads to </a:t>
            </a:r>
            <a:r>
              <a:rPr lang="en-US" sz="2400" dirty="0" smtClean="0"/>
              <a:t>high </a:t>
            </a:r>
            <a:r>
              <a:rPr lang="en-US" sz="2400" dirty="0"/>
              <a:t>compression </a:t>
            </a:r>
            <a:r>
              <a:rPr lang="en-US" sz="2400" dirty="0" smtClean="0"/>
              <a:t>ratio.</a:t>
            </a:r>
            <a:endParaRPr lang="en-US" sz="2400" dirty="0"/>
          </a:p>
          <a:p>
            <a:r>
              <a:rPr lang="en-US" sz="2400" dirty="0" smtClean="0"/>
              <a:t>Advantages</a:t>
            </a:r>
            <a:endParaRPr lang="en-US" sz="2400" dirty="0"/>
          </a:p>
          <a:p>
            <a:pPr lvl="1"/>
            <a:r>
              <a:rPr lang="en-US" sz="2000" dirty="0"/>
              <a:t>Disk </a:t>
            </a:r>
            <a:r>
              <a:rPr lang="en-US" sz="2000" dirty="0" smtClean="0"/>
              <a:t>space </a:t>
            </a:r>
            <a:r>
              <a:rPr lang="en-US" sz="2000" dirty="0"/>
              <a:t>is </a:t>
            </a:r>
            <a:r>
              <a:rPr lang="en-US" sz="2000" dirty="0" smtClean="0"/>
              <a:t>saved</a:t>
            </a:r>
            <a:r>
              <a:rPr lang="tr-TR" sz="2000" dirty="0" smtClean="0"/>
              <a:t>.</a:t>
            </a:r>
            <a:endParaRPr lang="en-US" sz="2000" dirty="0"/>
          </a:p>
          <a:p>
            <a:pPr lvl="1"/>
            <a:r>
              <a:rPr lang="en-US" sz="2000" dirty="0"/>
              <a:t>Less </a:t>
            </a:r>
            <a:r>
              <a:rPr lang="en-US" sz="2000" dirty="0" smtClean="0"/>
              <a:t>I/O from disk to memory (or from memory to CPU)</a:t>
            </a:r>
            <a:endParaRPr lang="en-US" sz="2000" dirty="0"/>
          </a:p>
          <a:p>
            <a:pPr lvl="1"/>
            <a:r>
              <a:rPr lang="en-US" sz="2000" dirty="0" smtClean="0"/>
              <a:t>Performance can be further improved if we can perform operation directly on compressed data</a:t>
            </a:r>
            <a:r>
              <a:rPr lang="tr-TR" sz="2000" dirty="0" smtClean="0"/>
              <a:t>.</a:t>
            </a:r>
            <a:endParaRPr lang="en-US" sz="2000" dirty="0" smtClean="0"/>
          </a:p>
          <a:p>
            <a:r>
              <a:rPr lang="en-US" sz="2400" dirty="0" smtClean="0"/>
              <a:t>Light </a:t>
            </a:r>
            <a:r>
              <a:rPr lang="en-US" sz="2400" dirty="0"/>
              <a:t>weight compression schemes do </a:t>
            </a:r>
            <a:r>
              <a:rPr lang="en-US" sz="2400" dirty="0" smtClean="0"/>
              <a:t>better</a:t>
            </a:r>
            <a:r>
              <a:rPr lang="tr-TR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256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10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TS103031010</Template>
  <TotalTime>0</TotalTime>
  <Words>1226</Words>
  <Application>Microsoft Office PowerPoint</Application>
  <PresentationFormat>Custom</PresentationFormat>
  <Paragraphs>225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TS103031010</vt:lpstr>
      <vt:lpstr>Introduction to Column-Oriented Databases</vt:lpstr>
      <vt:lpstr>Content</vt:lpstr>
      <vt:lpstr>Introduction </vt:lpstr>
      <vt:lpstr>Row-Oriented Execution </vt:lpstr>
      <vt:lpstr>Vertical Partitioning</vt:lpstr>
      <vt:lpstr>Index-Only Plans</vt:lpstr>
      <vt:lpstr>Materialized views</vt:lpstr>
      <vt:lpstr>Column-Oriented Execution</vt:lpstr>
      <vt:lpstr>Compression</vt:lpstr>
      <vt:lpstr>Late Materialization</vt:lpstr>
      <vt:lpstr>Block Iteration</vt:lpstr>
      <vt:lpstr>Invisible Join - SSBM tables </vt:lpstr>
      <vt:lpstr>Invisible Join - A query</vt:lpstr>
      <vt:lpstr>Invisible Join – Cont’d</vt:lpstr>
      <vt:lpstr>Invisible Join – Cont’d</vt:lpstr>
      <vt:lpstr>Invisible Join  - The first phase of Invisible Join</vt:lpstr>
      <vt:lpstr>Invisible Join - The second phase of Invisible Join</vt:lpstr>
      <vt:lpstr>Invisible Join - The third phase of Invisible Join</vt:lpstr>
      <vt:lpstr>Experiments [4]</vt:lpstr>
      <vt:lpstr>Experiments - Environment</vt:lpstr>
      <vt:lpstr>Baseline performance of C-store and System X</vt:lpstr>
      <vt:lpstr>Baseline performance Results</vt:lpstr>
      <vt:lpstr>Column-store simulation in a row-store</vt:lpstr>
      <vt:lpstr>Average performance across all the queries</vt:lpstr>
      <vt:lpstr>Column-store simulation in a row-store - Results</vt:lpstr>
      <vt:lpstr>Column-store performance</vt:lpstr>
      <vt:lpstr>Column-store performance - Average performance numbers for C-Store across all queries while various optimizations removed</vt:lpstr>
      <vt:lpstr>Column-store performance - Results</vt:lpstr>
      <vt:lpstr>Conclusion</vt:lpstr>
      <vt:lpstr>Open Question </vt:lpstr>
      <vt:lpstr>References</vt:lpstr>
      <vt:lpstr>Thanks for your attention, Any comments,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2012-11-27T21:24:10Z</dcterms:created>
  <dcterms:modified xsi:type="dcterms:W3CDTF">2012-11-29T19:00:59Z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